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AB1539-A70A-4AD9-A408-42A8D0D7AE71}" v="60" dt="2022-11-04T08:00:33.565"/>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9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11/4/2022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dirty="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na.sumanjali@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www.linkedin.com/in/abhishek-singh199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089958004"/>
              </p:ext>
            </p:extLst>
          </p:nvPr>
        </p:nvGraphicFramePr>
        <p:xfrm>
          <a:off x="9236077" y="2158683"/>
          <a:ext cx="2955923" cy="3022917"/>
        </p:xfrm>
        <a:graphic>
          <a:graphicData uri="http://schemas.openxmlformats.org/drawingml/2006/table">
            <a:tbl>
              <a:tblPr firstRow="1" bandRow="1">
                <a:tableStyleId>{0E3FDE45-AF77-4B5C-9715-49D594BDF05E}</a:tableStyleId>
              </a:tblPr>
              <a:tblGrid>
                <a:gridCol w="880291">
                  <a:extLst>
                    <a:ext uri="{9D8B030D-6E8A-4147-A177-3AD203B41FA5}">
                      <a16:colId xmlns:a16="http://schemas.microsoft.com/office/drawing/2014/main" val="20000"/>
                    </a:ext>
                  </a:extLst>
                </a:gridCol>
                <a:gridCol w="2075632">
                  <a:extLst>
                    <a:ext uri="{9D8B030D-6E8A-4147-A177-3AD203B41FA5}">
                      <a16:colId xmlns:a16="http://schemas.microsoft.com/office/drawing/2014/main" val="20001"/>
                    </a:ext>
                  </a:extLst>
                </a:gridCol>
              </a:tblGrid>
              <a:tr h="534747">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TECHNICAL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b="0" dirty="0"/>
                        <a:t>OutSystems,</a:t>
                      </a:r>
                      <a:r>
                        <a:rPr lang="en-US" sz="800" b="0" dirty="0"/>
                        <a:t> PowerApps,C, C++, Core Java</a:t>
                      </a:r>
                      <a:r>
                        <a:rPr lang="en-US" sz="800" b="0" baseline="0" dirty="0"/>
                        <a:t> </a:t>
                      </a:r>
                      <a:r>
                        <a:rPr lang="en-US" sz="800" b="0" dirty="0"/>
                        <a:t>Spring</a:t>
                      </a:r>
                      <a:r>
                        <a:rPr lang="en-US" sz="800" b="0" baseline="0" dirty="0"/>
                        <a:t> Boot,</a:t>
                      </a:r>
                      <a:r>
                        <a:rPr lang="en-US" sz="800" b="0" dirty="0"/>
                        <a:t> Advance Java.</a:t>
                      </a:r>
                      <a:endParaRPr lang="en-US" altLang="en-US" sz="800" b="0" dirty="0"/>
                    </a:p>
                  </a:txBody>
                  <a:tcPr/>
                </a:tc>
                <a:extLst>
                  <a:ext uri="{0D108BD9-81ED-4DB2-BD59-A6C34878D82A}">
                    <a16:rowId xmlns:a16="http://schemas.microsoft.com/office/drawing/2014/main" val="10000"/>
                  </a:ext>
                </a:extLst>
              </a:tr>
              <a:tr h="38452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dirty="0"/>
                        <a:t>SQL database – Oracle, MySQL</a:t>
                      </a:r>
                    </a:p>
                    <a:p>
                      <a:pPr eaLnBrk="1" hangingPunct="1">
                        <a:lnSpc>
                          <a:spcPct val="114000"/>
                        </a:lnSpc>
                      </a:pPr>
                      <a:r>
                        <a:rPr lang="en-US" altLang="nl-NL" sz="800" dirty="0"/>
                        <a:t>No SQL database – </a:t>
                      </a:r>
                      <a:r>
                        <a:rPr lang="en-US" altLang="nl-NL" sz="800" dirty="0" err="1"/>
                        <a:t>Postgresql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32941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and Bootstrap</a:t>
                      </a:r>
                    </a:p>
                  </a:txBody>
                  <a:tcPr/>
                </a:tc>
                <a:extLst>
                  <a:ext uri="{0D108BD9-81ED-4DB2-BD59-A6C34878D82A}">
                    <a16:rowId xmlns:a16="http://schemas.microsoft.com/office/drawing/2014/main" val="10002"/>
                  </a:ext>
                </a:extLst>
              </a:tr>
              <a:tr h="24966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a:t>
                      </a:r>
                    </a:p>
                  </a:txBody>
                  <a:tcPr/>
                </a:tc>
                <a:extLst>
                  <a:ext uri="{0D108BD9-81ED-4DB2-BD59-A6C34878D82A}">
                    <a16:rowId xmlns:a16="http://schemas.microsoft.com/office/drawing/2014/main" val="10003"/>
                  </a:ext>
                </a:extLst>
              </a:tr>
              <a:tr h="38452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eaLnBrk="1" hangingPunct="1">
                        <a:lnSpc>
                          <a:spcPct val="114000"/>
                        </a:lnSpc>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Peer learning,</a:t>
                      </a:r>
                      <a:r>
                        <a:rPr lang="en-US" altLang="nl-NL" sz="800" dirty="0"/>
                        <a:t> Github,Maven,</a:t>
                      </a:r>
                    </a:p>
                    <a:p>
                      <a:pPr eaLnBrk="1" hangingPunct="1">
                        <a:lnSpc>
                          <a:spcPct val="114000"/>
                        </a:lnSpc>
                      </a:pPr>
                      <a:r>
                        <a:rPr lang="en-US" altLang="nl-NL" sz="800" dirty="0"/>
                        <a:t>Postman.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8894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Additional</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Skills:</a:t>
                      </a:r>
                    </a:p>
                  </a:txBody>
                  <a:tcPr/>
                </a:tc>
                <a:tc>
                  <a:txBody>
                    <a:bodyPr/>
                    <a:lstStyle/>
                    <a:p>
                      <a:r>
                        <a:rPr lang="en-US" sz="800" dirty="0"/>
                        <a:t> Project Management, Team Building, Project Management, Team Leader, Strategic/Tactical Planning, Business Analysis and Development, Excellent Communication and Interpretation skills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25063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bl>
          </a:graphicData>
        </a:graphic>
      </p:graphicFrame>
      <p:sp>
        <p:nvSpPr>
          <p:cNvPr id="7170" name="Text Placeholder 18"/>
          <p:cNvSpPr>
            <a:spLocks noGrp="1"/>
          </p:cNvSpPr>
          <p:nvPr>
            <p:ph type="body" sz="quarter" idx="36"/>
          </p:nvPr>
        </p:nvSpPr>
        <p:spPr>
          <a:xfrm>
            <a:off x="4734720" y="2852816"/>
            <a:ext cx="4008437" cy="4012512"/>
          </a:xfrm>
        </p:spPr>
        <p:txBody>
          <a:bodyPr vert="horz" lIns="0" tIns="0" rIns="0" bIns="0" rtlCol="0" anchor="t">
            <a:noAutofit/>
          </a:bodyPr>
          <a:lstStyle/>
          <a:p>
            <a:pPr marL="285750" indent="-285750">
              <a:lnSpc>
                <a:spcPct val="114000"/>
              </a:lnSpc>
              <a:buFont typeface="Wingdings" panose="05000000000000000000" pitchFamily="2" charset="2"/>
              <a:buChar char="Ø"/>
            </a:pPr>
            <a:r>
              <a:rPr lang="en-US" sz="1400" b="1" dirty="0">
                <a:effectLst/>
                <a:latin typeface="Times New Roman" panose="02020603050405020304" pitchFamily="18" charset="0"/>
                <a:ea typeface="Times New Roman" panose="02020603050405020304" pitchFamily="18" charset="0"/>
              </a:rPr>
              <a:t>AWS Certified Cloud Practitioner</a:t>
            </a:r>
            <a:endParaRPr lang="en-IN" sz="1400" b="1" dirty="0">
              <a:effectLst/>
              <a:latin typeface="Times New Roman" panose="02020603050405020304" pitchFamily="18" charset="0"/>
              <a:ea typeface="Times New Roman" panose="02020603050405020304" pitchFamily="18" charset="0"/>
            </a:endParaRPr>
          </a:p>
          <a:p>
            <a:pPr>
              <a:lnSpc>
                <a:spcPct val="114000"/>
              </a:lnSpc>
            </a:pPr>
            <a:r>
              <a:rPr lang="en-US" altLang="en-US" sz="1100" b="1" dirty="0"/>
              <a:t>POC  ON OUTSYSTEMS : --</a:t>
            </a:r>
          </a:p>
          <a:p>
            <a:pPr>
              <a:lnSpc>
                <a:spcPct val="114000"/>
              </a:lnSpc>
            </a:pPr>
            <a:r>
              <a:rPr lang="en-US" altLang="en-US" sz="1100" b="1" dirty="0">
                <a:latin typeface="Verdana (Headings)"/>
              </a:rPr>
              <a:t>Online Chatting Application</a:t>
            </a:r>
          </a:p>
          <a:p>
            <a:pPr>
              <a:lnSpc>
                <a:spcPct val="114000"/>
              </a:lnSpc>
            </a:pPr>
            <a:r>
              <a:rPr lang="en-IN" b="0" i="0" u="none" strike="noStrike" dirty="0">
                <a:solidFill>
                  <a:srgbClr val="000000"/>
                </a:solidFill>
                <a:effectLst/>
                <a:latin typeface="Verdana" panose="020B0604030504040204" pitchFamily="34" charset="0"/>
              </a:rPr>
              <a:t>Created chat application using OutSystems where users can create their account and chat with registered users privately in one-to-one chatting or they can chat with all the available users in the public chat section.</a:t>
            </a:r>
            <a:r>
              <a:rPr lang="en-IN" b="0" i="0" dirty="0">
                <a:solidFill>
                  <a:srgbClr val="000000"/>
                </a:solidFill>
                <a:effectLst/>
                <a:latin typeface="Verdana" panose="020B0604030504040204" pitchFamily="34" charset="0"/>
              </a:rPr>
              <a:t>​</a:t>
            </a:r>
          </a:p>
          <a:p>
            <a:pPr>
              <a:lnSpc>
                <a:spcPct val="114000"/>
              </a:lnSpc>
            </a:pPr>
            <a:r>
              <a:rPr lang="en-US" b="1" dirty="0"/>
              <a:t>JAVA PROJECT:-</a:t>
            </a:r>
          </a:p>
          <a:p>
            <a:pPr>
              <a:lnSpc>
                <a:spcPct val="114000"/>
              </a:lnSpc>
            </a:pPr>
            <a:r>
              <a:rPr lang="en-US" altLang="en-US" b="1" dirty="0"/>
              <a:t>Covid Vaccine Registration</a:t>
            </a:r>
          </a:p>
          <a:p>
            <a:pPr>
              <a:lnSpc>
                <a:spcPct val="114000"/>
              </a:lnSpc>
            </a:pPr>
            <a:r>
              <a:rPr lang="en-US" dirty="0"/>
              <a:t>(Based on Java Spring boot and Angular) (Front-end-Angular, Back-end Spring boot):- A Covid Vaccine Registration allows the user to register for vaccine on particular day and time and also the location where they wish to have the vaccine</a:t>
            </a:r>
            <a:endParaRPr lang="en-IN" altLang="en-US" dirty="0"/>
          </a:p>
          <a:p>
            <a:pPr>
              <a:lnSpc>
                <a:spcPct val="113999"/>
              </a:lnSpc>
            </a:pPr>
            <a:r>
              <a:rPr lang="en-IN" altLang="en-US" b="1" dirty="0">
                <a:ea typeface="Verdana"/>
              </a:rPr>
              <a:t>Worked more than one ETAP Project</a:t>
            </a:r>
          </a:p>
          <a:p>
            <a:pPr>
              <a:lnSpc>
                <a:spcPct val="113999"/>
              </a:lnSpc>
            </a:pPr>
            <a:r>
              <a:rPr lang="en-IN" altLang="en-US" dirty="0">
                <a:ea typeface="Verdana"/>
              </a:rPr>
              <a:t>BRG Sustainability Portal</a:t>
            </a:r>
            <a:endParaRPr lang="en-IN">
              <a:ea typeface="Verdana"/>
            </a:endParaRPr>
          </a:p>
          <a:p>
            <a:pPr>
              <a:lnSpc>
                <a:spcPct val="113999"/>
              </a:lnSpc>
            </a:pPr>
            <a:r>
              <a:rPr lang="en-IN" altLang="en-US" dirty="0">
                <a:ea typeface="Verdana"/>
              </a:rPr>
              <a:t>Tech Audit Portal</a:t>
            </a:r>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a:lstStyle/>
          <a:p>
            <a:pPr eaLnBrk="1" hangingPunct="1"/>
            <a:r>
              <a:rPr lang="en-US" altLang="nl-NL" dirty="0" err="1">
                <a:solidFill>
                  <a:schemeClr val="accent2">
                    <a:lumMod val="60000"/>
                    <a:lumOff val="40000"/>
                  </a:schemeClr>
                </a:solidFill>
                <a:hlinkClick r:id="rId3">
                  <a:extLst>
                    <a:ext uri="{A12FA001-AC4F-418D-AE19-62706E023703}">
                      <ahyp:hlinkClr xmlns:ahyp="http://schemas.microsoft.com/office/drawing/2018/hyperlinkcolor" val="tx"/>
                    </a:ext>
                  </a:extLst>
                </a:hlinkClick>
              </a:rPr>
              <a:t>meghana.l</a:t>
            </a:r>
            <a:r>
              <a:rPr lang="nl-NL" altLang="nl-NL" dirty="0">
                <a:solidFill>
                  <a:srgbClr val="88D5ED"/>
                </a:solidFill>
                <a:hlinkClick r:id="rId3">
                  <a:extLst>
                    <a:ext uri="{A12FA001-AC4F-418D-AE19-62706E023703}">
                      <ahyp:hlinkClr xmlns:ahyp="http://schemas.microsoft.com/office/drawing/2018/hyperlinkcolor" val="tx"/>
                    </a:ext>
                  </a:extLst>
                </a:hlinkClick>
              </a:rPr>
              <a:t>@capgemini.com</a:t>
            </a:r>
            <a:r>
              <a:rPr lang="nl-NL" altLang="nl-NL" dirty="0"/>
              <a:t> </a:t>
            </a:r>
          </a:p>
        </p:txBody>
      </p:sp>
      <p:sp>
        <p:nvSpPr>
          <p:cNvPr id="7174" name="Text Placeholder 25"/>
          <p:cNvSpPr>
            <a:spLocks noGrp="1"/>
          </p:cNvSpPr>
          <p:nvPr>
            <p:ph type="body" sz="quarter" idx="48"/>
          </p:nvPr>
        </p:nvSpPr>
        <p:spPr>
          <a:xfrm>
            <a:off x="3276600" y="1828483"/>
            <a:ext cx="2382837" cy="330200"/>
          </a:xfrm>
        </p:spPr>
        <p:txBody>
          <a:bodyPr/>
          <a:lstStyle/>
          <a:p>
            <a:pPr eaLnBrk="1" hangingPunct="1"/>
            <a:r>
              <a:rPr lang="nl-NL" altLang="nl-NL" dirty="0"/>
              <a:t>+91 </a:t>
            </a:r>
            <a:r>
              <a:rPr lang="en-US" altLang="nl-NL" dirty="0"/>
              <a:t>7676739448</a:t>
            </a:r>
          </a:p>
        </p:txBody>
      </p:sp>
      <p:sp>
        <p:nvSpPr>
          <p:cNvPr id="7175" name="Text Placeholder 26"/>
          <p:cNvSpPr>
            <a:spLocks noGrp="1"/>
          </p:cNvSpPr>
          <p:nvPr>
            <p:ph type="body" sz="quarter" idx="50"/>
          </p:nvPr>
        </p:nvSpPr>
        <p:spPr>
          <a:xfrm>
            <a:off x="438150" y="2995613"/>
            <a:ext cx="4008437" cy="3557587"/>
          </a:xfrm>
        </p:spPr>
        <p:txBody>
          <a:bodyPr/>
          <a:lstStyle/>
          <a:p>
            <a:r>
              <a:rPr lang="en-US" altLang="en-US" sz="1100" b="1" dirty="0"/>
              <a:t>Trained On OUTSYSTEMS  and POWERAPPS</a:t>
            </a:r>
          </a:p>
          <a:p>
            <a:pPr marL="171450" indent="-171450">
              <a:lnSpc>
                <a:spcPct val="113999"/>
              </a:lnSpc>
              <a:buFont typeface="Arial" panose="020B0604020202020204" pitchFamily="34" charset="0"/>
              <a:buChar char="•"/>
            </a:pPr>
            <a:r>
              <a:rPr lang="en-US" dirty="0">
                <a:ea typeface="+mj-lt"/>
                <a:cs typeface="+mj-lt"/>
              </a:rPr>
              <a:t>Hands on Experience in creating Traditional and Reactive application on </a:t>
            </a:r>
            <a:r>
              <a:rPr lang="en-US" b="1" dirty="0">
                <a:ea typeface="+mj-lt"/>
                <a:cs typeface="+mj-lt"/>
              </a:rPr>
              <a:t>outsystems</a:t>
            </a:r>
            <a:r>
              <a:rPr lang="en-US" dirty="0">
                <a:ea typeface="+mj-lt"/>
                <a:cs typeface="+mj-lt"/>
              </a:rPr>
              <a:t>.</a:t>
            </a:r>
          </a:p>
          <a:p>
            <a:pPr marL="171450" indent="-171450">
              <a:lnSpc>
                <a:spcPct val="113999"/>
              </a:lnSpc>
              <a:buFont typeface="Arial" panose="020B0604020202020204" pitchFamily="34" charset="0"/>
              <a:buChar char="•"/>
            </a:pPr>
            <a:r>
              <a:rPr lang="en-US" dirty="0">
                <a:ea typeface="+mj-lt"/>
                <a:cs typeface="+mj-lt"/>
              </a:rPr>
              <a:t>Proficient in creating </a:t>
            </a:r>
            <a:r>
              <a:rPr lang="en-US" b="1" dirty="0">
                <a:ea typeface="+mj-lt"/>
                <a:cs typeface="+mj-lt"/>
              </a:rPr>
              <a:t>OutSystems</a:t>
            </a:r>
            <a:r>
              <a:rPr lang="en-US" dirty="0">
                <a:ea typeface="+mj-lt"/>
                <a:cs typeface="+mj-lt"/>
              </a:rPr>
              <a:t> Applications.</a:t>
            </a:r>
          </a:p>
          <a:p>
            <a:pPr marL="171450" indent="-171450">
              <a:buFont typeface="Arial" panose="020B0604020202020204" pitchFamily="34" charset="0"/>
              <a:buChar char="•"/>
            </a:pPr>
            <a:r>
              <a:rPr lang="en-US" dirty="0">
                <a:ea typeface="+mj-lt"/>
                <a:cs typeface="+mj-lt"/>
              </a:rPr>
              <a:t>Hands on Experience in creating Traditional and Reactive application on </a:t>
            </a:r>
            <a:r>
              <a:rPr lang="en-US" b="1" dirty="0">
                <a:ea typeface="+mj-lt"/>
                <a:cs typeface="+mj-lt"/>
              </a:rPr>
              <a:t>PowerApps</a:t>
            </a:r>
            <a:r>
              <a:rPr lang="en-US" dirty="0">
                <a:ea typeface="+mj-lt"/>
                <a:cs typeface="+mj-lt"/>
              </a:rPr>
              <a:t>.</a:t>
            </a:r>
          </a:p>
          <a:p>
            <a:pPr marL="171450" indent="-171450">
              <a:buFont typeface="Arial" panose="020B0604020202020204" pitchFamily="34" charset="0"/>
              <a:buChar char="•"/>
            </a:pPr>
            <a:r>
              <a:rPr lang="en-US" dirty="0">
                <a:ea typeface="+mj-lt"/>
                <a:cs typeface="+mj-lt"/>
              </a:rPr>
              <a:t>Proficient in creating </a:t>
            </a:r>
            <a:r>
              <a:rPr lang="en-US" b="1" dirty="0">
                <a:ea typeface="+mj-lt"/>
                <a:cs typeface="+mj-lt"/>
              </a:rPr>
              <a:t>PowerApps</a:t>
            </a:r>
            <a:r>
              <a:rPr lang="en-US" dirty="0">
                <a:ea typeface="+mj-lt"/>
                <a:cs typeface="+mj-lt"/>
              </a:rPr>
              <a:t> Applications.</a:t>
            </a:r>
          </a:p>
          <a:p>
            <a:pPr marL="171450" indent="-171450">
              <a:buFont typeface="Arial" panose="020B0604020202020204" pitchFamily="34" charset="0"/>
              <a:buChar char="•"/>
            </a:pPr>
            <a:r>
              <a:rPr lang="en-US" dirty="0">
                <a:ea typeface="+mj-lt"/>
                <a:cs typeface="+mj-lt"/>
                <a:sym typeface="+mn-ea"/>
              </a:rPr>
              <a:t> </a:t>
            </a:r>
            <a:r>
              <a:rPr lang="en-US" dirty="0">
                <a:sym typeface="+mn-ea"/>
              </a:rPr>
              <a:t>Hands on experience in developing web pages using </a:t>
            </a:r>
            <a:r>
              <a:rPr lang="en-US" b="1" dirty="0">
                <a:sym typeface="+mn-ea"/>
              </a:rPr>
              <a:t>HTML5, CSS3, Object Oriented Java script</a:t>
            </a:r>
            <a:r>
              <a:rPr lang="en-US" dirty="0">
                <a:sym typeface="+mn-ea"/>
              </a:rPr>
              <a:t>. Good understanding of Document Object Model (DOM) and DOM Functions.</a:t>
            </a:r>
          </a:p>
          <a:p>
            <a:pPr marL="171450" indent="-171450">
              <a:buFont typeface="Arial" panose="020B0604020202020204" pitchFamily="34" charset="0"/>
              <a:buChar char="•"/>
            </a:pPr>
            <a:r>
              <a:rPr lang="en-IN" spc="-5" dirty="0">
                <a:cs typeface="Verdana"/>
              </a:rPr>
              <a:t>Hands</a:t>
            </a:r>
            <a:r>
              <a:rPr lang="en-IN" dirty="0">
                <a:cs typeface="Verdana"/>
              </a:rPr>
              <a:t> </a:t>
            </a:r>
            <a:r>
              <a:rPr lang="en-IN" spc="-5" dirty="0">
                <a:cs typeface="Verdana"/>
              </a:rPr>
              <a:t>on</a:t>
            </a:r>
            <a:r>
              <a:rPr lang="en-IN" spc="20" dirty="0">
                <a:cs typeface="Verdana"/>
              </a:rPr>
              <a:t> </a:t>
            </a:r>
            <a:r>
              <a:rPr lang="en-IN" spc="-5" dirty="0">
                <a:cs typeface="Verdana"/>
              </a:rPr>
              <a:t>experience</a:t>
            </a:r>
            <a:r>
              <a:rPr lang="en-IN" spc="25" dirty="0">
                <a:cs typeface="Verdana"/>
              </a:rPr>
              <a:t> </a:t>
            </a:r>
            <a:r>
              <a:rPr lang="en-IN" spc="-5" dirty="0">
                <a:cs typeface="Verdana"/>
              </a:rPr>
              <a:t>in</a:t>
            </a:r>
            <a:r>
              <a:rPr lang="en-IN" spc="10" dirty="0">
                <a:cs typeface="Verdana"/>
              </a:rPr>
              <a:t> </a:t>
            </a:r>
            <a:r>
              <a:rPr lang="en-IN" spc="-5" dirty="0">
                <a:cs typeface="Verdana"/>
              </a:rPr>
              <a:t>creating</a:t>
            </a:r>
            <a:r>
              <a:rPr lang="en-IN" spc="25" dirty="0">
                <a:cs typeface="Verdana"/>
              </a:rPr>
              <a:t> </a:t>
            </a:r>
            <a:r>
              <a:rPr lang="en-IN" b="1" spc="-5" dirty="0">
                <a:cs typeface="Verdana"/>
              </a:rPr>
              <a:t>microservices </a:t>
            </a:r>
            <a:r>
              <a:rPr lang="en-IN" spc="-5" dirty="0">
                <a:cs typeface="Verdana"/>
              </a:rPr>
              <a:t>with </a:t>
            </a:r>
            <a:r>
              <a:rPr lang="en-IN" spc="-335" dirty="0">
                <a:cs typeface="Verdana"/>
              </a:rPr>
              <a:t> </a:t>
            </a:r>
            <a:r>
              <a:rPr lang="en-IN" b="1" spc="-5" dirty="0">
                <a:cs typeface="Verdana"/>
              </a:rPr>
              <a:t>Spring </a:t>
            </a:r>
            <a:r>
              <a:rPr lang="en-IN" b="1" dirty="0">
                <a:cs typeface="Verdana"/>
              </a:rPr>
              <a:t>boot, </a:t>
            </a:r>
            <a:r>
              <a:rPr lang="en-IN" spc="-5" dirty="0">
                <a:cs typeface="Verdana"/>
              </a:rPr>
              <a:t>Post</a:t>
            </a:r>
            <a:r>
              <a:rPr lang="en-IN" dirty="0">
                <a:cs typeface="Verdana"/>
              </a:rPr>
              <a:t> Man,</a:t>
            </a:r>
            <a:r>
              <a:rPr lang="en-IN" spc="-5" dirty="0">
                <a:cs typeface="Verdana"/>
              </a:rPr>
              <a:t> Swagger</a:t>
            </a:r>
            <a:r>
              <a:rPr lang="en-IN" spc="-10" dirty="0">
                <a:cs typeface="Verdana"/>
              </a:rPr>
              <a:t> </a:t>
            </a:r>
            <a:r>
              <a:rPr lang="en-IN" spc="-5" dirty="0">
                <a:cs typeface="Verdana"/>
              </a:rPr>
              <a:t>API</a:t>
            </a:r>
            <a:endParaRPr lang="en-IN" spc="-5" dirty="0">
              <a:ea typeface="Verdana"/>
              <a:cs typeface="Verdana"/>
            </a:endParaRPr>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MEGHANA L</a:t>
            </a:r>
          </a:p>
        </p:txBody>
      </p:sp>
      <p:pic>
        <p:nvPicPr>
          <p:cNvPr id="7182" name="Picture 4" descr="Free icon download | Linkedin">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72600" y="609600"/>
            <a:ext cx="2540634" cy="776816"/>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 and 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Electronics </a:t>
            </a:r>
            <a:r>
              <a:rPr lang="en-US" altLang="nl-NL" sz="1000" dirty="0">
                <a:solidFill>
                  <a:prstClr val="black"/>
                </a:solidFill>
                <a:latin typeface="Verdana" panose="020B0604030504040204" pitchFamily="34" charset="0"/>
              </a:rPr>
              <a:t>and Instrumentation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p:cNvSpPr/>
          <p:nvPr/>
        </p:nvSpPr>
        <p:spPr>
          <a:xfrm>
            <a:off x="9372600" y="1715542"/>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descr="A picture containing person, standing&#10;&#10;Description automatically generated">
            <a:extLst>
              <a:ext uri="{FF2B5EF4-FFF2-40B4-BE49-F238E27FC236}">
                <a16:creationId xmlns:a16="http://schemas.microsoft.com/office/drawing/2014/main" id="{6AE779D6-70E7-43F4-8913-C8EC9D5BF44A}"/>
              </a:ext>
            </a:extLst>
          </p:cNvPr>
          <p:cNvPicPr>
            <a:picLocks noGrp="1" noChangeAspect="1"/>
          </p:cNvPicPr>
          <p:nvPr>
            <p:ph type="pic" sz="quarter" idx="46"/>
          </p:nvPr>
        </p:nvPicPr>
        <p:blipFill rotWithShape="1">
          <a:blip r:embed="rId6">
            <a:extLst>
              <a:ext uri="{28A0092B-C50C-407E-A947-70E740481C1C}">
                <a14:useLocalDpi xmlns:a14="http://schemas.microsoft.com/office/drawing/2010/main" val="0"/>
              </a:ext>
            </a:extLst>
          </a:blip>
          <a:srcRect l="11267" t="693" r="17352" b="28264"/>
          <a:stretch/>
        </p:blipFill>
        <p:spPr>
          <a:xfrm>
            <a:off x="329251" y="186619"/>
            <a:ext cx="1931033" cy="1897830"/>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30A5E36C103344AFD0A83E8B43DE37" ma:contentTypeVersion="2" ma:contentTypeDescription="Create a new document." ma:contentTypeScope="" ma:versionID="fb91054739b691d8eb50f8dc1bb45a4e">
  <xsd:schema xmlns:xsd="http://www.w3.org/2001/XMLSchema" xmlns:xs="http://www.w3.org/2001/XMLSchema" xmlns:p="http://schemas.microsoft.com/office/2006/metadata/properties" xmlns:ns2="5d5ff2ad-8f65-4c2b-a74f-83bed9f87d8e" targetNamespace="http://schemas.microsoft.com/office/2006/metadata/properties" ma:root="true" ma:fieldsID="f477d7c06d0971793799608b32beba49" ns2:_="">
    <xsd:import namespace="5d5ff2ad-8f65-4c2b-a74f-83bed9f87d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5ff2ad-8f65-4c2b-a74f-83bed9f87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0CA3F8-938C-4918-8973-76C95ADBA6CE}">
  <ds:schemaRefs>
    <ds:schemaRef ds:uri="http://schemas.microsoft.com/sharepoint/v3/contenttype/forms"/>
  </ds:schemaRefs>
</ds:datastoreItem>
</file>

<file path=customXml/itemProps2.xml><?xml version="1.0" encoding="utf-8"?>
<ds:datastoreItem xmlns:ds="http://schemas.openxmlformats.org/officeDocument/2006/customXml" ds:itemID="{41F91477-ECA2-4524-8FC6-9FF25B9A080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EA0C3E9-E304-4155-8BD8-930EA8F332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5ff2ad-8f65-4c2b-a74f-83bed9f87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297</TotalTime>
  <Words>305</Words>
  <Application>Microsoft Office PowerPoint</Application>
  <PresentationFormat>Widescreen</PresentationFormat>
  <Paragraphs>51</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2_Capgemini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L, Meghana</cp:lastModifiedBy>
  <cp:revision>142</cp:revision>
  <dcterms:created xsi:type="dcterms:W3CDTF">2020-09-22T06:24:00Z</dcterms:created>
  <dcterms:modified xsi:type="dcterms:W3CDTF">2022-11-04T08:00:49Z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0x0101000830A5E36C103344AFD0A83E8B43DE37</vt:lpwstr>
  </property>
  <property fmtid="{D5CDD505-2E9C-101B-9397-08002B2CF9AE}" pid="3" name="KSOProductBuildVer">
    <vt:lpwstr>1033-11.2.0.10152</vt:lpwstr>
  </property>
</Properties>
</file>