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11/05/2022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11/05/2022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1"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5"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9"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3"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5"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1"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5"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9"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099"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3" name="think-cell Slide" r:id="rId9" imgW="360" imgH="360" progId="">
                  <p:embed/>
                </p:oleObj>
              </mc:Choice>
              <mc:Fallback>
                <p:oleObj name="think-cell Slide" r:id="rId9" imgW="360" imgH="360" progId="">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7" name="think-cell Slide" r:id="rId5" imgW="360" imgH="360" progId="">
                  <p:embed/>
                </p:oleObj>
              </mc:Choice>
              <mc:Fallback>
                <p:oleObj name="think-cell Slide" r:id="rId5" imgW="360" imgH="360"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1"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pPr/>
              <a:t>5/11/2022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7" name="think-cell Slide" r:id="rId25" imgW="360" imgH="360" progId="">
                  <p:embed/>
                </p:oleObj>
              </mc:Choice>
              <mc:Fallback>
                <p:oleObj name="think-cell Slide" r:id="rId25" imgW="360" imgH="360" progId="">
                  <p:embed/>
                  <p:pic>
                    <p:nvPicPr>
                      <p:cNvPr id="0" name="Picture 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dirty="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7" name="think-cell Slide" r:id="rId14" imgW="360" imgH="360" progId="">
                  <p:embed/>
                </p:oleObj>
              </mc:Choice>
              <mc:Fallback>
                <p:oleObj name="think-cell Slide" r:id="rId14" imgW="360" imgH="360" progId="">
                  <p:embed/>
                  <p:pic>
                    <p:nvPicPr>
                      <p:cNvPr id="0"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www.linkedin.com/in/abhishek-singh1997" TargetMode="External"/><Relationship Id="rId7" Type="http://schemas.openxmlformats.org/officeDocument/2006/relationships/hyperlink" Target="https://photos.app.goo.gl/n45z44tkyQAwQ1j7A"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github.com/samanvithapatel/ASPHomeLoan" TargetMode="External"/><Relationship Id="rId4" Type="http://schemas.openxmlformats.org/officeDocument/2006/relationships/image" Target="../media/image14.png"/><Relationship Id="rId9"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369125244"/>
              </p:ext>
            </p:extLst>
          </p:nvPr>
        </p:nvGraphicFramePr>
        <p:xfrm>
          <a:off x="9236077" y="1564504"/>
          <a:ext cx="2955923" cy="2951387"/>
        </p:xfrm>
        <a:graphic>
          <a:graphicData uri="http://schemas.openxmlformats.org/drawingml/2006/table">
            <a:tbl>
              <a:tblPr firstRow="1" bandRow="1">
                <a:tableStyleId>{0E3FDE45-AF77-4B5C-9715-49D594BDF05E}</a:tableStyleId>
              </a:tblPr>
              <a:tblGrid>
                <a:gridCol w="880291">
                  <a:extLst>
                    <a:ext uri="{9D8B030D-6E8A-4147-A177-3AD203B41FA5}">
                      <a16:colId xmlns:a16="http://schemas.microsoft.com/office/drawing/2014/main" val="20000"/>
                    </a:ext>
                  </a:extLst>
                </a:gridCol>
                <a:gridCol w="2075632">
                  <a:extLst>
                    <a:ext uri="{9D8B030D-6E8A-4147-A177-3AD203B41FA5}">
                      <a16:colId xmlns:a16="http://schemas.microsoft.com/office/drawing/2014/main" val="20001"/>
                    </a:ext>
                  </a:extLst>
                </a:gridCol>
              </a:tblGrid>
              <a:tr h="421842">
                <a:tc>
                  <a:txBody>
                    <a:bodyPr/>
                    <a:lstStyle/>
                    <a:p>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TECHNICAL</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eaLnBrk="1" hangingPunct="1">
                        <a:lnSpc>
                          <a:spcPct val="114000"/>
                        </a:lnSpc>
                      </a:pPr>
                      <a:r>
                        <a:rPr lang="en-US" altLang="nl-NL" sz="800" b="0" dirty="0"/>
                        <a:t>OutSystems,</a:t>
                      </a:r>
                      <a:r>
                        <a:rPr lang="en-US" sz="800" b="0" dirty="0"/>
                        <a:t> PowerApps,C, C++, Core Java</a:t>
                      </a:r>
                      <a:r>
                        <a:rPr lang="en-US" sz="800" b="0" baseline="0" dirty="0"/>
                        <a:t> </a:t>
                      </a:r>
                      <a:r>
                        <a:rPr lang="en-US" sz="800" b="0" dirty="0"/>
                        <a:t>Spring</a:t>
                      </a:r>
                      <a:r>
                        <a:rPr lang="en-US" sz="800" b="0" baseline="0" dirty="0"/>
                        <a:t> Boot,</a:t>
                      </a:r>
                      <a:r>
                        <a:rPr lang="en-US" sz="800" b="0" dirty="0"/>
                        <a:t> Advance Java.</a:t>
                      </a:r>
                      <a:endParaRPr lang="en-US" altLang="en-US" sz="800" b="0" dirty="0"/>
                    </a:p>
                  </a:txBody>
                  <a:tcPr/>
                </a:tc>
                <a:extLst>
                  <a:ext uri="{0D108BD9-81ED-4DB2-BD59-A6C34878D82A}">
                    <a16:rowId xmlns:a16="http://schemas.microsoft.com/office/drawing/2014/main" val="10000"/>
                  </a:ext>
                </a:extLst>
              </a:tr>
              <a:tr h="3033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DATABASE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eaLnBrk="1" hangingPunct="1">
                        <a:lnSpc>
                          <a:spcPct val="114000"/>
                        </a:lnSpc>
                      </a:pPr>
                      <a:r>
                        <a:rPr lang="en-US" altLang="nl-NL" sz="800" dirty="0"/>
                        <a:t>SQL database – Oracle, MySQL</a:t>
                      </a:r>
                    </a:p>
                    <a:p>
                      <a:pPr eaLnBrk="1" hangingPunct="1">
                        <a:lnSpc>
                          <a:spcPct val="114000"/>
                        </a:lnSpc>
                      </a:pPr>
                      <a:r>
                        <a:rPr lang="en-US" altLang="nl-NL" sz="800" dirty="0"/>
                        <a:t>No SQL database – MongoDB</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1"/>
                  </a:ext>
                </a:extLst>
              </a:tr>
              <a:tr h="35434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and Bootstrap</a:t>
                      </a:r>
                    </a:p>
                  </a:txBody>
                  <a:tcPr/>
                </a:tc>
                <a:extLst>
                  <a:ext uri="{0D108BD9-81ED-4DB2-BD59-A6C34878D82A}">
                    <a16:rowId xmlns:a16="http://schemas.microsoft.com/office/drawing/2014/main" val="10002"/>
                  </a:ext>
                </a:extLst>
              </a:tr>
              <a:tr h="27909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a:t>
                      </a:r>
                    </a:p>
                  </a:txBody>
                  <a:tcPr/>
                </a:tc>
                <a:extLst>
                  <a:ext uri="{0D108BD9-81ED-4DB2-BD59-A6C34878D82A}">
                    <a16:rowId xmlns:a16="http://schemas.microsoft.com/office/drawing/2014/main" val="10003"/>
                  </a:ext>
                </a:extLst>
              </a:tr>
              <a:tr h="36421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pPr eaLnBrk="1" hangingPunct="1">
                        <a:lnSpc>
                          <a:spcPct val="114000"/>
                        </a:lnSpc>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Peer learning,</a:t>
                      </a:r>
                      <a:r>
                        <a:rPr lang="en-US" altLang="nl-NL" sz="800" dirty="0"/>
                        <a:t> Github,Maven,</a:t>
                      </a:r>
                    </a:p>
                    <a:p>
                      <a:pPr eaLnBrk="1" hangingPunct="1">
                        <a:lnSpc>
                          <a:spcPct val="114000"/>
                        </a:lnSpc>
                      </a:pPr>
                      <a:r>
                        <a:rPr lang="en-US" altLang="nl-NL" sz="800" dirty="0"/>
                        <a:t>Postman.</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4"/>
                  </a:ext>
                </a:extLst>
              </a:tr>
              <a:tr h="70162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Additional</a:t>
                      </a: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Skills:</a:t>
                      </a:r>
                    </a:p>
                  </a:txBody>
                  <a:tcPr/>
                </a:tc>
                <a:tc>
                  <a:txBody>
                    <a:bodyPr/>
                    <a:lstStyle/>
                    <a:p>
                      <a:r>
                        <a:rPr lang="en-US" sz="800" dirty="0"/>
                        <a:t> Project Management, Team Building, Project Management, Team Leader, Business Analysis and Development, Excellent Communication and Interpretation skills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7"/>
                  </a:ext>
                </a:extLst>
              </a:tr>
              <a:tr h="280190">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8"/>
                  </a:ext>
                </a:extLst>
              </a:tr>
            </a:tbl>
          </a:graphicData>
        </a:graphic>
      </p:graphicFrame>
      <p:sp>
        <p:nvSpPr>
          <p:cNvPr id="7170" name="Text Placeholder 18"/>
          <p:cNvSpPr>
            <a:spLocks noGrp="1"/>
          </p:cNvSpPr>
          <p:nvPr>
            <p:ph type="body" sz="quarter" idx="36"/>
          </p:nvPr>
        </p:nvSpPr>
        <p:spPr>
          <a:xfrm>
            <a:off x="4837113" y="2995613"/>
            <a:ext cx="4008437" cy="2264755"/>
          </a:xfrm>
        </p:spPr>
        <p:txBody>
          <a:bodyPr/>
          <a:lstStyle/>
          <a:p>
            <a:pPr>
              <a:lnSpc>
                <a:spcPct val="114000"/>
              </a:lnSpc>
            </a:pPr>
            <a:r>
              <a:rPr lang="en-US" altLang="en-US" sz="1100" b="1" dirty="0">
                <a:latin typeface="Verdana (Headings)"/>
              </a:rPr>
              <a:t>Online Chatting Application</a:t>
            </a:r>
          </a:p>
          <a:p>
            <a:pPr>
              <a:lnSpc>
                <a:spcPct val="114000"/>
              </a:lnSpc>
            </a:pPr>
            <a:r>
              <a:rPr lang="en-IN" sz="1000" dirty="0"/>
              <a:t>Created chat application using </a:t>
            </a:r>
            <a:r>
              <a:rPr lang="en-IN" sz="1000" dirty="0" err="1"/>
              <a:t>OutSystems</a:t>
            </a:r>
            <a:r>
              <a:rPr lang="en-IN" sz="1000" dirty="0"/>
              <a:t> where users can create their account and chat with registered users privately in one-to-one chatting or they can chat with all the available users in the public chat section.</a:t>
            </a:r>
          </a:p>
          <a:p>
            <a:pPr>
              <a:lnSpc>
                <a:spcPct val="114000"/>
              </a:lnSpc>
            </a:pPr>
            <a:r>
              <a:rPr lang="en-US" altLang="en-US" b="1" dirty="0"/>
              <a:t>Covid Vaccination Registration </a:t>
            </a:r>
          </a:p>
          <a:p>
            <a:pPr>
              <a:lnSpc>
                <a:spcPct val="114000"/>
              </a:lnSpc>
            </a:pPr>
            <a:r>
              <a:rPr lang="en-US" altLang="en-US" dirty="0"/>
              <a:t>The Application is used to register for Vaccine where user can register themselves and also can choose the vaccine which is available and also the place where vaccines are available</a:t>
            </a: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Bangalore</a:t>
            </a:r>
          </a:p>
          <a:p>
            <a:pPr eaLnBrk="1" hangingPunct="1"/>
            <a:endParaRPr lang="nl-NL" altLang="nl-NL" dirty="0"/>
          </a:p>
        </p:txBody>
      </p:sp>
      <p:sp>
        <p:nvSpPr>
          <p:cNvPr id="7173" name="Text Placeholder 24"/>
          <p:cNvSpPr>
            <a:spLocks noGrp="1"/>
          </p:cNvSpPr>
          <p:nvPr>
            <p:ph type="body" sz="quarter" idx="47"/>
          </p:nvPr>
        </p:nvSpPr>
        <p:spPr>
          <a:xfrm>
            <a:off x="3299244" y="1603137"/>
            <a:ext cx="2436076" cy="258921"/>
          </a:xfrm>
        </p:spPr>
        <p:txBody>
          <a:bodyPr/>
          <a:lstStyle/>
          <a:p>
            <a:pPr eaLnBrk="1" hangingPunct="1"/>
            <a:r>
              <a:rPr lang="en-US" altLang="nl-NL" dirty="0">
                <a:solidFill>
                  <a:schemeClr val="accent2">
                    <a:lumMod val="60000"/>
                    <a:lumOff val="40000"/>
                  </a:schemeClr>
                </a:solidFill>
              </a:rPr>
              <a:t>Meghana.l@capgemini.com</a:t>
            </a:r>
            <a:endParaRPr lang="nl-NL" altLang="nl-NL" dirty="0"/>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a:t>
            </a:r>
            <a:r>
              <a:rPr lang="en-US" altLang="nl-NL" dirty="0"/>
              <a:t>7676739448</a:t>
            </a:r>
          </a:p>
        </p:txBody>
      </p:sp>
      <p:sp>
        <p:nvSpPr>
          <p:cNvPr id="7175" name="Text Placeholder 26"/>
          <p:cNvSpPr>
            <a:spLocks noGrp="1"/>
          </p:cNvSpPr>
          <p:nvPr>
            <p:ph type="body" sz="quarter" idx="50"/>
          </p:nvPr>
        </p:nvSpPr>
        <p:spPr>
          <a:xfrm>
            <a:off x="438150" y="2995613"/>
            <a:ext cx="4008437" cy="3557587"/>
          </a:xfrm>
        </p:spPr>
        <p:txBody>
          <a:bodyPr/>
          <a:lstStyle/>
          <a:p>
            <a:r>
              <a:rPr lang="en-US" altLang="en-US" sz="1100" b="1" dirty="0"/>
              <a:t>Trained On OUTSYSTEMS  and POWERAPPS</a:t>
            </a:r>
          </a:p>
          <a:p>
            <a:pPr marL="171450" indent="-171450">
              <a:lnSpc>
                <a:spcPct val="113999"/>
              </a:lnSpc>
              <a:buFont typeface="Arial" panose="020B0604020202020204" pitchFamily="34" charset="0"/>
              <a:buChar char="•"/>
            </a:pPr>
            <a:r>
              <a:rPr lang="en-US" dirty="0">
                <a:ea typeface="+mj-lt"/>
                <a:cs typeface="+mj-lt"/>
              </a:rPr>
              <a:t>Hands on Experience in creating Traditional and Reactive application on </a:t>
            </a:r>
            <a:r>
              <a:rPr lang="en-US" b="1" dirty="0">
                <a:ea typeface="+mj-lt"/>
                <a:cs typeface="+mj-lt"/>
              </a:rPr>
              <a:t>outsystems</a:t>
            </a:r>
            <a:r>
              <a:rPr lang="en-US" dirty="0">
                <a:ea typeface="+mj-lt"/>
                <a:cs typeface="+mj-lt"/>
              </a:rPr>
              <a:t>.</a:t>
            </a:r>
          </a:p>
          <a:p>
            <a:pPr marL="171450" indent="-171450">
              <a:lnSpc>
                <a:spcPct val="113999"/>
              </a:lnSpc>
              <a:buFont typeface="Arial" panose="020B0604020202020204" pitchFamily="34" charset="0"/>
              <a:buChar char="•"/>
            </a:pPr>
            <a:r>
              <a:rPr lang="en-US" dirty="0">
                <a:ea typeface="+mj-lt"/>
                <a:cs typeface="+mj-lt"/>
              </a:rPr>
              <a:t>Proficient in creating </a:t>
            </a:r>
            <a:r>
              <a:rPr lang="en-US" b="1" dirty="0">
                <a:ea typeface="+mj-lt"/>
                <a:cs typeface="+mj-lt"/>
              </a:rPr>
              <a:t>OutSystems</a:t>
            </a:r>
            <a:r>
              <a:rPr lang="en-US" dirty="0">
                <a:ea typeface="+mj-lt"/>
                <a:cs typeface="+mj-lt"/>
              </a:rPr>
              <a:t> Applications.</a:t>
            </a:r>
          </a:p>
          <a:p>
            <a:pPr marL="171450" indent="-171450">
              <a:buFont typeface="Arial" panose="020B0604020202020204" pitchFamily="34" charset="0"/>
              <a:buChar char="•"/>
            </a:pPr>
            <a:r>
              <a:rPr lang="en-US" dirty="0">
                <a:ea typeface="+mj-lt"/>
                <a:cs typeface="+mj-lt"/>
              </a:rPr>
              <a:t>Hands on Experience in creating Traditional and Reactive application on </a:t>
            </a:r>
            <a:r>
              <a:rPr lang="en-US" b="1" dirty="0">
                <a:ea typeface="+mj-lt"/>
                <a:cs typeface="+mj-lt"/>
              </a:rPr>
              <a:t>PowerApps</a:t>
            </a:r>
            <a:r>
              <a:rPr lang="en-US" dirty="0">
                <a:ea typeface="+mj-lt"/>
                <a:cs typeface="+mj-lt"/>
              </a:rPr>
              <a:t>.</a:t>
            </a:r>
          </a:p>
          <a:p>
            <a:pPr marL="171450" indent="-171450">
              <a:buFont typeface="Arial" panose="020B0604020202020204" pitchFamily="34" charset="0"/>
              <a:buChar char="•"/>
            </a:pPr>
            <a:r>
              <a:rPr lang="en-US" dirty="0">
                <a:ea typeface="+mj-lt"/>
                <a:cs typeface="+mj-lt"/>
              </a:rPr>
              <a:t>Proficient in creating </a:t>
            </a:r>
            <a:r>
              <a:rPr lang="en-US" b="1" dirty="0">
                <a:ea typeface="+mj-lt"/>
                <a:cs typeface="+mj-lt"/>
              </a:rPr>
              <a:t>PowerApps</a:t>
            </a:r>
            <a:r>
              <a:rPr lang="en-US" dirty="0">
                <a:ea typeface="+mj-lt"/>
                <a:cs typeface="+mj-lt"/>
              </a:rPr>
              <a:t> Applications.</a:t>
            </a:r>
          </a:p>
          <a:p>
            <a:pPr marL="171450" indent="-171450">
              <a:buFont typeface="Arial" panose="020B0604020202020204" pitchFamily="34" charset="0"/>
              <a:buChar char="•"/>
            </a:pPr>
            <a:r>
              <a:rPr lang="en-US" dirty="0">
                <a:ea typeface="+mj-lt"/>
                <a:cs typeface="+mj-lt"/>
                <a:sym typeface="+mn-ea"/>
              </a:rPr>
              <a:t> </a:t>
            </a:r>
            <a:r>
              <a:rPr lang="en-US" dirty="0">
                <a:sym typeface="+mn-ea"/>
              </a:rPr>
              <a:t>Hands on experience in developing web pages using </a:t>
            </a:r>
            <a:r>
              <a:rPr lang="en-US" b="1" dirty="0">
                <a:sym typeface="+mn-ea"/>
              </a:rPr>
              <a:t>HTML5, CSS3, Object Oriented Java script</a:t>
            </a:r>
            <a:r>
              <a:rPr lang="en-US" dirty="0">
                <a:sym typeface="+mn-ea"/>
              </a:rPr>
              <a:t>. Good understanding of Document Object Model (DOM) and DOM Functions.</a:t>
            </a:r>
          </a:p>
          <a:p>
            <a:pPr marL="171450" indent="-171450">
              <a:buFont typeface="Arial" panose="020B0604020202020204" pitchFamily="34" charset="0"/>
              <a:buChar char="•"/>
            </a:pPr>
            <a:r>
              <a:rPr lang="en-IN" spc="-5" dirty="0">
                <a:cs typeface="Verdana"/>
              </a:rPr>
              <a:t>Hands</a:t>
            </a:r>
            <a:r>
              <a:rPr lang="en-IN" dirty="0">
                <a:cs typeface="Verdana"/>
              </a:rPr>
              <a:t> </a:t>
            </a:r>
            <a:r>
              <a:rPr lang="en-IN" spc="-5" dirty="0">
                <a:cs typeface="Verdana"/>
              </a:rPr>
              <a:t>on</a:t>
            </a:r>
            <a:r>
              <a:rPr lang="en-IN" spc="20" dirty="0">
                <a:cs typeface="Verdana"/>
              </a:rPr>
              <a:t> </a:t>
            </a:r>
            <a:r>
              <a:rPr lang="en-IN" spc="-5" dirty="0">
                <a:cs typeface="Verdana"/>
              </a:rPr>
              <a:t>experience</a:t>
            </a:r>
            <a:r>
              <a:rPr lang="en-IN" spc="25" dirty="0">
                <a:cs typeface="Verdana"/>
              </a:rPr>
              <a:t> </a:t>
            </a:r>
            <a:r>
              <a:rPr lang="en-IN" spc="-5" dirty="0">
                <a:cs typeface="Verdana"/>
              </a:rPr>
              <a:t>in</a:t>
            </a:r>
            <a:r>
              <a:rPr lang="en-IN" spc="10" dirty="0">
                <a:cs typeface="Verdana"/>
              </a:rPr>
              <a:t> </a:t>
            </a:r>
            <a:r>
              <a:rPr lang="en-IN" spc="-5" dirty="0">
                <a:cs typeface="Verdana"/>
              </a:rPr>
              <a:t>creating</a:t>
            </a:r>
            <a:r>
              <a:rPr lang="en-IN" spc="25" dirty="0">
                <a:cs typeface="Verdana"/>
              </a:rPr>
              <a:t> </a:t>
            </a:r>
            <a:r>
              <a:rPr lang="en-IN" b="1" spc="-5" dirty="0">
                <a:cs typeface="Verdana"/>
              </a:rPr>
              <a:t>microservices </a:t>
            </a:r>
            <a:r>
              <a:rPr lang="en-IN" spc="-5" dirty="0">
                <a:cs typeface="Verdana"/>
              </a:rPr>
              <a:t>with </a:t>
            </a:r>
            <a:r>
              <a:rPr lang="en-IN" spc="-335" dirty="0">
                <a:cs typeface="Verdana"/>
              </a:rPr>
              <a:t> </a:t>
            </a:r>
            <a:r>
              <a:rPr lang="en-IN" b="1" spc="-5" dirty="0">
                <a:cs typeface="Verdana"/>
              </a:rPr>
              <a:t>Spring </a:t>
            </a:r>
            <a:r>
              <a:rPr lang="en-IN" b="1" dirty="0">
                <a:cs typeface="Verdana"/>
              </a:rPr>
              <a:t>boot, </a:t>
            </a:r>
            <a:r>
              <a:rPr lang="en-IN" spc="-5" dirty="0">
                <a:cs typeface="Verdana"/>
              </a:rPr>
              <a:t>Post</a:t>
            </a:r>
            <a:r>
              <a:rPr lang="en-IN" dirty="0">
                <a:cs typeface="Verdana"/>
              </a:rPr>
              <a:t> Man,</a:t>
            </a:r>
            <a:r>
              <a:rPr lang="en-IN" spc="-5" dirty="0">
                <a:cs typeface="Verdana"/>
              </a:rPr>
              <a:t> Swagger</a:t>
            </a:r>
            <a:r>
              <a:rPr lang="en-IN" spc="-10" dirty="0">
                <a:cs typeface="Verdana"/>
              </a:rPr>
              <a:t> </a:t>
            </a:r>
            <a:r>
              <a:rPr lang="en-IN" spc="-5" dirty="0">
                <a:cs typeface="Verdana"/>
              </a:rPr>
              <a:t>API</a:t>
            </a:r>
            <a:endParaRPr lang="en-IN" spc="-5" dirty="0">
              <a:ea typeface="Verdana"/>
              <a:cs typeface="Verdana"/>
            </a:endParaRPr>
          </a:p>
          <a:p>
            <a:endParaRPr lang="en-US" altLang="nl-NL" dirty="0"/>
          </a:p>
        </p:txBody>
      </p:sp>
      <p:sp>
        <p:nvSpPr>
          <p:cNvPr id="7178" name="Text Placeholder 1"/>
          <p:cNvSpPr>
            <a:spLocks noGrp="1"/>
          </p:cNvSpPr>
          <p:nvPr>
            <p:ph type="body" sz="quarter" idx="41"/>
          </p:nvPr>
        </p:nvSpPr>
        <p:spPr>
          <a:xfrm>
            <a:off x="2468563" y="241776"/>
            <a:ext cx="6223000" cy="306387"/>
          </a:xfrm>
        </p:spPr>
        <p:txBody>
          <a:bodyPr/>
          <a:lstStyle/>
          <a:p>
            <a:r>
              <a:rPr lang="en-US" altLang="en-IN" dirty="0"/>
              <a:t>MEGHANA L</a:t>
            </a:r>
          </a:p>
        </p:txBody>
      </p:sp>
      <p:pic>
        <p:nvPicPr>
          <p:cNvPr id="7182" name="Picture 4" descr="Free icon download | Linkedin">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24800" y="208554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8518"/>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372600" y="609600"/>
            <a:ext cx="2540634" cy="618631"/>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Engineering and Technology</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Computer</a:t>
            </a:r>
            <a:r>
              <a:rPr kumimoji="0" lang="en-US" altLang="nl-NL" sz="1000" b="0" i="0" u="none" strike="noStrike" kern="1200" cap="none" spc="0" normalizeH="0" noProof="0" dirty="0">
                <a:ln>
                  <a:noFill/>
                </a:ln>
                <a:solidFill>
                  <a:prstClr val="black"/>
                </a:solidFill>
                <a:effectLst/>
                <a:uLnTx/>
                <a:uFillTx/>
                <a:latin typeface="Verdana" panose="020B0604030504040204" pitchFamily="34" charset="0"/>
                <a:ea typeface="+mn-ea"/>
                <a:cs typeface="+mn-cs"/>
              </a:rPr>
              <a:t> </a:t>
            </a:r>
            <a:r>
              <a:rPr lang="en-US" altLang="nl-NL" sz="1000" dirty="0">
                <a:solidFill>
                  <a:prstClr val="black"/>
                </a:solidFill>
                <a:latin typeface="Verdana" panose="020B0604030504040204" pitchFamily="34" charset="0"/>
              </a:rPr>
              <a:t>Science and 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2017 - 2021</a:t>
            </a:r>
          </a:p>
        </p:txBody>
      </p:sp>
      <p:sp>
        <p:nvSpPr>
          <p:cNvPr id="6" name="Rectangle 5"/>
          <p:cNvSpPr/>
          <p:nvPr/>
        </p:nvSpPr>
        <p:spPr>
          <a:xfrm>
            <a:off x="9296400" y="12192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15" name="Picture 7">
            <a:hlinkClick r:id="rId5"/>
            <a:extLst>
              <a:ext uri="{FF2B5EF4-FFF2-40B4-BE49-F238E27FC236}">
                <a16:creationId xmlns:a16="http://schemas.microsoft.com/office/drawing/2014/main" id="{CB291376-D2FE-4277-A8E2-C49111C07C9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l="23582" t="2058" r="24332" b="4875"/>
          <a:stretch>
            <a:fillRect/>
          </a:stretch>
        </p:blipFill>
        <p:spPr bwMode="auto">
          <a:xfrm>
            <a:off x="4308157" y="6079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6" descr="Movie, play, video icon">
            <a:hlinkClick r:id="rId7"/>
            <a:extLst>
              <a:ext uri="{FF2B5EF4-FFF2-40B4-BE49-F238E27FC236}">
                <a16:creationId xmlns:a16="http://schemas.microsoft.com/office/drawing/2014/main" id="{ECE59140-3128-4ED5-A3D1-7514209C787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18488" y="6095999"/>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3">
            <a:extLst>
              <a:ext uri="{FF2B5EF4-FFF2-40B4-BE49-F238E27FC236}">
                <a16:creationId xmlns:a16="http://schemas.microsoft.com/office/drawing/2014/main" id="{6F5353D0-471A-433B-96C6-4E09E6A1121D}"/>
              </a:ext>
            </a:extLst>
          </p:cNvPr>
          <p:cNvSpPr txBox="1">
            <a:spLocks noChangeArrowheads="1"/>
          </p:cNvSpPr>
          <p:nvPr/>
        </p:nvSpPr>
        <p:spPr bwMode="auto">
          <a:xfrm>
            <a:off x="4779644" y="6211777"/>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8" name="Picture Placeholder 7" descr="A picture containing person&#10;&#10;Description automatically generated">
            <a:extLst>
              <a:ext uri="{FF2B5EF4-FFF2-40B4-BE49-F238E27FC236}">
                <a16:creationId xmlns:a16="http://schemas.microsoft.com/office/drawing/2014/main" id="{A848AFF6-1BA6-41BC-9040-A6CE82E376BD}"/>
              </a:ext>
            </a:extLst>
          </p:cNvPr>
          <p:cNvPicPr>
            <a:picLocks noGrp="1" noChangeAspect="1"/>
          </p:cNvPicPr>
          <p:nvPr>
            <p:ph type="pic" sz="quarter" idx="46"/>
          </p:nvPr>
        </p:nvPicPr>
        <p:blipFill>
          <a:blip r:embed="rId9" cstate="print">
            <a:extLst>
              <a:ext uri="{28A0092B-C50C-407E-A947-70E740481C1C}">
                <a14:useLocalDpi xmlns:a14="http://schemas.microsoft.com/office/drawing/2010/main" val="0"/>
              </a:ext>
            </a:extLst>
          </a:blip>
          <a:srcRect t="1271" b="1271"/>
          <a:stretch>
            <a:fillRect/>
          </a:stretch>
        </p:blipFill>
        <p:spPr>
          <a:xfrm>
            <a:off x="438149" y="250184"/>
            <a:ext cx="1618801" cy="1620282"/>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290</TotalTime>
  <Words>283</Words>
  <Application>Microsoft Office PowerPoint</Application>
  <PresentationFormat>Widescreen</PresentationFormat>
  <Paragraphs>49</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Verdana</vt:lpstr>
      <vt:lpstr>Verdana (Headings)</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L, Meghana</cp:lastModifiedBy>
  <cp:revision>127</cp:revision>
  <dcterms:created xsi:type="dcterms:W3CDTF">2020-09-22T06:24:00Z</dcterms:created>
  <dcterms:modified xsi:type="dcterms:W3CDTF">2022-05-11T07:14:22Z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