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75" r:id="rId2"/>
    <p:sldId id="258" r:id="rId3"/>
    <p:sldId id="277" r:id="rId4"/>
    <p:sldId id="276" r:id="rId5"/>
    <p:sldId id="283" r:id="rId6"/>
    <p:sldId id="262" r:id="rId7"/>
    <p:sldId id="278" r:id="rId8"/>
    <p:sldId id="279" r:id="rId9"/>
    <p:sldId id="281" r:id="rId10"/>
    <p:sldId id="282" r:id="rId11"/>
  </p:sldIdLst>
  <p:sldSz cx="9144000" cy="5143500" type="screen16x9"/>
  <p:notesSz cx="6858000" cy="9144000"/>
  <p:embeddedFontLst>
    <p:embeddedFont>
      <p:font typeface="Old Standard TT" panose="020B0604020202020204" charset="0"/>
      <p:regular r:id="rId13"/>
      <p:bold r:id="rId14"/>
      <p:italic r:id="rId15"/>
    </p:embeddedFont>
    <p:embeddedFont>
      <p:font typeface="Palatino Linotype" panose="02040502050505030304" pitchFamily="18"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38d264dbe8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8d264dbe8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38d264dbe8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38d264dbe8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0C46400-7D73-99F7-143A-A517D157CF4E}"/>
              </a:ext>
            </a:extLst>
          </p:cNvPr>
          <p:cNvSpPr>
            <a:spLocks noGrp="1"/>
          </p:cNvSpPr>
          <p:nvPr>
            <p:ph type="title"/>
          </p:nvPr>
        </p:nvSpPr>
        <p:spPr>
          <a:xfrm>
            <a:off x="512700" y="199966"/>
            <a:ext cx="8179744" cy="1730433"/>
          </a:xfrm>
        </p:spPr>
        <p:txBody>
          <a:bodyPr>
            <a:noAutofit/>
          </a:bodyPr>
          <a:lstStyle/>
          <a:p>
            <a:r>
              <a:rPr lang="en-US" sz="4000" b="1" u="sng" dirty="0">
                <a:latin typeface="Palatino Linotype" panose="02040502050505030304" pitchFamily="18" charset="0"/>
              </a:rPr>
              <a:t>Social media depression  detection</a:t>
            </a:r>
          </a:p>
        </p:txBody>
      </p:sp>
      <p:sp>
        <p:nvSpPr>
          <p:cNvPr id="3" name="TextBox 2">
            <a:extLst>
              <a:ext uri="{FF2B5EF4-FFF2-40B4-BE49-F238E27FC236}">
                <a16:creationId xmlns:a16="http://schemas.microsoft.com/office/drawing/2014/main" id="{E6F89242-1716-C2BA-CEA6-ECA907CFD916}"/>
              </a:ext>
            </a:extLst>
          </p:cNvPr>
          <p:cNvSpPr txBox="1"/>
          <p:nvPr/>
        </p:nvSpPr>
        <p:spPr>
          <a:xfrm>
            <a:off x="512700" y="2571750"/>
            <a:ext cx="4572000" cy="954107"/>
          </a:xfrm>
          <a:prstGeom prst="rect">
            <a:avLst/>
          </a:prstGeom>
          <a:noFill/>
        </p:spPr>
        <p:txBody>
          <a:bodyPr wrap="square">
            <a:spAutoFit/>
          </a:bodyPr>
          <a:lstStyle/>
          <a:p>
            <a:pPr marL="0" lvl="0" indent="0" algn="l" rtl="0">
              <a:spcBef>
                <a:spcPts val="0"/>
              </a:spcBef>
              <a:spcAft>
                <a:spcPts val="0"/>
              </a:spcAft>
              <a:buNone/>
            </a:pPr>
            <a:r>
              <a:rPr lang="en-US" dirty="0">
                <a:solidFill>
                  <a:schemeClr val="bg1">
                    <a:lumMod val="95000"/>
                  </a:schemeClr>
                </a:solidFill>
              </a:rPr>
              <a:t>Submitted By : </a:t>
            </a:r>
          </a:p>
          <a:p>
            <a:pPr marL="0" lvl="0" indent="0" algn="l" rtl="0">
              <a:spcBef>
                <a:spcPts val="0"/>
              </a:spcBef>
              <a:spcAft>
                <a:spcPts val="0"/>
              </a:spcAft>
              <a:buNone/>
            </a:pPr>
            <a:r>
              <a:rPr lang="en-US" dirty="0">
                <a:solidFill>
                  <a:schemeClr val="bg1">
                    <a:lumMod val="95000"/>
                  </a:schemeClr>
                </a:solidFill>
              </a:rPr>
              <a:t>160121733162        </a:t>
            </a:r>
            <a:r>
              <a:rPr lang="en-US" dirty="0" err="1">
                <a:solidFill>
                  <a:schemeClr val="bg1">
                    <a:lumMod val="95000"/>
                  </a:schemeClr>
                </a:solidFill>
              </a:rPr>
              <a:t>V.Srinidhi</a:t>
            </a:r>
            <a:r>
              <a:rPr lang="en-US" dirty="0">
                <a:solidFill>
                  <a:schemeClr val="bg1">
                    <a:lumMod val="95000"/>
                  </a:schemeClr>
                </a:solidFill>
              </a:rPr>
              <a:t> </a:t>
            </a:r>
          </a:p>
          <a:p>
            <a:pPr marL="0" lvl="0" indent="0" algn="l" rtl="0">
              <a:spcBef>
                <a:spcPts val="0"/>
              </a:spcBef>
              <a:spcAft>
                <a:spcPts val="0"/>
              </a:spcAft>
              <a:buNone/>
            </a:pPr>
            <a:r>
              <a:rPr lang="en-US" dirty="0">
                <a:solidFill>
                  <a:schemeClr val="bg1">
                    <a:lumMod val="95000"/>
                  </a:schemeClr>
                </a:solidFill>
              </a:rPr>
              <a:t>160121733163        </a:t>
            </a:r>
            <a:r>
              <a:rPr lang="en-US" dirty="0" err="1">
                <a:solidFill>
                  <a:schemeClr val="bg1">
                    <a:lumMod val="95000"/>
                  </a:schemeClr>
                </a:solidFill>
              </a:rPr>
              <a:t>Y.Manasvi</a:t>
            </a:r>
            <a:endParaRPr lang="en-US" dirty="0">
              <a:solidFill>
                <a:schemeClr val="bg1">
                  <a:lumMod val="95000"/>
                </a:schemeClr>
              </a:solidFill>
            </a:endParaRPr>
          </a:p>
          <a:p>
            <a:pPr marL="0" lvl="0" indent="0" algn="l" rtl="0">
              <a:spcBef>
                <a:spcPts val="0"/>
              </a:spcBef>
              <a:spcAft>
                <a:spcPts val="0"/>
              </a:spcAft>
              <a:buNone/>
            </a:pPr>
            <a:r>
              <a:rPr lang="en-US" dirty="0">
                <a:solidFill>
                  <a:schemeClr val="bg1">
                    <a:lumMod val="95000"/>
                  </a:schemeClr>
                </a:solidFill>
              </a:rPr>
              <a:t>160121733164        </a:t>
            </a:r>
            <a:r>
              <a:rPr lang="en-US" dirty="0" err="1">
                <a:solidFill>
                  <a:schemeClr val="bg1">
                    <a:lumMod val="95000"/>
                  </a:schemeClr>
                </a:solidFill>
              </a:rPr>
              <a:t>A.Meghanath</a:t>
            </a:r>
            <a:endParaRPr lang="en-US" dirty="0">
              <a:solidFill>
                <a:schemeClr val="bg1">
                  <a:lumMod val="95000"/>
                </a:schemeClr>
              </a:solidFill>
            </a:endParaRPr>
          </a:p>
        </p:txBody>
      </p:sp>
    </p:spTree>
    <p:extLst>
      <p:ext uri="{BB962C8B-B14F-4D97-AF65-F5344CB8AC3E}">
        <p14:creationId xmlns:p14="http://schemas.microsoft.com/office/powerpoint/2010/main" val="3393133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C5611E-A44B-7C61-8D5E-79B2207F903A}"/>
              </a:ext>
            </a:extLst>
          </p:cNvPr>
          <p:cNvSpPr txBox="1"/>
          <p:nvPr/>
        </p:nvSpPr>
        <p:spPr>
          <a:xfrm>
            <a:off x="1484488" y="1686200"/>
            <a:ext cx="5932311" cy="1446550"/>
          </a:xfrm>
          <a:prstGeom prst="rect">
            <a:avLst/>
          </a:prstGeom>
          <a:noFill/>
        </p:spPr>
        <p:txBody>
          <a:bodyPr wrap="square">
            <a:spAutoFit/>
          </a:bodyPr>
          <a:lstStyle/>
          <a:p>
            <a:r>
              <a:rPr lang="en-US" sz="8800" b="1" i="1" dirty="0"/>
              <a:t>Thank You</a:t>
            </a:r>
          </a:p>
        </p:txBody>
      </p:sp>
    </p:spTree>
    <p:extLst>
      <p:ext uri="{BB962C8B-B14F-4D97-AF65-F5344CB8AC3E}">
        <p14:creationId xmlns:p14="http://schemas.microsoft.com/office/powerpoint/2010/main" val="190976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265500" y="804325"/>
            <a:ext cx="4045200" cy="105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Introduction</a:t>
            </a:r>
            <a:endParaRPr/>
          </a:p>
        </p:txBody>
      </p:sp>
      <p:sp>
        <p:nvSpPr>
          <p:cNvPr id="75" name="Google Shape;75;p15"/>
          <p:cNvSpPr txBox="1">
            <a:spLocks noGrp="1"/>
          </p:cNvSpPr>
          <p:nvPr>
            <p:ph type="subTitle" idx="1"/>
          </p:nvPr>
        </p:nvSpPr>
        <p:spPr>
          <a:xfrm>
            <a:off x="265500" y="1983275"/>
            <a:ext cx="4045200" cy="22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444444"/>
                </a:solidFill>
                <a:highlight>
                  <a:srgbClr val="FFFFFF"/>
                </a:highlight>
                <a:latin typeface="Roboto"/>
                <a:ea typeface="Roboto"/>
                <a:cs typeface="Roboto"/>
                <a:sym typeface="Roboto"/>
              </a:rPr>
              <a:t>Depression (major depressive disorder) is a common and serious medical illness that negatively affects how you feel, the way you think and how you act. Fortunately, it is also treatable. Depression causes feelings of sadness and/or a loss of interest in activities you once enjoyed. It can lead to a variety of emotional and physical problems and can decrease your ability to function at work and at home.</a:t>
            </a:r>
            <a:endParaRPr sz="1400"/>
          </a:p>
        </p:txBody>
      </p:sp>
      <p:pic>
        <p:nvPicPr>
          <p:cNvPr id="3" name="Google Shape;69;p14">
            <a:extLst>
              <a:ext uri="{FF2B5EF4-FFF2-40B4-BE49-F238E27FC236}">
                <a16:creationId xmlns:a16="http://schemas.microsoft.com/office/drawing/2014/main" id="{6D8B0B31-3AA3-4C33-AB95-A5ED8C362F28}"/>
              </a:ext>
            </a:extLst>
          </p:cNvPr>
          <p:cNvPicPr preferRelativeResize="0"/>
          <p:nvPr/>
        </p:nvPicPr>
        <p:blipFill>
          <a:blip r:embed="rId3">
            <a:alphaModFix/>
          </a:blip>
          <a:stretch>
            <a:fillRect/>
          </a:stretch>
        </p:blipFill>
        <p:spPr>
          <a:xfrm>
            <a:off x="4742963" y="503851"/>
            <a:ext cx="4267250" cy="3710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C37AEA-73CB-9483-488D-9A97E6DE81CF}"/>
              </a:ext>
            </a:extLst>
          </p:cNvPr>
          <p:cNvPicPr>
            <a:picLocks noChangeAspect="1"/>
          </p:cNvPicPr>
          <p:nvPr/>
        </p:nvPicPr>
        <p:blipFill>
          <a:blip r:embed="rId2">
            <a:alphaModFix amt="33000"/>
            <a:extLst>
              <a:ext uri="{BEBA8EAE-BF5A-486C-A8C5-ECC9F3942E4B}">
                <a14:imgProps xmlns:a14="http://schemas.microsoft.com/office/drawing/2010/main">
                  <a14:imgLayer r:embed="rId3">
                    <a14:imgEffect>
                      <a14:saturation sat="117000"/>
                    </a14:imgEffect>
                  </a14:imgLayer>
                </a14:imgProps>
              </a:ext>
            </a:extLst>
          </a:blip>
          <a:stretch>
            <a:fillRect/>
          </a:stretch>
        </p:blipFill>
        <p:spPr>
          <a:xfrm>
            <a:off x="-56446" y="0"/>
            <a:ext cx="9381067" cy="5507623"/>
          </a:xfrm>
          <a:prstGeom prst="rect">
            <a:avLst/>
          </a:prstGeom>
        </p:spPr>
      </p:pic>
      <p:sp>
        <p:nvSpPr>
          <p:cNvPr id="3" name="TextBox 2">
            <a:extLst>
              <a:ext uri="{FF2B5EF4-FFF2-40B4-BE49-F238E27FC236}">
                <a16:creationId xmlns:a16="http://schemas.microsoft.com/office/drawing/2014/main" id="{812EEDF9-AF43-BB32-A6F8-9E17FBD4D984}"/>
              </a:ext>
            </a:extLst>
          </p:cNvPr>
          <p:cNvSpPr txBox="1"/>
          <p:nvPr/>
        </p:nvSpPr>
        <p:spPr>
          <a:xfrm>
            <a:off x="321733" y="208763"/>
            <a:ext cx="8822267" cy="646331"/>
          </a:xfrm>
          <a:prstGeom prst="rect">
            <a:avLst/>
          </a:prstGeom>
          <a:noFill/>
        </p:spPr>
        <p:txBody>
          <a:bodyPr wrap="square">
            <a:spAutoFit/>
          </a:bodyPr>
          <a:lstStyle/>
          <a:p>
            <a:r>
              <a:rPr lang="en-US" sz="3600" b="1" i="1" u="sng" dirty="0">
                <a:solidFill>
                  <a:schemeClr val="accent6">
                    <a:lumMod val="75000"/>
                  </a:schemeClr>
                </a:solidFill>
              </a:rPr>
              <a:t>How Social Media causes depression</a:t>
            </a:r>
          </a:p>
        </p:txBody>
      </p:sp>
      <p:sp>
        <p:nvSpPr>
          <p:cNvPr id="5" name="TextBox 4">
            <a:extLst>
              <a:ext uri="{FF2B5EF4-FFF2-40B4-BE49-F238E27FC236}">
                <a16:creationId xmlns:a16="http://schemas.microsoft.com/office/drawing/2014/main" id="{8591E74A-4CB7-F7DF-C106-AD59B79D6726}"/>
              </a:ext>
            </a:extLst>
          </p:cNvPr>
          <p:cNvSpPr txBox="1"/>
          <p:nvPr/>
        </p:nvSpPr>
        <p:spPr>
          <a:xfrm>
            <a:off x="238478" y="855094"/>
            <a:ext cx="8667044" cy="4031873"/>
          </a:xfrm>
          <a:prstGeom prst="rect">
            <a:avLst/>
          </a:prstGeom>
          <a:noFill/>
        </p:spPr>
        <p:txBody>
          <a:bodyPr wrap="square">
            <a:spAutoFit/>
          </a:bodyPr>
          <a:lstStyle/>
          <a:p>
            <a:r>
              <a:rPr lang="en-US" b="1" dirty="0"/>
              <a:t>Social media's impact on depression is a complex issue with various factors at play. While social media platforms offer opportunities for connection, self-expression, and information sharing, they can also contribute to feelings of depression and anxiety for some users. Here are some ways in which social media may affect depression:</a:t>
            </a:r>
          </a:p>
          <a:p>
            <a:endParaRPr lang="en-US" b="1" dirty="0"/>
          </a:p>
          <a:p>
            <a:r>
              <a:rPr lang="en-US" sz="1600" b="1" dirty="0">
                <a:solidFill>
                  <a:srgbClr val="7030A0"/>
                </a:solidFill>
              </a:rPr>
              <a:t>1. Social Comparison: </a:t>
            </a:r>
            <a:r>
              <a:rPr lang="en-US" b="1" dirty="0"/>
              <a:t>People often present idealized versions of themselves on social media, showcasing their best moments and achievements. Constant exposure to these curated images and lifestyles can lead to feelings of inadequacy and low self-esteem in individuals who compare themselves unfavorably.</a:t>
            </a:r>
          </a:p>
          <a:p>
            <a:endParaRPr lang="en-US" b="1" dirty="0"/>
          </a:p>
          <a:p>
            <a:r>
              <a:rPr lang="en-US" sz="1600" b="1" dirty="0">
                <a:solidFill>
                  <a:srgbClr val="7030A0"/>
                </a:solidFill>
              </a:rPr>
              <a:t>2. Cyberbullying: </a:t>
            </a:r>
            <a:r>
              <a:rPr lang="en-US" b="1" dirty="0"/>
              <a:t>Social media platforms can be breeding grounds for cyberbullying, where individuals are harassed, mocked, or insulted online. Cyberbullying can have serious emotional consequences, leading to feelings of depression, anxiety, and even suicidal thoughts in some cases.</a:t>
            </a:r>
          </a:p>
          <a:p>
            <a:endParaRPr lang="en-US" b="1" dirty="0"/>
          </a:p>
          <a:p>
            <a:r>
              <a:rPr lang="en-US" sz="1600" b="1" dirty="0">
                <a:solidFill>
                  <a:srgbClr val="7030A0"/>
                </a:solidFill>
              </a:rPr>
              <a:t>3. Fear of Missing Out (FOMO): </a:t>
            </a:r>
            <a:r>
              <a:rPr lang="en-US" b="1" dirty="0"/>
              <a:t>Seeing others' posts about social gatherings, vacations, or achievements can evoke a fear of missing out on exciting experiences. This fear can exacerbate feelings of loneliness and depression, especially for individuals who already feel socially isolated.</a:t>
            </a:r>
          </a:p>
        </p:txBody>
      </p:sp>
    </p:spTree>
    <p:extLst>
      <p:ext uri="{BB962C8B-B14F-4D97-AF65-F5344CB8AC3E}">
        <p14:creationId xmlns:p14="http://schemas.microsoft.com/office/powerpoint/2010/main" val="144553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holding a tablet&#10;&#10;Description automatically generated">
            <a:extLst>
              <a:ext uri="{FF2B5EF4-FFF2-40B4-BE49-F238E27FC236}">
                <a16:creationId xmlns:a16="http://schemas.microsoft.com/office/drawing/2014/main" id="{10DA8511-3B14-AF00-0EE6-6BAA38F15415}"/>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colorTemperature colorTemp="5251"/>
                    </a14:imgEffect>
                    <a14:imgEffect>
                      <a14:saturation sat="291000"/>
                    </a14:imgEffect>
                  </a14:imgLayer>
                </a14:imgProps>
              </a:ext>
            </a:extLst>
          </a:blip>
          <a:stretch>
            <a:fillRect/>
          </a:stretch>
        </p:blipFill>
        <p:spPr>
          <a:xfrm>
            <a:off x="-45156" y="-111242"/>
            <a:ext cx="9223021" cy="6148681"/>
          </a:xfrm>
          <a:prstGeom prst="rect">
            <a:avLst/>
          </a:prstGeom>
          <a:effectLst>
            <a:glow rad="38100">
              <a:schemeClr val="accent1">
                <a:alpha val="0"/>
              </a:schemeClr>
            </a:glow>
            <a:outerShdw blurRad="50800" dist="50800" dir="5400000" algn="ctr" rotWithShape="0">
              <a:srgbClr val="000000">
                <a:alpha val="0"/>
              </a:srgbClr>
            </a:outerShdw>
          </a:effectLst>
        </p:spPr>
      </p:pic>
      <p:sp>
        <p:nvSpPr>
          <p:cNvPr id="3" name="TextBox 2">
            <a:extLst>
              <a:ext uri="{FF2B5EF4-FFF2-40B4-BE49-F238E27FC236}">
                <a16:creationId xmlns:a16="http://schemas.microsoft.com/office/drawing/2014/main" id="{DBA23C5C-1040-8F5D-3E36-86FC0A7D86AA}"/>
              </a:ext>
            </a:extLst>
          </p:cNvPr>
          <p:cNvSpPr txBox="1"/>
          <p:nvPr/>
        </p:nvSpPr>
        <p:spPr>
          <a:xfrm>
            <a:off x="519289" y="330204"/>
            <a:ext cx="8545688" cy="4308872"/>
          </a:xfrm>
          <a:prstGeom prst="rect">
            <a:avLst/>
          </a:prstGeom>
          <a:noFill/>
        </p:spPr>
        <p:txBody>
          <a:bodyPr wrap="square">
            <a:spAutoFit/>
          </a:bodyPr>
          <a:lstStyle/>
          <a:p>
            <a:endParaRPr lang="en-US" b="1" dirty="0"/>
          </a:p>
          <a:p>
            <a:r>
              <a:rPr lang="en-US" sz="1600" b="1" dirty="0">
                <a:solidFill>
                  <a:srgbClr val="7030A0"/>
                </a:solidFill>
              </a:rPr>
              <a:t>4. Addiction and Time Wasting: </a:t>
            </a:r>
            <a:r>
              <a:rPr lang="en-US" b="1" dirty="0"/>
              <a:t>Excessive use of social media can lead to addiction-like behaviors, where individuals spend excessive amounts of time scrolling through their feeds or seeking validation through likes and comments. This can detract from real-life interactions and activities that promote mental well-being, leading to feelings of emptiness and dissatisfaction.</a:t>
            </a:r>
          </a:p>
          <a:p>
            <a:endParaRPr lang="en-US" b="1" dirty="0"/>
          </a:p>
          <a:p>
            <a:r>
              <a:rPr lang="en-US" sz="1600" b="1" dirty="0">
                <a:solidFill>
                  <a:srgbClr val="7030A0"/>
                </a:solidFill>
              </a:rPr>
              <a:t>5. Negative Content Exposure: </a:t>
            </a:r>
            <a:r>
              <a:rPr lang="en-US" b="1" dirty="0"/>
              <a:t>Constant exposure to negative news stories, violent images, or upsetting content on social media can contribute to feelings of anxiety and depression. While it's important to stay informed, being inundated with distressing information can take a toll on mental health.</a:t>
            </a:r>
          </a:p>
          <a:p>
            <a:endParaRPr lang="en-US" b="1" dirty="0"/>
          </a:p>
          <a:p>
            <a:r>
              <a:rPr lang="en-US" sz="1600" b="1" dirty="0">
                <a:solidFill>
                  <a:srgbClr val="7030A0"/>
                </a:solidFill>
              </a:rPr>
              <a:t>6. Sleep Disruption: </a:t>
            </a:r>
            <a:r>
              <a:rPr lang="en-US" b="1" dirty="0"/>
              <a:t>The use of social media, particularly before bedtime, can disrupt sleep patterns, leading to fatigue and mood disturbances. Poor sleep quality is strongly associated with an increased risk of depression.</a:t>
            </a:r>
          </a:p>
          <a:p>
            <a:endParaRPr lang="en-US" b="1" dirty="0"/>
          </a:p>
          <a:p>
            <a:r>
              <a:rPr lang="en-US" sz="1600" b="1" dirty="0">
                <a:solidFill>
                  <a:srgbClr val="7030A0"/>
                </a:solidFill>
              </a:rPr>
              <a:t>7. Social Isolation: </a:t>
            </a:r>
            <a:r>
              <a:rPr lang="en-US" b="1" dirty="0"/>
              <a:t>Paradoxically, excessive use of social media can lead to social isolation by substituting online interactions for real-life connections. This can contribute to feelings of loneliness and depression, especially if individuals lack meaningful offline relationships.</a:t>
            </a:r>
          </a:p>
          <a:p>
            <a:endParaRPr lang="en-US" b="1" dirty="0"/>
          </a:p>
        </p:txBody>
      </p:sp>
    </p:spTree>
    <p:extLst>
      <p:ext uri="{BB962C8B-B14F-4D97-AF65-F5344CB8AC3E}">
        <p14:creationId xmlns:p14="http://schemas.microsoft.com/office/powerpoint/2010/main" val="1095189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DD331A-7DBA-CF16-0600-0062E65924AE}"/>
              </a:ext>
            </a:extLst>
          </p:cNvPr>
          <p:cNvSpPr txBox="1"/>
          <p:nvPr/>
        </p:nvSpPr>
        <p:spPr>
          <a:xfrm>
            <a:off x="1608665" y="1266394"/>
            <a:ext cx="6361289" cy="1938992"/>
          </a:xfrm>
          <a:prstGeom prst="rect">
            <a:avLst/>
          </a:prstGeom>
          <a:noFill/>
        </p:spPr>
        <p:txBody>
          <a:bodyPr wrap="square">
            <a:spAutoFit/>
          </a:bodyPr>
          <a:lstStyle/>
          <a:p>
            <a:r>
              <a:rPr lang="en-US" sz="6000" b="1" i="1" dirty="0"/>
              <a:t>Building Model for detection</a:t>
            </a:r>
          </a:p>
        </p:txBody>
      </p:sp>
    </p:spTree>
    <p:extLst>
      <p:ext uri="{BB962C8B-B14F-4D97-AF65-F5344CB8AC3E}">
        <p14:creationId xmlns:p14="http://schemas.microsoft.com/office/powerpoint/2010/main" val="206271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230825"/>
            <a:ext cx="8520600" cy="62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a:solidFill>
                  <a:srgbClr val="171616"/>
                </a:solidFill>
                <a:latin typeface="Times New Roman"/>
                <a:ea typeface="Times New Roman"/>
                <a:cs typeface="Times New Roman"/>
                <a:sym typeface="Times New Roman"/>
              </a:rPr>
              <a:t>WorkFlow Diagram</a:t>
            </a:r>
            <a:endParaRPr sz="3600">
              <a:latin typeface="Times New Roman"/>
              <a:ea typeface="Times New Roman"/>
              <a:cs typeface="Times New Roman"/>
              <a:sym typeface="Times New Roman"/>
            </a:endParaRPr>
          </a:p>
        </p:txBody>
      </p:sp>
      <p:sp>
        <p:nvSpPr>
          <p:cNvPr id="102" name="Google Shape;102;p19"/>
          <p:cNvSpPr/>
          <p:nvPr/>
        </p:nvSpPr>
        <p:spPr>
          <a:xfrm>
            <a:off x="2877857" y="1056027"/>
            <a:ext cx="2272800" cy="4446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ld Standard TT"/>
              <a:ea typeface="Old Standard TT"/>
              <a:cs typeface="Old Standard TT"/>
              <a:sym typeface="Old Standard TT"/>
            </a:endParaRPr>
          </a:p>
        </p:txBody>
      </p:sp>
      <p:sp>
        <p:nvSpPr>
          <p:cNvPr id="103" name="Google Shape;103;p19"/>
          <p:cNvSpPr txBox="1"/>
          <p:nvPr/>
        </p:nvSpPr>
        <p:spPr>
          <a:xfrm>
            <a:off x="2877857" y="1074624"/>
            <a:ext cx="2272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rgbClr val="F3F3F3"/>
                </a:solidFill>
                <a:latin typeface="Old Standard TT"/>
                <a:ea typeface="Old Standard TT"/>
                <a:cs typeface="Old Standard TT"/>
                <a:sym typeface="Old Standard TT"/>
              </a:rPr>
              <a:t>DataSet Collection</a:t>
            </a:r>
            <a:endParaRPr sz="1800" b="1">
              <a:solidFill>
                <a:srgbClr val="F3F3F3"/>
              </a:solidFill>
              <a:latin typeface="Old Standard TT"/>
              <a:ea typeface="Old Standard TT"/>
              <a:cs typeface="Old Standard TT"/>
              <a:sym typeface="Old Standard TT"/>
            </a:endParaRPr>
          </a:p>
        </p:txBody>
      </p:sp>
      <p:sp>
        <p:nvSpPr>
          <p:cNvPr id="104" name="Google Shape;104;p19"/>
          <p:cNvSpPr/>
          <p:nvPr/>
        </p:nvSpPr>
        <p:spPr>
          <a:xfrm>
            <a:off x="2877857" y="1693555"/>
            <a:ext cx="2272800" cy="4446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ld Standard TT"/>
              <a:ea typeface="Old Standard TT"/>
              <a:cs typeface="Old Standard TT"/>
              <a:sym typeface="Old Standard TT"/>
            </a:endParaRPr>
          </a:p>
        </p:txBody>
      </p:sp>
      <p:sp>
        <p:nvSpPr>
          <p:cNvPr id="105" name="Google Shape;105;p19"/>
          <p:cNvSpPr txBox="1"/>
          <p:nvPr/>
        </p:nvSpPr>
        <p:spPr>
          <a:xfrm>
            <a:off x="2877857" y="1712152"/>
            <a:ext cx="2432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rgbClr val="F3F3F3"/>
                </a:solidFill>
                <a:latin typeface="Old Standard TT"/>
                <a:ea typeface="Old Standard TT"/>
                <a:cs typeface="Old Standard TT"/>
                <a:sym typeface="Old Standard TT"/>
              </a:rPr>
              <a:t>Data preprocessing </a:t>
            </a:r>
            <a:endParaRPr sz="1800" b="1">
              <a:solidFill>
                <a:srgbClr val="F3F3F3"/>
              </a:solidFill>
              <a:latin typeface="Old Standard TT"/>
              <a:ea typeface="Old Standard TT"/>
              <a:cs typeface="Old Standard TT"/>
              <a:sym typeface="Old Standard TT"/>
            </a:endParaRPr>
          </a:p>
        </p:txBody>
      </p:sp>
      <p:sp>
        <p:nvSpPr>
          <p:cNvPr id="106" name="Google Shape;106;p19"/>
          <p:cNvSpPr/>
          <p:nvPr/>
        </p:nvSpPr>
        <p:spPr>
          <a:xfrm>
            <a:off x="2909951" y="2365299"/>
            <a:ext cx="2272800" cy="4446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ld Standard TT"/>
              <a:ea typeface="Old Standard TT"/>
              <a:cs typeface="Old Standard TT"/>
              <a:sym typeface="Old Standard TT"/>
            </a:endParaRPr>
          </a:p>
        </p:txBody>
      </p:sp>
      <p:sp>
        <p:nvSpPr>
          <p:cNvPr id="107" name="Google Shape;107;p19"/>
          <p:cNvSpPr txBox="1"/>
          <p:nvPr/>
        </p:nvSpPr>
        <p:spPr>
          <a:xfrm>
            <a:off x="2909951" y="2383895"/>
            <a:ext cx="2272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rgbClr val="F3F3F3"/>
                </a:solidFill>
                <a:latin typeface="Old Standard TT"/>
                <a:ea typeface="Old Standard TT"/>
                <a:cs typeface="Old Standard TT"/>
                <a:sym typeface="Old Standard TT"/>
              </a:rPr>
              <a:t>Data Partitioning </a:t>
            </a:r>
            <a:endParaRPr sz="1800" b="1">
              <a:solidFill>
                <a:srgbClr val="F3F3F3"/>
              </a:solidFill>
              <a:latin typeface="Old Standard TT"/>
              <a:ea typeface="Old Standard TT"/>
              <a:cs typeface="Old Standard TT"/>
              <a:sym typeface="Old Standard TT"/>
            </a:endParaRPr>
          </a:p>
        </p:txBody>
      </p:sp>
      <p:sp>
        <p:nvSpPr>
          <p:cNvPr id="108" name="Google Shape;108;p19"/>
          <p:cNvSpPr/>
          <p:nvPr/>
        </p:nvSpPr>
        <p:spPr>
          <a:xfrm>
            <a:off x="2925998" y="3048445"/>
            <a:ext cx="2272800" cy="4446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ld Standard TT"/>
              <a:ea typeface="Old Standard TT"/>
              <a:cs typeface="Old Standard TT"/>
              <a:sym typeface="Old Standard TT"/>
            </a:endParaRPr>
          </a:p>
        </p:txBody>
      </p:sp>
      <p:sp>
        <p:nvSpPr>
          <p:cNvPr id="109" name="Google Shape;109;p19"/>
          <p:cNvSpPr txBox="1"/>
          <p:nvPr/>
        </p:nvSpPr>
        <p:spPr>
          <a:xfrm>
            <a:off x="2925998" y="3067041"/>
            <a:ext cx="2272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rgbClr val="F3F3F3"/>
                </a:solidFill>
                <a:latin typeface="Old Standard TT"/>
                <a:ea typeface="Old Standard TT"/>
                <a:cs typeface="Old Standard TT"/>
                <a:sym typeface="Old Standard TT"/>
              </a:rPr>
              <a:t>ML Algorithm</a:t>
            </a:r>
            <a:endParaRPr sz="1800" b="1">
              <a:solidFill>
                <a:srgbClr val="F3F3F3"/>
              </a:solidFill>
              <a:latin typeface="Old Standard TT"/>
              <a:ea typeface="Old Standard TT"/>
              <a:cs typeface="Old Standard TT"/>
              <a:sym typeface="Old Standard TT"/>
            </a:endParaRPr>
          </a:p>
        </p:txBody>
      </p:sp>
      <p:sp>
        <p:nvSpPr>
          <p:cNvPr id="110" name="Google Shape;110;p19"/>
          <p:cNvSpPr/>
          <p:nvPr/>
        </p:nvSpPr>
        <p:spPr>
          <a:xfrm>
            <a:off x="2942045" y="3742995"/>
            <a:ext cx="2272800" cy="4446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ld Standard TT"/>
              <a:ea typeface="Old Standard TT"/>
              <a:cs typeface="Old Standard TT"/>
              <a:sym typeface="Old Standard TT"/>
            </a:endParaRPr>
          </a:p>
        </p:txBody>
      </p:sp>
      <p:sp>
        <p:nvSpPr>
          <p:cNvPr id="111" name="Google Shape;111;p19"/>
          <p:cNvSpPr txBox="1"/>
          <p:nvPr/>
        </p:nvSpPr>
        <p:spPr>
          <a:xfrm>
            <a:off x="2942045" y="3761591"/>
            <a:ext cx="2272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rgbClr val="F3F3F3"/>
                </a:solidFill>
                <a:latin typeface="Old Standard TT"/>
                <a:ea typeface="Old Standard TT"/>
                <a:cs typeface="Old Standard TT"/>
                <a:sym typeface="Old Standard TT"/>
              </a:rPr>
              <a:t>Result Analysis</a:t>
            </a:r>
            <a:endParaRPr sz="1800" b="1">
              <a:solidFill>
                <a:srgbClr val="F3F3F3"/>
              </a:solidFill>
              <a:latin typeface="Old Standard TT"/>
              <a:ea typeface="Old Standard TT"/>
              <a:cs typeface="Old Standard TT"/>
              <a:sym typeface="Old Standard TT"/>
            </a:endParaRPr>
          </a:p>
        </p:txBody>
      </p:sp>
      <p:sp>
        <p:nvSpPr>
          <p:cNvPr id="112" name="Google Shape;112;p19"/>
          <p:cNvSpPr/>
          <p:nvPr/>
        </p:nvSpPr>
        <p:spPr>
          <a:xfrm>
            <a:off x="2940335" y="4394885"/>
            <a:ext cx="2272800" cy="4446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ld Standard TT"/>
              <a:ea typeface="Old Standard TT"/>
              <a:cs typeface="Old Standard TT"/>
              <a:sym typeface="Old Standard TT"/>
            </a:endParaRPr>
          </a:p>
        </p:txBody>
      </p:sp>
      <p:sp>
        <p:nvSpPr>
          <p:cNvPr id="113" name="Google Shape;113;p19"/>
          <p:cNvSpPr txBox="1"/>
          <p:nvPr/>
        </p:nvSpPr>
        <p:spPr>
          <a:xfrm>
            <a:off x="2940335" y="4413482"/>
            <a:ext cx="2272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rgbClr val="F3F3F3"/>
                </a:solidFill>
                <a:latin typeface="Old Standard TT"/>
                <a:ea typeface="Old Standard TT"/>
                <a:cs typeface="Old Standard TT"/>
                <a:sym typeface="Old Standard TT"/>
              </a:rPr>
              <a:t>Predictions </a:t>
            </a:r>
            <a:endParaRPr sz="1800" b="1">
              <a:solidFill>
                <a:srgbClr val="F3F3F3"/>
              </a:solidFill>
              <a:latin typeface="Old Standard TT"/>
              <a:ea typeface="Old Standard TT"/>
              <a:cs typeface="Old Standard TT"/>
              <a:sym typeface="Old Standard TT"/>
            </a:endParaRPr>
          </a:p>
        </p:txBody>
      </p:sp>
      <p:sp>
        <p:nvSpPr>
          <p:cNvPr id="114" name="Google Shape;114;p19"/>
          <p:cNvSpPr/>
          <p:nvPr/>
        </p:nvSpPr>
        <p:spPr>
          <a:xfrm>
            <a:off x="5357047" y="1215702"/>
            <a:ext cx="716400" cy="599400"/>
          </a:xfrm>
          <a:prstGeom prst="curvedLeftArrow">
            <a:avLst>
              <a:gd name="adj1" fmla="val 25000"/>
              <a:gd name="adj2" fmla="val 50000"/>
              <a:gd name="adj3" fmla="val 25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ld Standard TT"/>
              <a:ea typeface="Old Standard TT"/>
              <a:cs typeface="Old Standard TT"/>
              <a:sym typeface="Old Standard TT"/>
            </a:endParaRPr>
          </a:p>
        </p:txBody>
      </p:sp>
      <p:sp>
        <p:nvSpPr>
          <p:cNvPr id="115" name="Google Shape;115;p19"/>
          <p:cNvSpPr/>
          <p:nvPr/>
        </p:nvSpPr>
        <p:spPr>
          <a:xfrm>
            <a:off x="5408608" y="1887444"/>
            <a:ext cx="716400" cy="599400"/>
          </a:xfrm>
          <a:prstGeom prst="curvedLeftArrow">
            <a:avLst>
              <a:gd name="adj1" fmla="val 25000"/>
              <a:gd name="adj2" fmla="val 50000"/>
              <a:gd name="adj3" fmla="val 25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ld Standard TT"/>
              <a:ea typeface="Old Standard TT"/>
              <a:cs typeface="Old Standard TT"/>
              <a:sym typeface="Old Standard TT"/>
            </a:endParaRPr>
          </a:p>
        </p:txBody>
      </p:sp>
      <p:sp>
        <p:nvSpPr>
          <p:cNvPr id="116" name="Google Shape;116;p19"/>
          <p:cNvSpPr/>
          <p:nvPr/>
        </p:nvSpPr>
        <p:spPr>
          <a:xfrm>
            <a:off x="5371385" y="2559186"/>
            <a:ext cx="716400" cy="599400"/>
          </a:xfrm>
          <a:prstGeom prst="curvedLeftArrow">
            <a:avLst>
              <a:gd name="adj1" fmla="val 25000"/>
              <a:gd name="adj2" fmla="val 50000"/>
              <a:gd name="adj3" fmla="val 25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ld Standard TT"/>
              <a:ea typeface="Old Standard TT"/>
              <a:cs typeface="Old Standard TT"/>
              <a:sym typeface="Old Standard TT"/>
            </a:endParaRPr>
          </a:p>
        </p:txBody>
      </p:sp>
      <p:sp>
        <p:nvSpPr>
          <p:cNvPr id="117" name="Google Shape;117;p19"/>
          <p:cNvSpPr/>
          <p:nvPr/>
        </p:nvSpPr>
        <p:spPr>
          <a:xfrm>
            <a:off x="5405189" y="3287948"/>
            <a:ext cx="716400" cy="599400"/>
          </a:xfrm>
          <a:prstGeom prst="curvedLeftArrow">
            <a:avLst>
              <a:gd name="adj1" fmla="val 25000"/>
              <a:gd name="adj2" fmla="val 50000"/>
              <a:gd name="adj3" fmla="val 25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ld Standard TT"/>
              <a:ea typeface="Old Standard TT"/>
              <a:cs typeface="Old Standard TT"/>
              <a:sym typeface="Old Standard TT"/>
            </a:endParaRPr>
          </a:p>
        </p:txBody>
      </p:sp>
      <p:sp>
        <p:nvSpPr>
          <p:cNvPr id="118" name="Google Shape;118;p19"/>
          <p:cNvSpPr/>
          <p:nvPr/>
        </p:nvSpPr>
        <p:spPr>
          <a:xfrm>
            <a:off x="5453182" y="4016731"/>
            <a:ext cx="716400" cy="599400"/>
          </a:xfrm>
          <a:prstGeom prst="curvedLeftArrow">
            <a:avLst>
              <a:gd name="adj1" fmla="val 25000"/>
              <a:gd name="adj2" fmla="val 50000"/>
              <a:gd name="adj3" fmla="val 25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5AD7C4-398A-A908-8026-A9107DBD7D5C}"/>
              </a:ext>
            </a:extLst>
          </p:cNvPr>
          <p:cNvSpPr txBox="1"/>
          <p:nvPr/>
        </p:nvSpPr>
        <p:spPr>
          <a:xfrm>
            <a:off x="615244" y="399267"/>
            <a:ext cx="8122356" cy="707886"/>
          </a:xfrm>
          <a:prstGeom prst="rect">
            <a:avLst/>
          </a:prstGeom>
          <a:noFill/>
        </p:spPr>
        <p:txBody>
          <a:bodyPr wrap="square">
            <a:spAutoFit/>
          </a:bodyPr>
          <a:lstStyle/>
          <a:p>
            <a:r>
              <a:rPr lang="en-IN" sz="4000" b="1" dirty="0"/>
              <a:t>Python Libraries Used</a:t>
            </a:r>
            <a:endParaRPr lang="en-US" sz="4000" dirty="0"/>
          </a:p>
        </p:txBody>
      </p:sp>
      <p:sp>
        <p:nvSpPr>
          <p:cNvPr id="5" name="TextBox 4">
            <a:extLst>
              <a:ext uri="{FF2B5EF4-FFF2-40B4-BE49-F238E27FC236}">
                <a16:creationId xmlns:a16="http://schemas.microsoft.com/office/drawing/2014/main" id="{26912FCE-DF9E-7658-519C-570FEF98B842}"/>
              </a:ext>
            </a:extLst>
          </p:cNvPr>
          <p:cNvSpPr txBox="1"/>
          <p:nvPr/>
        </p:nvSpPr>
        <p:spPr>
          <a:xfrm>
            <a:off x="615244" y="1107153"/>
            <a:ext cx="4572000" cy="3232295"/>
          </a:xfrm>
          <a:prstGeom prst="rect">
            <a:avLst/>
          </a:prstGeom>
          <a:noFill/>
        </p:spPr>
        <p:txBody>
          <a:bodyPr wrap="square">
            <a:spAutoFit/>
          </a:bodyPr>
          <a:lstStyle/>
          <a:p>
            <a:pPr marL="89999" lvl="0" indent="0" algn="l" rtl="0">
              <a:lnSpc>
                <a:spcPct val="187916"/>
              </a:lnSpc>
              <a:spcBef>
                <a:spcPts val="1200"/>
              </a:spcBef>
              <a:spcAft>
                <a:spcPts val="0"/>
              </a:spcAft>
              <a:buNone/>
            </a:pPr>
            <a:r>
              <a:rPr lang="pt-BR" b="1" dirty="0">
                <a:solidFill>
                  <a:srgbClr val="7030A0"/>
                </a:solidFill>
                <a:latin typeface="Old Standard TT"/>
                <a:ea typeface="Old Standard TT"/>
                <a:cs typeface="Old Standard TT"/>
                <a:sym typeface="Old Standard TT"/>
              </a:rPr>
              <a:t> o   Pandas</a:t>
            </a:r>
          </a:p>
          <a:p>
            <a:pPr marL="89999" lvl="0" indent="0" algn="l" rtl="0">
              <a:lnSpc>
                <a:spcPct val="187916"/>
              </a:lnSpc>
              <a:spcBef>
                <a:spcPts val="1200"/>
              </a:spcBef>
              <a:spcAft>
                <a:spcPts val="0"/>
              </a:spcAft>
              <a:buNone/>
            </a:pPr>
            <a:r>
              <a:rPr lang="pt-BR" b="1" dirty="0">
                <a:solidFill>
                  <a:srgbClr val="7030A0"/>
                </a:solidFill>
                <a:latin typeface="Old Standard TT"/>
                <a:ea typeface="Old Standard TT"/>
                <a:cs typeface="Old Standard TT"/>
                <a:sym typeface="Old Standard TT"/>
              </a:rPr>
              <a:t> o   NLP</a:t>
            </a:r>
          </a:p>
          <a:p>
            <a:pPr marL="89999" lvl="0" indent="0" algn="l" rtl="0">
              <a:lnSpc>
                <a:spcPct val="187916"/>
              </a:lnSpc>
              <a:spcBef>
                <a:spcPts val="1200"/>
              </a:spcBef>
              <a:spcAft>
                <a:spcPts val="0"/>
              </a:spcAft>
              <a:buNone/>
            </a:pPr>
            <a:r>
              <a:rPr lang="pt-BR" b="1" dirty="0">
                <a:solidFill>
                  <a:srgbClr val="7030A0"/>
                </a:solidFill>
                <a:latin typeface="Old Standard TT"/>
                <a:ea typeface="Old Standard TT"/>
                <a:cs typeface="Old Standard TT"/>
                <a:sym typeface="Old Standard TT"/>
              </a:rPr>
              <a:t> o   NLTK</a:t>
            </a:r>
          </a:p>
          <a:p>
            <a:pPr marL="89999" lvl="0" indent="0" algn="l" rtl="0">
              <a:lnSpc>
                <a:spcPct val="187916"/>
              </a:lnSpc>
              <a:spcBef>
                <a:spcPts val="1200"/>
              </a:spcBef>
              <a:spcAft>
                <a:spcPts val="0"/>
              </a:spcAft>
              <a:buNone/>
            </a:pPr>
            <a:r>
              <a:rPr lang="pt-BR" b="1" dirty="0">
                <a:solidFill>
                  <a:srgbClr val="7030A0"/>
                </a:solidFill>
                <a:latin typeface="Old Standard TT"/>
                <a:ea typeface="Old Standard TT"/>
                <a:cs typeface="Old Standard TT"/>
                <a:sym typeface="Old Standard TT"/>
              </a:rPr>
              <a:t> o   Multinomial Naive Bayes</a:t>
            </a:r>
          </a:p>
          <a:p>
            <a:pPr marL="89999" lvl="0" indent="0" algn="l" rtl="0">
              <a:lnSpc>
                <a:spcPct val="187916"/>
              </a:lnSpc>
              <a:spcBef>
                <a:spcPts val="1200"/>
              </a:spcBef>
              <a:spcAft>
                <a:spcPts val="0"/>
              </a:spcAft>
              <a:buNone/>
            </a:pPr>
            <a:r>
              <a:rPr lang="pt-BR" b="1" dirty="0">
                <a:solidFill>
                  <a:srgbClr val="7030A0"/>
                </a:solidFill>
                <a:latin typeface="Old Standard TT"/>
                <a:ea typeface="Old Standard TT"/>
                <a:cs typeface="Old Standard TT"/>
                <a:sym typeface="Old Standard TT"/>
              </a:rPr>
              <a:t> o   Gaussian Naive Bayes </a:t>
            </a:r>
          </a:p>
          <a:p>
            <a:pPr marL="89999" lvl="0" indent="0" algn="l" rtl="0">
              <a:lnSpc>
                <a:spcPct val="187916"/>
              </a:lnSpc>
              <a:spcBef>
                <a:spcPts val="1200"/>
              </a:spcBef>
              <a:spcAft>
                <a:spcPts val="1200"/>
              </a:spcAft>
              <a:buNone/>
            </a:pPr>
            <a:r>
              <a:rPr lang="pt-BR" b="1" dirty="0">
                <a:solidFill>
                  <a:srgbClr val="7030A0"/>
                </a:solidFill>
                <a:latin typeface="Old Standard TT"/>
                <a:ea typeface="Old Standard TT"/>
                <a:cs typeface="Old Standard TT"/>
                <a:sym typeface="Old Standard TT"/>
              </a:rPr>
              <a:t> o   Numpy</a:t>
            </a:r>
          </a:p>
        </p:txBody>
      </p:sp>
    </p:spTree>
    <p:extLst>
      <p:ext uri="{BB962C8B-B14F-4D97-AF65-F5344CB8AC3E}">
        <p14:creationId xmlns:p14="http://schemas.microsoft.com/office/powerpoint/2010/main" val="354277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74AD5A-0838-97ED-5CAB-4A6B774F7261}"/>
              </a:ext>
            </a:extLst>
          </p:cNvPr>
          <p:cNvSpPr txBox="1"/>
          <p:nvPr/>
        </p:nvSpPr>
        <p:spPr>
          <a:xfrm>
            <a:off x="2286000" y="546022"/>
            <a:ext cx="4572000" cy="769441"/>
          </a:xfrm>
          <a:prstGeom prst="rect">
            <a:avLst/>
          </a:prstGeom>
          <a:noFill/>
        </p:spPr>
        <p:txBody>
          <a:bodyPr wrap="square">
            <a:spAutoFit/>
          </a:bodyPr>
          <a:lstStyle/>
          <a:p>
            <a:r>
              <a:rPr lang="en-IN" sz="4400" b="1" dirty="0"/>
              <a:t>Models Used</a:t>
            </a:r>
            <a:endParaRPr lang="en-US" sz="4400" dirty="0"/>
          </a:p>
        </p:txBody>
      </p:sp>
    </p:spTree>
    <p:extLst>
      <p:ext uri="{BB962C8B-B14F-4D97-AF65-F5344CB8AC3E}">
        <p14:creationId xmlns:p14="http://schemas.microsoft.com/office/powerpoint/2010/main" val="145037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278596-C536-D717-4C61-1F7838526D8D}"/>
              </a:ext>
            </a:extLst>
          </p:cNvPr>
          <p:cNvSpPr txBox="1"/>
          <p:nvPr/>
        </p:nvSpPr>
        <p:spPr>
          <a:xfrm>
            <a:off x="355603" y="1293842"/>
            <a:ext cx="8144930" cy="3376886"/>
          </a:xfrm>
          <a:prstGeom prst="rect">
            <a:avLst/>
          </a:prstGeom>
          <a:noFill/>
        </p:spPr>
        <p:txBody>
          <a:bodyPr wrap="square">
            <a:spAutoFit/>
          </a:bodyPr>
          <a:lstStyle/>
          <a:p>
            <a:pPr marL="375749" lvl="0" indent="-285750" algn="just" rtl="0">
              <a:lnSpc>
                <a:spcPct val="115000"/>
              </a:lnSpc>
              <a:spcBef>
                <a:spcPts val="0"/>
              </a:spcBef>
              <a:spcAft>
                <a:spcPts val="0"/>
              </a:spcAft>
              <a:buFont typeface="Arial" panose="020B0604020202020204" pitchFamily="34" charset="0"/>
              <a:buChar char="•"/>
            </a:pPr>
            <a:r>
              <a:rPr lang="en-US" sz="1700" dirty="0">
                <a:solidFill>
                  <a:schemeClr val="tx1">
                    <a:lumMod val="95000"/>
                    <a:lumOff val="5000"/>
                  </a:schemeClr>
                </a:solidFill>
                <a:latin typeface="Old Standard TT"/>
                <a:ea typeface="Old Standard TT"/>
                <a:cs typeface="Old Standard TT"/>
                <a:sym typeface="Old Standard TT"/>
              </a:rPr>
              <a:t>The objective of this project was to detect Depression using sentiment Analysis. For this purpose, a dataset was collected from the Kaggle . It was pre-processed and clean to prepare it for further use. Then the dataset was split into 80%-20% partitions for Training and Testing respectively. Further, popular ML algorithms, Naive Bayes . The results obtained after experiments show that the Naive Bayes technique resulted in a classification accuracy of more than 84%. </a:t>
            </a:r>
          </a:p>
          <a:p>
            <a:pPr marL="89999" lvl="0" algn="just" rtl="0">
              <a:lnSpc>
                <a:spcPct val="115000"/>
              </a:lnSpc>
              <a:spcBef>
                <a:spcPts val="0"/>
              </a:spcBef>
              <a:spcAft>
                <a:spcPts val="0"/>
              </a:spcAft>
            </a:pPr>
            <a:endParaRPr lang="en-US" sz="1700" dirty="0">
              <a:solidFill>
                <a:schemeClr val="tx1">
                  <a:lumMod val="95000"/>
                  <a:lumOff val="5000"/>
                </a:schemeClr>
              </a:solidFill>
              <a:latin typeface="Old Standard TT"/>
              <a:ea typeface="Old Standard TT"/>
              <a:cs typeface="Old Standard TT"/>
              <a:sym typeface="Old Standard TT"/>
            </a:endParaRPr>
          </a:p>
          <a:p>
            <a:pPr marL="375749" lvl="0" indent="-285750" algn="just" rtl="0">
              <a:lnSpc>
                <a:spcPct val="115000"/>
              </a:lnSpc>
              <a:spcBef>
                <a:spcPts val="0"/>
              </a:spcBef>
              <a:spcAft>
                <a:spcPts val="0"/>
              </a:spcAft>
              <a:buFont typeface="Arial" panose="020B0604020202020204" pitchFamily="34" charset="0"/>
              <a:buChar char="•"/>
            </a:pPr>
            <a:r>
              <a:rPr lang="en-US" sz="1700" dirty="0">
                <a:solidFill>
                  <a:schemeClr val="tx1">
                    <a:lumMod val="95000"/>
                    <a:lumOff val="5000"/>
                  </a:schemeClr>
                </a:solidFill>
                <a:latin typeface="Old Standard TT"/>
                <a:ea typeface="Old Standard TT"/>
                <a:cs typeface="Old Standard TT"/>
                <a:sym typeface="Old Standard TT"/>
              </a:rPr>
              <a:t>As a future work in this research, other Machine Learning techniques and Deep Learning techniques can be applied for better prediction accuracy. Moreover, a dataset consisting of many instances can be collected and used for performing experiments.</a:t>
            </a:r>
          </a:p>
        </p:txBody>
      </p:sp>
      <p:sp>
        <p:nvSpPr>
          <p:cNvPr id="5" name="TextBox 4">
            <a:extLst>
              <a:ext uri="{FF2B5EF4-FFF2-40B4-BE49-F238E27FC236}">
                <a16:creationId xmlns:a16="http://schemas.microsoft.com/office/drawing/2014/main" id="{C31629BF-36EF-3FF9-B784-54161744BB6A}"/>
              </a:ext>
            </a:extLst>
          </p:cNvPr>
          <p:cNvSpPr txBox="1"/>
          <p:nvPr/>
        </p:nvSpPr>
        <p:spPr>
          <a:xfrm>
            <a:off x="519289" y="316089"/>
            <a:ext cx="8263464" cy="830997"/>
          </a:xfrm>
          <a:prstGeom prst="rect">
            <a:avLst/>
          </a:prstGeom>
          <a:noFill/>
        </p:spPr>
        <p:txBody>
          <a:bodyPr wrap="square">
            <a:spAutoFit/>
          </a:bodyPr>
          <a:lstStyle/>
          <a:p>
            <a:r>
              <a:rPr lang="en-GB" sz="4800" b="1" u="sng" dirty="0"/>
              <a:t>Conclusion &amp; Future Scope</a:t>
            </a:r>
            <a:endParaRPr lang="en-US" sz="4800" b="1" u="sng" dirty="0"/>
          </a:p>
        </p:txBody>
      </p:sp>
    </p:spTree>
    <p:extLst>
      <p:ext uri="{BB962C8B-B14F-4D97-AF65-F5344CB8AC3E}">
        <p14:creationId xmlns:p14="http://schemas.microsoft.com/office/powerpoint/2010/main" val="419025744"/>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672</Words>
  <Application>Microsoft Office PowerPoint</Application>
  <PresentationFormat>On-screen Show (16:9)</PresentationFormat>
  <Paragraphs>44</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Palatino Linotype</vt:lpstr>
      <vt:lpstr>Old Standard TT</vt:lpstr>
      <vt:lpstr>Times New Roman</vt:lpstr>
      <vt:lpstr>Roboto</vt:lpstr>
      <vt:lpstr>Paperback</vt:lpstr>
      <vt:lpstr>Social media depression  detection</vt:lpstr>
      <vt:lpstr>Introduction</vt:lpstr>
      <vt:lpstr>PowerPoint Presentation</vt:lpstr>
      <vt:lpstr>PowerPoint Presentation</vt:lpstr>
      <vt:lpstr>PowerPoint Presentation</vt:lpstr>
      <vt:lpstr>WorkFlow Diagram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depression  detection</dc:title>
  <cp:lastModifiedBy>Meghanath Reddy</cp:lastModifiedBy>
  <cp:revision>2</cp:revision>
  <dcterms:modified xsi:type="dcterms:W3CDTF">2024-05-07T09:46:21Z</dcterms:modified>
</cp:coreProperties>
</file>