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71" r:id="rId5"/>
    <p:sldId id="272" r:id="rId6"/>
    <p:sldId id="265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756" y="52"/>
      </p:cViewPr>
      <p:guideLst>
        <p:guide pos="3840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0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9561" y="2188871"/>
            <a:ext cx="10452877" cy="2786493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dirty="0"/>
              <a:t>TD1: ANALYSES SUR LES VENTES</a:t>
            </a:r>
            <a:br>
              <a:rPr lang="fr-FR" sz="4800" dirty="0"/>
            </a:br>
            <a:br>
              <a:rPr lang="fr-FR" dirty="0"/>
            </a:br>
            <a:r>
              <a:rPr lang="fr-FR" sz="2800" dirty="0">
                <a:solidFill>
                  <a:schemeClr val="accent1"/>
                </a:solidFill>
              </a:rPr>
              <a:t>SOURCE DE DONNEES: </a:t>
            </a:r>
            <a:r>
              <a:rPr lang="fr-FR" sz="3100" dirty="0">
                <a:solidFill>
                  <a:schemeClr val="accent1"/>
                </a:solidFill>
              </a:rPr>
              <a:t>FICHIER SHEET1 POWER BI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REALISE PAR: TAWATIEU KINGNE KASSEH MEGHANE (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m.tawatieukingnekas</a:t>
            </a:r>
            <a:r>
              <a:rPr lang="fr-FR" dirty="0"/>
              <a:t>)</a:t>
            </a:r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2B4725F-516D-370D-519D-84CB88EFFA23}"/>
              </a:ext>
            </a:extLst>
          </p:cNvPr>
          <p:cNvSpPr txBox="1">
            <a:spLocks/>
          </p:cNvSpPr>
          <p:nvPr/>
        </p:nvSpPr>
        <p:spPr>
          <a:xfrm>
            <a:off x="1429312" y="58897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CLASSE: I1 FAST TRACK EISI</a:t>
            </a:r>
          </a:p>
          <a:p>
            <a:endParaRPr lang="fr-FR" dirty="0"/>
          </a:p>
        </p:txBody>
      </p:sp>
      <p:pic>
        <p:nvPicPr>
          <p:cNvPr id="6" name="Image 5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D2D21D75-4D37-2AA9-7090-17A9FA92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" y="46033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PRESENTATION GLOBALE DES DASHBOARDS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 nombre de ventes par pays, en fonction de l’année et des produits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 produit qui génère le plus de profit en fonction de l’année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 produit le plus vendu en 2013, en France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 pays qui génère le plus de profits/ ventes en fonction de l’année et des mois 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39466"/>
            <a:ext cx="9601200" cy="1142385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 nombre de ventes par pays, en fonction de l’année et des produits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800600" cy="15640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 dashboard </a:t>
            </a:r>
            <a:r>
              <a:rPr lang="fr-FR" noProof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fr-FR" dirty="0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ventes de </a:t>
            </a:r>
            <a:r>
              <a:rPr lang="en-US" dirty="0" err="1">
                <a:solidFill>
                  <a:schemeClr val="tx1"/>
                </a:solidFill>
              </a:rPr>
              <a:t>chaque</a:t>
            </a:r>
            <a:r>
              <a:rPr lang="en-US" dirty="0">
                <a:solidFill>
                  <a:schemeClr val="tx1"/>
                </a:solidFill>
              </a:rPr>
              <a:t> pays.</a:t>
            </a:r>
          </a:p>
          <a:p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que la </a:t>
            </a:r>
            <a:r>
              <a:rPr lang="fr-FR" dirty="0">
                <a:solidFill>
                  <a:schemeClr val="tx1"/>
                </a:solidFill>
              </a:rPr>
              <a:t>Germanie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realise</a:t>
            </a:r>
            <a:r>
              <a:rPr lang="en-US" dirty="0">
                <a:solidFill>
                  <a:schemeClr val="tx1"/>
                </a:solidFill>
              </a:rPr>
              <a:t> le plus de ventes </a:t>
            </a:r>
            <a:r>
              <a:rPr lang="fr-FR" dirty="0">
                <a:solidFill>
                  <a:schemeClr val="tx1"/>
                </a:solidFill>
              </a:rPr>
              <a:t>tandis</a:t>
            </a:r>
            <a:r>
              <a:rPr lang="en-US" dirty="0">
                <a:solidFill>
                  <a:schemeClr val="tx1"/>
                </a:solidFill>
              </a:rPr>
              <a:t> que Mexico </a:t>
            </a:r>
            <a:r>
              <a:rPr lang="en-US" dirty="0" err="1">
                <a:solidFill>
                  <a:schemeClr val="tx1"/>
                </a:solidFill>
              </a:rPr>
              <a:t>realise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vente le plus bas.</a:t>
            </a:r>
          </a:p>
        </p:txBody>
      </p:sp>
      <p:pic>
        <p:nvPicPr>
          <p:cNvPr id="7" name="Espace réservé du contenu 6" descr="Une image contenant texte, capture d’écran, diagramme, affichage&#10;&#10;Description générée automatiquement">
            <a:extLst>
              <a:ext uri="{FF2B5EF4-FFF2-40B4-BE49-F238E27FC236}">
                <a16:creationId xmlns:a16="http://schemas.microsoft.com/office/drawing/2014/main" id="{94D09663-B6ED-CC17-FA6E-BD8A777A9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9482" y="3382348"/>
            <a:ext cx="4572000" cy="2971799"/>
          </a:xfr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A08DBE9-1FAE-9A3A-E316-4BBAFC21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18321"/>
            <a:ext cx="5552326" cy="20550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 tableau montre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ventes de Mexico pour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Amarilla pendant les </a:t>
            </a:r>
            <a:r>
              <a:rPr lang="en-US" dirty="0" err="1">
                <a:solidFill>
                  <a:schemeClr val="tx1"/>
                </a:solidFill>
              </a:rPr>
              <a:t>mois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d’octobre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Septembre</a:t>
            </a:r>
            <a:r>
              <a:rPr lang="en-US" dirty="0">
                <a:solidFill>
                  <a:schemeClr val="tx1"/>
                </a:solidFill>
              </a:rPr>
              <a:t>, Novembre, Decembre.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qu’a</a:t>
            </a:r>
            <a:r>
              <a:rPr lang="en-US" dirty="0">
                <a:solidFill>
                  <a:schemeClr val="tx1"/>
                </a:solidFill>
              </a:rPr>
              <a:t> Mexico, les ventes </a:t>
            </a:r>
            <a:r>
              <a:rPr lang="en-US" dirty="0" err="1">
                <a:solidFill>
                  <a:schemeClr val="tx1"/>
                </a:solidFill>
              </a:rPr>
              <a:t>sont</a:t>
            </a:r>
            <a:r>
              <a:rPr lang="en-US" dirty="0">
                <a:solidFill>
                  <a:schemeClr val="tx1"/>
                </a:solidFill>
              </a:rPr>
              <a:t> plus </a:t>
            </a:r>
            <a:r>
              <a:rPr lang="en-US" dirty="0" err="1">
                <a:solidFill>
                  <a:schemeClr val="tx1"/>
                </a:solidFill>
              </a:rPr>
              <a:t>elevees</a:t>
            </a:r>
            <a:r>
              <a:rPr lang="en-US" dirty="0">
                <a:solidFill>
                  <a:schemeClr val="tx1"/>
                </a:solidFill>
              </a:rPr>
              <a:t> pendant le </a:t>
            </a:r>
            <a:r>
              <a:rPr lang="en-US" dirty="0" err="1">
                <a:solidFill>
                  <a:schemeClr val="tx1"/>
                </a:solidFill>
              </a:rPr>
              <a:t>mois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d’Octobre</a:t>
            </a:r>
            <a:r>
              <a:rPr lang="en-US" dirty="0">
                <a:solidFill>
                  <a:schemeClr val="tx1"/>
                </a:solidFill>
              </a:rPr>
              <a:t> et plus basses pendant le </a:t>
            </a:r>
            <a:r>
              <a:rPr lang="en-US" dirty="0" err="1">
                <a:solidFill>
                  <a:schemeClr val="tx1"/>
                </a:solidFill>
              </a:rPr>
              <a:t>mois</a:t>
            </a:r>
            <a:r>
              <a:rPr lang="en-US" dirty="0">
                <a:solidFill>
                  <a:schemeClr val="tx1"/>
                </a:solidFill>
              </a:rPr>
              <a:t> de Decembre.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47E99D1-7A30-9BDE-DA7A-9C35D43F55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4601" y="5078241"/>
            <a:ext cx="4571999" cy="1275906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2. Analyses sur le produit qui génère le plus de profit en fonction de l’année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1"/>
            <a:ext cx="4800600" cy="122282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D’apres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dashboard, nous </a:t>
            </a:r>
            <a:r>
              <a:rPr lang="en-US" dirty="0" err="1">
                <a:solidFill>
                  <a:schemeClr val="tx1"/>
                </a:solidFill>
              </a:rPr>
              <a:t>realisons</a:t>
            </a:r>
            <a:r>
              <a:rPr lang="en-US" dirty="0">
                <a:solidFill>
                  <a:schemeClr val="tx1"/>
                </a:solidFill>
              </a:rPr>
              <a:t> que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vendu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Paseo et le </a:t>
            </a:r>
            <a:r>
              <a:rPr lang="en-US" dirty="0" err="1">
                <a:solidFill>
                  <a:schemeClr val="tx1"/>
                </a:solidFill>
              </a:rPr>
              <a:t>moins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Carretera.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A08DBE9-1FAE-9A3A-E316-4BBAFC21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5583148" cy="144886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 tableau nous </a:t>
            </a:r>
            <a:r>
              <a:rPr lang="en-US" dirty="0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facon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detaille</a:t>
            </a:r>
            <a:r>
              <a:rPr lang="en-US" dirty="0">
                <a:solidFill>
                  <a:schemeClr val="tx1"/>
                </a:solidFill>
              </a:rPr>
              <a:t> les profits engenders par </a:t>
            </a:r>
            <a:r>
              <a:rPr lang="en-US" dirty="0" err="1">
                <a:solidFill>
                  <a:schemeClr val="tx1"/>
                </a:solidFill>
              </a:rPr>
              <a:t>chaque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; et </a:t>
            </a:r>
            <a:r>
              <a:rPr lang="en-US" dirty="0" err="1">
                <a:solidFill>
                  <a:schemeClr val="tx1"/>
                </a:solidFill>
              </a:rPr>
              <a:t>donc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resultats</a:t>
            </a:r>
            <a:r>
              <a:rPr lang="en-US" dirty="0">
                <a:solidFill>
                  <a:schemeClr val="tx1"/>
                </a:solidFill>
              </a:rPr>
              <a:t> conferment les observations </a:t>
            </a:r>
            <a:r>
              <a:rPr lang="en-US" dirty="0" err="1">
                <a:solidFill>
                  <a:schemeClr val="tx1"/>
                </a:solidFill>
              </a:rPr>
              <a:t>faites</a:t>
            </a:r>
            <a:r>
              <a:rPr lang="en-US" dirty="0">
                <a:solidFill>
                  <a:schemeClr val="tx1"/>
                </a:solidFill>
              </a:rPr>
              <a:t> sur </a:t>
            </a:r>
            <a:r>
              <a:rPr lang="en-US" dirty="0" err="1">
                <a:solidFill>
                  <a:schemeClr val="tx1"/>
                </a:solidFill>
              </a:rPr>
              <a:t>notre</a:t>
            </a:r>
            <a:r>
              <a:rPr lang="en-US" dirty="0">
                <a:solidFill>
                  <a:schemeClr val="tx1"/>
                </a:solidFill>
              </a:rPr>
              <a:t> dashboard: Paseo </a:t>
            </a:r>
            <a:r>
              <a:rPr lang="en-US" dirty="0" err="1">
                <a:solidFill>
                  <a:schemeClr val="tx1"/>
                </a:solidFill>
              </a:rPr>
              <a:t>etant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vendu</a:t>
            </a:r>
            <a:r>
              <a:rPr lang="en-US" dirty="0">
                <a:solidFill>
                  <a:schemeClr val="tx1"/>
                </a:solidFill>
              </a:rPr>
              <a:t>, il </a:t>
            </a:r>
            <a:r>
              <a:rPr lang="en-US" dirty="0" err="1">
                <a:solidFill>
                  <a:schemeClr val="tx1"/>
                </a:solidFill>
              </a:rPr>
              <a:t>genere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profit le plus </a:t>
            </a:r>
            <a:r>
              <a:rPr lang="en-US" dirty="0" err="1">
                <a:solidFill>
                  <a:schemeClr val="tx1"/>
                </a:solidFill>
              </a:rPr>
              <a:t>eleve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tandis</a:t>
            </a:r>
            <a:r>
              <a:rPr lang="en-US" dirty="0">
                <a:solidFill>
                  <a:schemeClr val="tx1"/>
                </a:solidFill>
              </a:rPr>
              <a:t> que Carretera </a:t>
            </a:r>
            <a:r>
              <a:rPr lang="en-US" dirty="0" err="1">
                <a:solidFill>
                  <a:schemeClr val="tx1"/>
                </a:solidFill>
              </a:rPr>
              <a:t>genere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profis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moins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eleve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A1E8FE3F-7A6B-5213-B29B-07DB46CB16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1" y="3847821"/>
            <a:ext cx="4477436" cy="2440556"/>
          </a:xfr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1545DEF0-6D51-CFB9-6620-E6FE785BB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34948" y="3582378"/>
            <a:ext cx="4932452" cy="2705998"/>
          </a:xfrm>
        </p:spPr>
      </p:pic>
    </p:spTree>
    <p:extLst>
      <p:ext uri="{BB962C8B-B14F-4D97-AF65-F5344CB8AC3E}">
        <p14:creationId xmlns:p14="http://schemas.microsoft.com/office/powerpoint/2010/main" val="130565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fr-FR" dirty="0"/>
              <a:t>3. Analyses sur le produit le plus vendu en 2013, en France</a:t>
            </a:r>
            <a:br>
              <a:rPr lang="fr-FR" dirty="0"/>
            </a:br>
            <a:endParaRPr lang="fr-F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5" y="1972434"/>
            <a:ext cx="4572000" cy="6413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sur le </a:t>
            </a:r>
            <a:r>
              <a:rPr lang="en-US" dirty="0" err="1">
                <a:solidFill>
                  <a:schemeClr val="tx1"/>
                </a:solidFill>
              </a:rPr>
              <a:t>diagramme</a:t>
            </a:r>
            <a:r>
              <a:rPr lang="en-US" dirty="0">
                <a:solidFill>
                  <a:schemeClr val="tx1"/>
                </a:solidFill>
              </a:rPr>
              <a:t> que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vendu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France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2013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nomme</a:t>
            </a:r>
            <a:r>
              <a:rPr lang="en-US" dirty="0">
                <a:solidFill>
                  <a:schemeClr val="tx1"/>
                </a:solidFill>
              </a:rPr>
              <a:t> VTT.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A08DBE9-1FAE-9A3A-E316-4BBAFC21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18321"/>
            <a:ext cx="5531778" cy="123310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 tableau ci dessous </a:t>
            </a:r>
            <a:r>
              <a:rPr lang="en-US" dirty="0" err="1">
                <a:solidFill>
                  <a:schemeClr val="tx1"/>
                </a:solidFill>
              </a:rPr>
              <a:t>confirme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r>
              <a:rPr lang="en-US" dirty="0">
                <a:solidFill>
                  <a:schemeClr val="tx1"/>
                </a:solidFill>
              </a:rPr>
              <a:t> observations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montrant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ventes </a:t>
            </a:r>
            <a:r>
              <a:rPr lang="en-US" dirty="0" err="1">
                <a:solidFill>
                  <a:schemeClr val="tx1"/>
                </a:solidFill>
              </a:rPr>
              <a:t>realise</a:t>
            </a:r>
            <a:r>
              <a:rPr lang="en-US" dirty="0">
                <a:solidFill>
                  <a:schemeClr val="tx1"/>
                </a:solidFill>
              </a:rPr>
              <a:t> sur </a:t>
            </a:r>
            <a:r>
              <a:rPr lang="en-US" dirty="0" err="1">
                <a:solidFill>
                  <a:schemeClr val="tx1"/>
                </a:solidFill>
              </a:rPr>
              <a:t>chaque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produits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donc</a:t>
            </a:r>
            <a:r>
              <a:rPr lang="en-US" dirty="0">
                <a:solidFill>
                  <a:schemeClr val="tx1"/>
                </a:solidFill>
              </a:rPr>
              <a:t> on constate un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vente </a:t>
            </a:r>
            <a:r>
              <a:rPr lang="en-US" dirty="0" err="1">
                <a:solidFill>
                  <a:schemeClr val="tx1"/>
                </a:solidFill>
              </a:rPr>
              <a:t>eleve</a:t>
            </a:r>
            <a:r>
              <a:rPr lang="en-US" dirty="0">
                <a:solidFill>
                  <a:schemeClr val="tx1"/>
                </a:solidFill>
              </a:rPr>
              <a:t> pour le VTT; </a:t>
            </a:r>
            <a:r>
              <a:rPr lang="en-US" dirty="0" err="1">
                <a:solidFill>
                  <a:schemeClr val="tx1"/>
                </a:solidFill>
              </a:rPr>
              <a:t>D’ou</a:t>
            </a:r>
            <a:r>
              <a:rPr lang="en-US" dirty="0">
                <a:solidFill>
                  <a:schemeClr val="tx1"/>
                </a:solidFill>
              </a:rPr>
              <a:t> le VTT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produit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vendu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France sur </a:t>
            </a:r>
            <a:r>
              <a:rPr lang="en-US" dirty="0" err="1">
                <a:solidFill>
                  <a:schemeClr val="tx1"/>
                </a:solidFill>
              </a:rPr>
              <a:t>l’annee</a:t>
            </a:r>
            <a:r>
              <a:rPr lang="en-US" dirty="0">
                <a:solidFill>
                  <a:schemeClr val="tx1"/>
                </a:solidFill>
              </a:rPr>
              <a:t> 2013.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D53A416-FEF6-D609-5CAB-76A218865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2848129"/>
            <a:ext cx="4572000" cy="2598430"/>
          </a:xfr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9BFEB255-929F-8F59-BE78-A3D16D8925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91488" y="3661329"/>
            <a:ext cx="3764891" cy="1785230"/>
          </a:xfrm>
        </p:spPr>
      </p:pic>
    </p:spTree>
    <p:extLst>
      <p:ext uri="{BB962C8B-B14F-4D97-AF65-F5344CB8AC3E}">
        <p14:creationId xmlns:p14="http://schemas.microsoft.com/office/powerpoint/2010/main" val="293493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6431E3-02A5-4C64-AFE3-E2748FB65EC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fr-FR" sz="11200" dirty="0"/>
              <a:t>4. Analyses sur le pays qui génère le plus de profits/ ventes en fonction de l’année (2014) et des mois (</a:t>
            </a:r>
            <a:r>
              <a:rPr lang="fr-FR" sz="11200" dirty="0" err="1"/>
              <a:t>Decembre</a:t>
            </a:r>
            <a:r>
              <a:rPr lang="fr-FR" sz="11200" dirty="0"/>
              <a:t>)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E12A95-AC50-6620-FB4A-CF752EE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4"/>
            <a:ext cx="4920465" cy="10789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 </a:t>
            </a:r>
            <a:r>
              <a:rPr lang="en-US" dirty="0" err="1"/>
              <a:t>filtrant</a:t>
            </a:r>
            <a:r>
              <a:rPr lang="en-US" dirty="0"/>
              <a:t> sur le </a:t>
            </a:r>
            <a:r>
              <a:rPr lang="en-US" dirty="0" err="1"/>
              <a:t>mois</a:t>
            </a:r>
            <a:r>
              <a:rPr lang="en-US" dirty="0"/>
              <a:t> de Decembre, n</a:t>
            </a:r>
            <a:r>
              <a:rPr lang="en-US" dirty="0">
                <a:solidFill>
                  <a:schemeClr val="tx1"/>
                </a:solidFill>
              </a:rPr>
              <a:t>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sur le </a:t>
            </a:r>
            <a:r>
              <a:rPr lang="en-US" dirty="0" err="1">
                <a:solidFill>
                  <a:schemeClr val="tx1"/>
                </a:solidFill>
              </a:rPr>
              <a:t>diagramme</a:t>
            </a:r>
            <a:r>
              <a:rPr lang="en-US" dirty="0">
                <a:solidFill>
                  <a:schemeClr val="tx1"/>
                </a:solidFill>
              </a:rPr>
              <a:t> que le pays qui </a:t>
            </a:r>
            <a:r>
              <a:rPr lang="en-US" dirty="0" err="1">
                <a:solidFill>
                  <a:schemeClr val="tx1"/>
                </a:solidFill>
              </a:rPr>
              <a:t>realise</a:t>
            </a:r>
            <a:r>
              <a:rPr lang="en-US" dirty="0">
                <a:solidFill>
                  <a:schemeClr val="tx1"/>
                </a:solidFill>
              </a:rPr>
              <a:t> le plus de profits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Canada </a:t>
            </a:r>
            <a:r>
              <a:rPr lang="en-US" dirty="0"/>
              <a:t>et les USA </a:t>
            </a:r>
            <a:r>
              <a:rPr lang="en-US" dirty="0" err="1"/>
              <a:t>realisent</a:t>
            </a:r>
            <a:r>
              <a:rPr lang="en-US" dirty="0"/>
              <a:t> le </a:t>
            </a:r>
            <a:r>
              <a:rPr lang="en-US" dirty="0" err="1"/>
              <a:t>moins</a:t>
            </a:r>
            <a:r>
              <a:rPr lang="en-US" dirty="0"/>
              <a:t> de profits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280726-52EB-9B62-C83F-B20FF87C2B91}"/>
              </a:ext>
            </a:extLst>
          </p:cNvPr>
          <p:cNvSpPr txBox="1">
            <a:spLocks/>
          </p:cNvSpPr>
          <p:nvPr/>
        </p:nvSpPr>
        <p:spPr>
          <a:xfrm>
            <a:off x="6324600" y="1818321"/>
            <a:ext cx="5531778" cy="12331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 tableau ci dessous </a:t>
            </a:r>
            <a:r>
              <a:rPr lang="en-US" dirty="0" err="1"/>
              <a:t>confirme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observations </a:t>
            </a:r>
            <a:r>
              <a:rPr lang="en-US" dirty="0" err="1"/>
              <a:t>en</a:t>
            </a:r>
            <a:r>
              <a:rPr lang="en-US" dirty="0"/>
              <a:t> nous </a:t>
            </a:r>
            <a:r>
              <a:rPr lang="en-US" dirty="0" err="1"/>
              <a:t>montrant</a:t>
            </a:r>
            <a:r>
              <a:rPr lang="en-US" dirty="0"/>
              <a:t> le </a:t>
            </a: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profita</a:t>
            </a:r>
            <a:r>
              <a:rPr lang="en-US" dirty="0"/>
              <a:t> </a:t>
            </a:r>
            <a:r>
              <a:rPr lang="en-US" dirty="0" err="1"/>
              <a:t>realise</a:t>
            </a:r>
            <a:r>
              <a:rPr lang="en-US" dirty="0"/>
              <a:t> sur </a:t>
            </a:r>
            <a:r>
              <a:rPr lang="en-US" dirty="0" err="1"/>
              <a:t>chaque</a:t>
            </a:r>
            <a:r>
              <a:rPr lang="en-US" dirty="0"/>
              <a:t> pays et </a:t>
            </a:r>
            <a:r>
              <a:rPr lang="en-US" dirty="0" err="1"/>
              <a:t>donc</a:t>
            </a:r>
            <a:r>
              <a:rPr lang="en-US" dirty="0"/>
              <a:t> on constate un </a:t>
            </a:r>
            <a:r>
              <a:rPr lang="en-US" dirty="0" err="1"/>
              <a:t>taux</a:t>
            </a:r>
            <a:r>
              <a:rPr lang="en-US" dirty="0"/>
              <a:t> de profit </a:t>
            </a:r>
            <a:r>
              <a:rPr lang="en-US" dirty="0" err="1"/>
              <a:t>eleve</a:t>
            </a:r>
            <a:r>
              <a:rPr lang="en-US" dirty="0"/>
              <a:t> pour le Canada; </a:t>
            </a:r>
            <a:r>
              <a:rPr lang="en-US" dirty="0" err="1"/>
              <a:t>D’ou</a:t>
            </a:r>
            <a:r>
              <a:rPr lang="en-US" dirty="0"/>
              <a:t> le Canada </a:t>
            </a:r>
            <a:r>
              <a:rPr lang="en-US" dirty="0" err="1"/>
              <a:t>est</a:t>
            </a:r>
            <a:r>
              <a:rPr lang="en-US" dirty="0"/>
              <a:t> le pays qui </a:t>
            </a:r>
            <a:r>
              <a:rPr lang="en-US" dirty="0" err="1"/>
              <a:t>realise</a:t>
            </a:r>
            <a:r>
              <a:rPr lang="en-US" dirty="0"/>
              <a:t> le plus de profits </a:t>
            </a:r>
            <a:r>
              <a:rPr lang="en-US" dirty="0" err="1"/>
              <a:t>en</a:t>
            </a:r>
            <a:r>
              <a:rPr lang="en-US" dirty="0"/>
              <a:t> Decembre 2014 et les USA </a:t>
            </a:r>
            <a:r>
              <a:rPr lang="en-US" dirty="0" err="1"/>
              <a:t>realisent</a:t>
            </a:r>
            <a:r>
              <a:rPr lang="en-US" dirty="0"/>
              <a:t> le </a:t>
            </a:r>
            <a:r>
              <a:rPr lang="en-US" dirty="0" err="1"/>
              <a:t>moins</a:t>
            </a:r>
            <a:r>
              <a:rPr lang="en-US" dirty="0"/>
              <a:t> de profits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5BFEECB-8E40-8417-86D1-C0DF8182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9" y="3500032"/>
            <a:ext cx="4828809" cy="285411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2A36C75-FA88-0D65-8355-D40BEE5A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4316792"/>
            <a:ext cx="4740666" cy="22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190</TotalTime>
  <Words>495</Words>
  <Application>Microsoft Office PowerPoint</Application>
  <PresentationFormat>Grand écran</PresentationFormat>
  <Paragraphs>30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Arial</vt:lpstr>
      <vt:lpstr>Grille « Diamant » 16 x 9</vt:lpstr>
      <vt:lpstr>TD1: ANALYSES SUR LES VENTES  SOURCE DE DONNEES: FICHIER SHEET1 POWER BI</vt:lpstr>
      <vt:lpstr>PRESENTATION GLOBALE DES DASHBOARDS</vt:lpstr>
      <vt:lpstr>Analyses sur le nombre de ventes par pays, en fonction de l’année et des produits </vt:lpstr>
      <vt:lpstr>2. Analyses sur le produit qui génère le plus de profit en fonction de l’année</vt:lpstr>
      <vt:lpstr>3. Analyses sur le produit le plus vendu en 2013, en France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TD1: ANALYSES SUR LES VENTES  SOURCE DE DONNEES: FICHIER SHEET1 POWER BI</dc:title>
  <dc:creator>Meghane T2KM</dc:creator>
  <cp:lastModifiedBy>Meghane T2KM</cp:lastModifiedBy>
  <cp:revision>3</cp:revision>
  <dcterms:created xsi:type="dcterms:W3CDTF">2024-03-11T13:32:51Z</dcterms:created>
  <dcterms:modified xsi:type="dcterms:W3CDTF">2024-03-11T16:43:38Z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