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71" r:id="rId5"/>
    <p:sldId id="272" r:id="rId6"/>
    <p:sldId id="265" r:id="rId7"/>
    <p:sldId id="273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96" y="52"/>
      </p:cViewPr>
      <p:guideLst>
        <p:guide pos="3840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21/03/2024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0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3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21/03/2024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9561" y="2188871"/>
            <a:ext cx="10452877" cy="2786493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dirty="0"/>
              <a:t>TD3: ANALYSES SUR LES SALAIRES</a:t>
            </a:r>
            <a:br>
              <a:rPr lang="fr-FR" sz="4800" dirty="0"/>
            </a:br>
            <a:br>
              <a:rPr lang="fr-FR" sz="4800" dirty="0"/>
            </a:b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/>
              <a:t>REALISE PAR: TAWATIEU KINGNE KASSEH MEGHANE (id: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m.tawatieukingnekas</a:t>
            </a:r>
            <a:r>
              <a:rPr lang="fr-FR" dirty="0"/>
              <a:t>)</a:t>
            </a:r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2B4725F-516D-370D-519D-84CB88EFFA23}"/>
              </a:ext>
            </a:extLst>
          </p:cNvPr>
          <p:cNvSpPr txBox="1">
            <a:spLocks/>
          </p:cNvSpPr>
          <p:nvPr/>
        </p:nvSpPr>
        <p:spPr>
          <a:xfrm>
            <a:off x="1429312" y="58897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UE: DATA VISUALIZATION                                         CLASSE: I1 FAST TRACK EISI</a:t>
            </a:r>
          </a:p>
          <a:p>
            <a:endParaRPr lang="fr-FR" dirty="0"/>
          </a:p>
        </p:txBody>
      </p:sp>
      <p:pic>
        <p:nvPicPr>
          <p:cNvPr id="6" name="Image 5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D2D21D75-4D37-2AA9-7090-17A9FA92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" y="46033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PRESENTATION GLOBALE DES DASHBOARDS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Analyses sur la taille des entreprises par secteurs d’activités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Dashboard dynamique sur l’analyse de salaires par secteurs d’activités 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Variation des salaires par secteurs d’activités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Variation des salaires par pays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Variation des salaires par sexe 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882" y="73493"/>
            <a:ext cx="9601200" cy="1142385"/>
          </a:xfrm>
        </p:spPr>
        <p:txBody>
          <a:bodyPr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Analyses sur la taille des entreprises par secteurs d’activités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9" y="1818322"/>
            <a:ext cx="9050867" cy="15640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 dashboard </a:t>
            </a:r>
            <a:r>
              <a:rPr lang="fr-FR" noProof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tailles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entreprises</a:t>
            </a:r>
            <a:r>
              <a:rPr lang="en-US" dirty="0">
                <a:solidFill>
                  <a:schemeClr val="tx1"/>
                </a:solidFill>
              </a:rPr>
              <a:t> par different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d’</a:t>
            </a:r>
            <a:r>
              <a:rPr lang="fr-FR" dirty="0" err="1">
                <a:solidFill>
                  <a:schemeClr val="tx1"/>
                </a:solidFill>
              </a:rPr>
              <a:t>activites</a:t>
            </a:r>
            <a:r>
              <a:rPr lang="en-US" dirty="0">
                <a:solidFill>
                  <a:schemeClr val="tx1"/>
                </a:solidFill>
              </a:rPr>
              <a:t>; 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que peu </a:t>
            </a:r>
            <a:r>
              <a:rPr lang="en-US" dirty="0" err="1">
                <a:solidFill>
                  <a:schemeClr val="tx1"/>
                </a:solidFill>
              </a:rPr>
              <a:t>importe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</a:t>
            </a:r>
            <a:r>
              <a:rPr lang="en-US" dirty="0">
                <a:solidFill>
                  <a:schemeClr val="tx1"/>
                </a:solidFill>
              </a:rPr>
              <a:t> la taille des </a:t>
            </a:r>
            <a:r>
              <a:rPr lang="en-US" dirty="0" err="1">
                <a:solidFill>
                  <a:schemeClr val="tx1"/>
                </a:solidFill>
              </a:rPr>
              <a:t>entreprises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constante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Donc</a:t>
            </a:r>
            <a:r>
              <a:rPr lang="en-US" dirty="0">
                <a:solidFill>
                  <a:schemeClr val="tx1"/>
                </a:solidFill>
              </a:rPr>
              <a:t> pour </a:t>
            </a:r>
            <a:r>
              <a:rPr lang="en-US" dirty="0" err="1">
                <a:solidFill>
                  <a:schemeClr val="tx1"/>
                </a:solidFill>
              </a:rPr>
              <a:t>tous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, la taille des </a:t>
            </a:r>
            <a:r>
              <a:rPr lang="en-US" dirty="0" err="1">
                <a:solidFill>
                  <a:schemeClr val="tx1"/>
                </a:solidFill>
              </a:rPr>
              <a:t>engtreprises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de 12.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A1C630A-3726-E6FD-D03B-05FEBC954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39425" y="3087414"/>
            <a:ext cx="5116206" cy="3209695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675936"/>
            <a:ext cx="9601200" cy="1142385"/>
          </a:xfrm>
        </p:spPr>
        <p:txBody>
          <a:bodyPr rtlCol="0" anchor="b">
            <a:normAutofit fontScale="90000"/>
          </a:bodyPr>
          <a:lstStyle/>
          <a:p>
            <a:r>
              <a:rPr lang="fr-FR" dirty="0"/>
              <a:t>2. Dashboard dynamique sur l’analyse de salaires par secteurs d’activités 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60774"/>
            <a:ext cx="9601200" cy="16106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Ce Dashboard </a:t>
            </a:r>
            <a:r>
              <a:rPr lang="en-US" dirty="0" err="1">
                <a:solidFill>
                  <a:schemeClr val="tx1"/>
                </a:solidFill>
              </a:rPr>
              <a:t>dynamique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 par pays,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variation des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par </a:t>
            </a:r>
            <a:r>
              <a:rPr lang="en-US" dirty="0" err="1">
                <a:solidFill>
                  <a:schemeClr val="tx1"/>
                </a:solidFill>
              </a:rPr>
              <a:t>sexe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 et par pays, ensuite la </a:t>
            </a:r>
            <a:r>
              <a:rPr lang="en-US" dirty="0" err="1">
                <a:solidFill>
                  <a:schemeClr val="tx1"/>
                </a:solidFill>
              </a:rPr>
              <a:t>moyene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par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, la variation de </a:t>
            </a:r>
            <a:r>
              <a:rPr lang="en-US" dirty="0" err="1">
                <a:solidFill>
                  <a:schemeClr val="tx1"/>
                </a:solidFill>
              </a:rPr>
              <a:t>l’age</a:t>
            </a:r>
            <a:r>
              <a:rPr lang="en-US" dirty="0">
                <a:solidFill>
                  <a:schemeClr val="tx1"/>
                </a:solidFill>
              </a:rPr>
              <a:t> des employes par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</a:t>
            </a:r>
            <a:r>
              <a:rPr lang="en-US" dirty="0">
                <a:solidFill>
                  <a:schemeClr val="tx1"/>
                </a:solidFill>
              </a:rPr>
              <a:t>, et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representation par carte des different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Cette</a:t>
            </a:r>
            <a:r>
              <a:rPr lang="en-US" dirty="0">
                <a:solidFill>
                  <a:schemeClr val="tx1"/>
                </a:solidFill>
              </a:rPr>
              <a:t> representation </a:t>
            </a:r>
            <a:r>
              <a:rPr lang="en-US" dirty="0" err="1">
                <a:solidFill>
                  <a:schemeClr val="tx1"/>
                </a:solidFill>
              </a:rPr>
              <a:t>permettra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l’utilisateur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selectionner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d’avoir</a:t>
            </a:r>
            <a:r>
              <a:rPr lang="en-US" dirty="0">
                <a:solidFill>
                  <a:schemeClr val="tx1"/>
                </a:solidFill>
              </a:rPr>
              <a:t> les analyses </a:t>
            </a:r>
            <a:r>
              <a:rPr lang="en-US" dirty="0" err="1">
                <a:solidFill>
                  <a:schemeClr val="tx1"/>
                </a:solidFill>
              </a:rPr>
              <a:t>concernant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salaire</a:t>
            </a:r>
            <a:r>
              <a:rPr lang="en-US" dirty="0">
                <a:solidFill>
                  <a:schemeClr val="tx1"/>
                </a:solidFill>
              </a:rPr>
              <a:t> par </a:t>
            </a:r>
            <a:r>
              <a:rPr lang="en-US" dirty="0" err="1">
                <a:solidFill>
                  <a:schemeClr val="tx1"/>
                </a:solidFill>
              </a:rPr>
              <a:t>sexe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moyene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, position </a:t>
            </a:r>
            <a:r>
              <a:rPr lang="en-US" dirty="0" err="1">
                <a:solidFill>
                  <a:schemeClr val="tx1"/>
                </a:solidFill>
              </a:rPr>
              <a:t>geographique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l’age</a:t>
            </a:r>
            <a:r>
              <a:rPr lang="en-US" dirty="0">
                <a:solidFill>
                  <a:schemeClr val="tx1"/>
                </a:solidFill>
              </a:rPr>
              <a:t> des employes de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Ce dashboard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dynamique</a:t>
            </a:r>
            <a:r>
              <a:rPr lang="en-US" dirty="0">
                <a:solidFill>
                  <a:schemeClr val="tx1"/>
                </a:solidFill>
              </a:rPr>
              <a:t> dans le </a:t>
            </a:r>
            <a:r>
              <a:rPr lang="en-US" dirty="0" err="1">
                <a:solidFill>
                  <a:schemeClr val="tx1"/>
                </a:solidFill>
              </a:rPr>
              <a:t>sens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pour un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</a:t>
            </a:r>
            <a:r>
              <a:rPr lang="en-US" dirty="0">
                <a:solidFill>
                  <a:schemeClr val="tx1"/>
                </a:solidFill>
              </a:rPr>
              <a:t> precis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representation et des </a:t>
            </a:r>
            <a:r>
              <a:rPr lang="en-US" dirty="0" err="1">
                <a:solidFill>
                  <a:schemeClr val="tx1"/>
                </a:solidFill>
              </a:rPr>
              <a:t>valeurs</a:t>
            </a:r>
            <a:r>
              <a:rPr lang="en-US" dirty="0">
                <a:solidFill>
                  <a:schemeClr val="tx1"/>
                </a:solidFill>
              </a:rPr>
              <a:t> precises. </a:t>
            </a:r>
          </a:p>
        </p:txBody>
      </p:sp>
      <p:pic>
        <p:nvPicPr>
          <p:cNvPr id="10" name="Espace réservé du contenu 9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C3F547E8-4485-A216-85A0-6CDE1EC88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44747" y="3132010"/>
            <a:ext cx="5567737" cy="3448262"/>
          </a:xfrm>
        </p:spPr>
      </p:pic>
    </p:spTree>
    <p:extLst>
      <p:ext uri="{BB962C8B-B14F-4D97-AF65-F5344CB8AC3E}">
        <p14:creationId xmlns:p14="http://schemas.microsoft.com/office/powerpoint/2010/main" val="13056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657966"/>
            <a:ext cx="9601200" cy="1142385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fr-FR" dirty="0"/>
              <a:t>3. Variation des salaires par secteurs d’activités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3"/>
            <a:ext cx="9253305" cy="11423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Ce </a:t>
            </a:r>
            <a:r>
              <a:rPr lang="en-US" dirty="0" err="1">
                <a:solidFill>
                  <a:schemeClr val="tx1"/>
                </a:solidFill>
              </a:rPr>
              <a:t>diagramme</a:t>
            </a:r>
            <a:r>
              <a:rPr lang="en-US" dirty="0">
                <a:solidFill>
                  <a:schemeClr val="tx1"/>
                </a:solidFill>
              </a:rPr>
              <a:t> nous montre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variation des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par </a:t>
            </a:r>
            <a:r>
              <a:rPr lang="en-US" dirty="0" err="1">
                <a:solidFill>
                  <a:schemeClr val="tx1"/>
                </a:solidFill>
              </a:rPr>
              <a:t>secteurs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d’activites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donc</a:t>
            </a:r>
            <a:r>
              <a:rPr lang="en-US" dirty="0">
                <a:solidFill>
                  <a:schemeClr val="tx1"/>
                </a:solidFill>
              </a:rPr>
              <a:t> pour le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KZ </a:t>
            </a:r>
            <a:r>
              <a:rPr lang="en-US" b="1" dirty="0" err="1">
                <a:solidFill>
                  <a:schemeClr val="tx1"/>
                </a:solidFill>
              </a:rPr>
              <a:t>Actvites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financieres</a:t>
            </a:r>
            <a:r>
              <a:rPr lang="en-US" b="1" dirty="0">
                <a:solidFill>
                  <a:schemeClr val="tx1"/>
                </a:solidFill>
              </a:rPr>
              <a:t> et assurances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somme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b="1" dirty="0">
                <a:solidFill>
                  <a:schemeClr val="tx1"/>
                </a:solidFill>
              </a:rPr>
              <a:t>16M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tandis</a:t>
            </a:r>
            <a:r>
              <a:rPr lang="en-US" dirty="0">
                <a:solidFill>
                  <a:schemeClr val="tx1"/>
                </a:solidFill>
              </a:rPr>
              <a:t> que pour le </a:t>
            </a:r>
            <a:r>
              <a:rPr lang="en-US" dirty="0" err="1">
                <a:solidFill>
                  <a:schemeClr val="tx1"/>
                </a:solidFill>
              </a:rPr>
              <a:t>secteur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Cokefaction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raffinage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1M</a:t>
            </a:r>
          </a:p>
        </p:txBody>
      </p:sp>
      <p:pic>
        <p:nvPicPr>
          <p:cNvPr id="6" name="Espace réservé du contenu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74CE8D7-6275-6398-5821-6888C12249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09899" y="3141879"/>
            <a:ext cx="6002499" cy="3312893"/>
          </a:xfrm>
        </p:spPr>
      </p:pic>
    </p:spTree>
    <p:extLst>
      <p:ext uri="{BB962C8B-B14F-4D97-AF65-F5344CB8AC3E}">
        <p14:creationId xmlns:p14="http://schemas.microsoft.com/office/powerpoint/2010/main" val="29349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6431E3-02A5-4C64-AFE3-E2748FB65EC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/>
              <a:t>4. Variation des salaires par pays </a:t>
            </a:r>
          </a:p>
          <a:p>
            <a:pPr rtl="0"/>
            <a:br>
              <a:rPr lang="fr-FR" dirty="0"/>
            </a:br>
            <a:endParaRPr lang="fr-F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E12A95-AC50-6620-FB4A-CF752EE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3"/>
            <a:ext cx="10201573" cy="1142385"/>
          </a:xfrm>
        </p:spPr>
        <p:txBody>
          <a:bodyPr>
            <a:normAutofit/>
          </a:bodyPr>
          <a:lstStyle/>
          <a:p>
            <a:r>
              <a:rPr lang="en-US" dirty="0"/>
              <a:t>Nous </a:t>
            </a:r>
            <a:r>
              <a:rPr lang="en-US" dirty="0" err="1"/>
              <a:t>remarquons</a:t>
            </a:r>
            <a:r>
              <a:rPr lang="en-US" dirty="0"/>
              <a:t> sur le </a:t>
            </a:r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variation de </a:t>
            </a:r>
            <a:r>
              <a:rPr lang="en-US" dirty="0" err="1"/>
              <a:t>salaires</a:t>
            </a:r>
            <a:r>
              <a:rPr lang="en-US" dirty="0"/>
              <a:t> par pays</a:t>
            </a:r>
            <a:r>
              <a:rPr lang="en-US" dirty="0">
                <a:solidFill>
                  <a:schemeClr val="tx1"/>
                </a:solidFill>
              </a:rPr>
              <a:t>. Pour </a:t>
            </a:r>
            <a:r>
              <a:rPr lang="en-US" b="1" dirty="0">
                <a:solidFill>
                  <a:schemeClr val="tx1"/>
                </a:solidFill>
              </a:rPr>
              <a:t>Hauts de </a:t>
            </a:r>
            <a:r>
              <a:rPr lang="en-US" b="1" dirty="0" err="1">
                <a:solidFill>
                  <a:schemeClr val="tx1"/>
                </a:solidFill>
              </a:rPr>
              <a:t>sennes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2,6M</a:t>
            </a:r>
            <a:r>
              <a:rPr lang="en-US" dirty="0">
                <a:solidFill>
                  <a:schemeClr val="tx1"/>
                </a:solidFill>
              </a:rPr>
              <a:t> et pour </a:t>
            </a:r>
            <a:r>
              <a:rPr lang="en-US" b="1" dirty="0">
                <a:solidFill>
                  <a:schemeClr val="tx1"/>
                </a:solidFill>
              </a:rPr>
              <a:t>Sone et Loire </a:t>
            </a:r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1,5M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9A5A206-67FC-C786-B3C0-B50F2C39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20" y="3441013"/>
            <a:ext cx="6338423" cy="32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6431E3-02A5-4C64-AFE3-E2748FB65EC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/>
              <a:t>5. Variation des salaires par sexe </a:t>
            </a:r>
          </a:p>
          <a:p>
            <a:endParaRPr lang="fr-FR" sz="10800" dirty="0"/>
          </a:p>
          <a:p>
            <a:pPr rtl="0"/>
            <a:br>
              <a:rPr lang="fr-FR" dirty="0"/>
            </a:br>
            <a:endParaRPr lang="fr-F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E12A95-AC50-6620-FB4A-CF752EE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4"/>
            <a:ext cx="9837506" cy="1142384"/>
          </a:xfrm>
        </p:spPr>
        <p:txBody>
          <a:bodyPr>
            <a:normAutofit/>
          </a:bodyPr>
          <a:lstStyle/>
          <a:p>
            <a:r>
              <a:rPr lang="en-US" dirty="0"/>
              <a:t>Nous </a:t>
            </a:r>
            <a:r>
              <a:rPr lang="en-US" dirty="0" err="1"/>
              <a:t>remarquons</a:t>
            </a:r>
            <a:r>
              <a:rPr lang="en-US" dirty="0"/>
              <a:t> sur le </a:t>
            </a:r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variation de </a:t>
            </a:r>
            <a:r>
              <a:rPr lang="en-US" dirty="0" err="1"/>
              <a:t>salaires</a:t>
            </a:r>
            <a:r>
              <a:rPr lang="en-US" dirty="0"/>
              <a:t> par sexes</a:t>
            </a:r>
            <a:r>
              <a:rPr lang="en-US" dirty="0">
                <a:solidFill>
                  <a:schemeClr val="tx1"/>
                </a:solidFill>
              </a:rPr>
              <a:t>. Pour les </a:t>
            </a:r>
            <a:r>
              <a:rPr lang="en-US" b="1" dirty="0">
                <a:solidFill>
                  <a:schemeClr val="tx1"/>
                </a:solidFill>
              </a:rPr>
              <a:t>Femmes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53M</a:t>
            </a:r>
            <a:r>
              <a:rPr lang="en-US" dirty="0">
                <a:solidFill>
                  <a:schemeClr val="tx1"/>
                </a:solidFill>
              </a:rPr>
              <a:t> et pour les </a:t>
            </a:r>
            <a:r>
              <a:rPr lang="en-US" b="1" dirty="0">
                <a:solidFill>
                  <a:schemeClr val="tx1"/>
                </a:solidFill>
              </a:rPr>
              <a:t>Hommes</a:t>
            </a:r>
            <a:r>
              <a:rPr lang="en-US" dirty="0">
                <a:solidFill>
                  <a:schemeClr val="tx1"/>
                </a:solidFill>
              </a:rPr>
              <a:t> nous </a:t>
            </a:r>
            <a:r>
              <a:rPr lang="en-US" dirty="0" err="1">
                <a:solidFill>
                  <a:schemeClr val="tx1"/>
                </a:solidFill>
              </a:rPr>
              <a:t>avons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63M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 3" descr="Une image contenant capture d’écran, texte, cercle, Police&#10;&#10;Description générée automatiquement">
            <a:extLst>
              <a:ext uri="{FF2B5EF4-FFF2-40B4-BE49-F238E27FC236}">
                <a16:creationId xmlns:a16="http://schemas.microsoft.com/office/drawing/2014/main" id="{4CB2CEC8-7B4A-2445-9CA6-ED6269C6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36" y="3647049"/>
            <a:ext cx="5104922" cy="29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484</TotalTime>
  <Words>372</Words>
  <Application>Microsoft Office PowerPoint</Application>
  <PresentationFormat>Grand écran</PresentationFormat>
  <Paragraphs>34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Grille « Diamant » 16 x 9</vt:lpstr>
      <vt:lpstr>TD3: ANALYSES SUR LES SALAIRES  </vt:lpstr>
      <vt:lpstr>PRESENTATION GLOBALE DES DASHBOARDS</vt:lpstr>
      <vt:lpstr>Analyses sur la taille des entreprises par secteurs d’activités </vt:lpstr>
      <vt:lpstr>2. Dashboard dynamique sur l’analyse de salaires par secteurs d’activités    </vt:lpstr>
      <vt:lpstr>3. Variation des salaires par secteurs d’activités  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TD1: ANALYSES SUR LES VENTES  SOURCE DE DONNEES: FICHIER SHEET1 POWER BI</dc:title>
  <dc:creator>Meghane T2KM</dc:creator>
  <cp:lastModifiedBy>Meghane T2KM</cp:lastModifiedBy>
  <cp:revision>12</cp:revision>
  <dcterms:created xsi:type="dcterms:W3CDTF">2024-03-11T13:32:51Z</dcterms:created>
  <dcterms:modified xsi:type="dcterms:W3CDTF">2024-03-21T10:07:13Z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