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6" r:id="rId4"/>
    <p:sldId id="260" r:id="rId5"/>
    <p:sldId id="263" r:id="rId6"/>
    <p:sldId id="267" r:id="rId7"/>
    <p:sldId id="264" r:id="rId8"/>
    <p:sldId id="269" r:id="rId9"/>
    <p:sldId id="270" r:id="rId10"/>
    <p:sldId id="272" r:id="rId11"/>
    <p:sldId id="259" r:id="rId12"/>
    <p:sldId id="261" r:id="rId13"/>
    <p:sldId id="265" r:id="rId14"/>
    <p:sldId id="271"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3/13/2020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3/13/2020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3/13/2020</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3/13/2020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frontiersin.org/articles/10.3389/frobt.2015.00028/ful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H	UMAN ACTIVITY RECOGNITION</a:t>
            </a:r>
            <a:endParaRPr lang="en-IN" dirty="0"/>
          </a:p>
        </p:txBody>
      </p:sp>
      <p:sp>
        <p:nvSpPr>
          <p:cNvPr id="3" name="Subtitle 2"/>
          <p:cNvSpPr>
            <a:spLocks noGrp="1"/>
          </p:cNvSpPr>
          <p:nvPr>
            <p:ph type="subTitle" idx="1"/>
          </p:nvPr>
        </p:nvSpPr>
        <p:spPr/>
        <p:txBody>
          <a:bodyPr/>
          <a:lstStyle/>
          <a:p>
            <a:r>
              <a:rPr lang="en-IN" dirty="0" smtClean="0"/>
              <a:t>Guided by : </a:t>
            </a:r>
            <a:r>
              <a:rPr lang="en-IN" dirty="0" err="1" smtClean="0"/>
              <a:t>Dr.</a:t>
            </a:r>
            <a:r>
              <a:rPr lang="en-IN" dirty="0" smtClean="0"/>
              <a:t> Amit Thakkar</a:t>
            </a:r>
          </a:p>
          <a:p>
            <a:r>
              <a:rPr lang="en-IN" dirty="0" smtClean="0"/>
              <a:t>Prepared by : 17IT087</a:t>
            </a:r>
            <a:endParaRPr lang="en-IN" dirty="0"/>
          </a:p>
        </p:txBody>
      </p:sp>
    </p:spTree>
    <p:extLst>
      <p:ext uri="{BB962C8B-B14F-4D97-AF65-F5344CB8AC3E}">
        <p14:creationId xmlns:p14="http://schemas.microsoft.com/office/powerpoint/2010/main" val="33553727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err="1" smtClean="0"/>
              <a:t>WorkFlow</a:t>
            </a:r>
            <a:endParaRPr lang="en-IN" dirty="0"/>
          </a:p>
        </p:txBody>
      </p:sp>
      <p:sp>
        <p:nvSpPr>
          <p:cNvPr id="6" name="Content Placeholder 5"/>
          <p:cNvSpPr>
            <a:spLocks noGrp="1"/>
          </p:cNvSpPr>
          <p:nvPr>
            <p:ph idx="1"/>
          </p:nvPr>
        </p:nvSpPr>
        <p:spPr/>
        <p:txBody>
          <a:bodyPr>
            <a:normAutofit/>
          </a:bodyPr>
          <a:lstStyle/>
          <a:p>
            <a:r>
              <a:rPr lang="en-IN" dirty="0" smtClean="0"/>
              <a:t>Download libraries as in </a:t>
            </a:r>
            <a:r>
              <a:rPr lang="en-IN" dirty="0" err="1" smtClean="0"/>
              <a:t>OpenCV</a:t>
            </a:r>
            <a:r>
              <a:rPr lang="en-IN" dirty="0" smtClean="0"/>
              <a:t>, </a:t>
            </a:r>
            <a:r>
              <a:rPr lang="en-IN" dirty="0" err="1" smtClean="0"/>
              <a:t>imutils</a:t>
            </a:r>
            <a:r>
              <a:rPr lang="en-IN" dirty="0" smtClean="0"/>
              <a:t> etc.</a:t>
            </a:r>
          </a:p>
          <a:p>
            <a:r>
              <a:rPr lang="en-IN" dirty="0" smtClean="0"/>
              <a:t>Parse arguments – provide path of model, class labels etc.</a:t>
            </a:r>
          </a:p>
          <a:p>
            <a:r>
              <a:rPr lang="en-IN" dirty="0" smtClean="0"/>
              <a:t>Define sample duration (i.e. no. of frames for classification</a:t>
            </a:r>
            <a:r>
              <a:rPr lang="en-IN" dirty="0" smtClean="0"/>
              <a:t>).</a:t>
            </a:r>
          </a:p>
          <a:p>
            <a:r>
              <a:rPr lang="en-IN" dirty="0" smtClean="0"/>
              <a:t>Pre-Trained model</a:t>
            </a:r>
            <a:endParaRPr lang="en-IN" dirty="0" smtClean="0"/>
          </a:p>
          <a:p>
            <a:r>
              <a:rPr lang="en-US" dirty="0" smtClean="0"/>
              <a:t>Begin </a:t>
            </a:r>
            <a:r>
              <a:rPr lang="en-US" dirty="0"/>
              <a:t>looping over frames and performing human </a:t>
            </a:r>
            <a:r>
              <a:rPr lang="en-US" dirty="0" smtClean="0"/>
              <a:t>activity recognition.</a:t>
            </a:r>
          </a:p>
          <a:p>
            <a:r>
              <a:rPr lang="en-US" dirty="0"/>
              <a:t>loop over our frames where first we initialize the </a:t>
            </a:r>
            <a:r>
              <a:rPr lang="en-US" dirty="0" smtClean="0"/>
              <a:t>no. </a:t>
            </a:r>
            <a:r>
              <a:rPr lang="en-US" dirty="0"/>
              <a:t>of </a:t>
            </a:r>
            <a:r>
              <a:rPr lang="en-US" dirty="0" smtClean="0"/>
              <a:t>frames </a:t>
            </a:r>
            <a:r>
              <a:rPr lang="en-US" dirty="0"/>
              <a:t>that will be passed through the neural net </a:t>
            </a:r>
            <a:r>
              <a:rPr lang="en-US" dirty="0" smtClean="0"/>
              <a:t>.</a:t>
            </a:r>
          </a:p>
          <a:p>
            <a:r>
              <a:rPr lang="en-US" dirty="0"/>
              <a:t>C</a:t>
            </a:r>
            <a:r>
              <a:rPr lang="en-US" dirty="0" smtClean="0"/>
              <a:t>onstruct </a:t>
            </a:r>
            <a:r>
              <a:rPr lang="en-US" dirty="0"/>
              <a:t>a </a:t>
            </a:r>
            <a:r>
              <a:rPr lang="en-US" dirty="0" smtClean="0"/>
              <a:t>blob(dimensions) from </a:t>
            </a:r>
            <a:r>
              <a:rPr lang="en-US" dirty="0"/>
              <a:t>our input </a:t>
            </a:r>
            <a:r>
              <a:rPr lang="en-US" dirty="0" smtClean="0"/>
              <a:t>frames list.</a:t>
            </a:r>
          </a:p>
          <a:p>
            <a:r>
              <a:rPr lang="en-US" dirty="0" smtClean="0"/>
              <a:t>To </a:t>
            </a:r>
            <a:r>
              <a:rPr lang="en-US" dirty="0"/>
              <a:t>perform </a:t>
            </a:r>
            <a:r>
              <a:rPr lang="en-US" b="1" dirty="0"/>
              <a:t>human activity recognition inference</a:t>
            </a:r>
            <a:r>
              <a:rPr lang="en-US" dirty="0"/>
              <a:t> followed by annotating the frame with the predicted label and showing the prediction to our screen</a:t>
            </a:r>
            <a:endParaRPr lang="en-US" dirty="0" smtClean="0"/>
          </a:p>
        </p:txBody>
      </p:sp>
    </p:spTree>
    <p:extLst>
      <p:ext uri="{BB962C8B-B14F-4D97-AF65-F5344CB8AC3E}">
        <p14:creationId xmlns:p14="http://schemas.microsoft.com/office/powerpoint/2010/main" val="19463715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GOAL</a:t>
            </a:r>
            <a:endParaRPr lang="en-IN" dirty="0"/>
          </a:p>
        </p:txBody>
      </p:sp>
      <p:sp>
        <p:nvSpPr>
          <p:cNvPr id="3" name="Content Placeholder 2"/>
          <p:cNvSpPr>
            <a:spLocks noGrp="1"/>
          </p:cNvSpPr>
          <p:nvPr>
            <p:ph idx="1"/>
          </p:nvPr>
        </p:nvSpPr>
        <p:spPr/>
        <p:txBody>
          <a:bodyPr/>
          <a:lstStyle/>
          <a:p>
            <a:pPr marL="0" indent="0">
              <a:buNone/>
            </a:pPr>
            <a:r>
              <a:rPr lang="en-US" b="1" dirty="0" smtClean="0"/>
              <a:t>These </a:t>
            </a:r>
            <a:r>
              <a:rPr lang="en-US" b="1" dirty="0"/>
              <a:t>architectures should be able to perform video classification</a:t>
            </a:r>
            <a:r>
              <a:rPr lang="en-US" dirty="0"/>
              <a:t> </a:t>
            </a:r>
            <a:r>
              <a:rPr lang="en-US" dirty="0" smtClean="0"/>
              <a:t>by</a:t>
            </a:r>
          </a:p>
          <a:p>
            <a:pPr marL="0" indent="0">
              <a:buNone/>
            </a:pPr>
            <a:r>
              <a:rPr lang="en-US" dirty="0" smtClean="0"/>
              <a:t>	(</a:t>
            </a:r>
            <a:r>
              <a:rPr lang="en-US" dirty="0"/>
              <a:t>1) changing the input volume shape to include spatiotemporal information </a:t>
            </a:r>
            <a:r>
              <a:rPr lang="en-US" dirty="0" smtClean="0"/>
              <a:t>		and </a:t>
            </a:r>
          </a:p>
          <a:p>
            <a:pPr marL="0" indent="0">
              <a:buNone/>
            </a:pPr>
            <a:r>
              <a:rPr lang="en-US" dirty="0"/>
              <a:t>	</a:t>
            </a:r>
            <a:r>
              <a:rPr lang="en-US" dirty="0" smtClean="0"/>
              <a:t>(</a:t>
            </a:r>
            <a:r>
              <a:rPr lang="en-US" dirty="0"/>
              <a:t>2) utilizing 3D kernels inside of the architecture</a:t>
            </a:r>
            <a:r>
              <a:rPr lang="en-US" dirty="0" smtClean="0"/>
              <a:t>.</a:t>
            </a:r>
          </a:p>
          <a:p>
            <a:pPr marL="0" indent="0">
              <a:buNone/>
            </a:pPr>
            <a:r>
              <a:rPr lang="en-US" dirty="0"/>
              <a:t>D</a:t>
            </a:r>
            <a:r>
              <a:rPr lang="en-US" dirty="0" smtClean="0"/>
              <a:t>emonstrating </a:t>
            </a:r>
            <a:r>
              <a:rPr lang="en-US" dirty="0"/>
              <a:t>that these model architectures </a:t>
            </a:r>
            <a:r>
              <a:rPr lang="en-US" i="1" dirty="0"/>
              <a:t>can</a:t>
            </a:r>
            <a:r>
              <a:rPr lang="en-US" dirty="0"/>
              <a:t> be utilized for video classification simply by including spatiotemporal information and swapping 2D kernels for 3D ones.</a:t>
            </a:r>
            <a:endParaRPr lang="en-IN" dirty="0"/>
          </a:p>
        </p:txBody>
      </p:sp>
    </p:spTree>
    <p:extLst>
      <p:ext uri="{BB962C8B-B14F-4D97-AF65-F5344CB8AC3E}">
        <p14:creationId xmlns:p14="http://schemas.microsoft.com/office/powerpoint/2010/main" val="5921679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LIMITATION</a:t>
            </a:r>
            <a:endParaRPr lang="en-IN" dirty="0"/>
          </a:p>
        </p:txBody>
      </p:sp>
      <p:sp>
        <p:nvSpPr>
          <p:cNvPr id="3" name="Content Placeholder 2"/>
          <p:cNvSpPr>
            <a:spLocks noGrp="1"/>
          </p:cNvSpPr>
          <p:nvPr>
            <p:ph idx="1"/>
          </p:nvPr>
        </p:nvSpPr>
        <p:spPr/>
        <p:txBody>
          <a:bodyPr/>
          <a:lstStyle/>
          <a:p>
            <a:r>
              <a:rPr lang="en-IN" dirty="0" smtClean="0"/>
              <a:t>When you train a model through a given dataset, the testing may not always result into 100% accuracy, at a time there always is some </a:t>
            </a:r>
            <a:r>
              <a:rPr lang="en-IN" dirty="0" err="1" smtClean="0"/>
              <a:t>overfitting</a:t>
            </a:r>
            <a:r>
              <a:rPr lang="en-IN" dirty="0" smtClean="0"/>
              <a:t> problem lies during training cause you can never get any accurate dataset for training a model.</a:t>
            </a:r>
          </a:p>
          <a:p>
            <a:r>
              <a:rPr lang="en-IN" dirty="0" smtClean="0"/>
              <a:t>We can expect maximum of 70% to 80% accuracy in accordance to the given kinetics dataset based as per research after training the model with kinetics400 dataset.</a:t>
            </a:r>
          </a:p>
          <a:p>
            <a:endParaRPr lang="en-IN" dirty="0" smtClean="0"/>
          </a:p>
        </p:txBody>
      </p:sp>
    </p:spTree>
    <p:extLst>
      <p:ext uri="{BB962C8B-B14F-4D97-AF65-F5344CB8AC3E}">
        <p14:creationId xmlns:p14="http://schemas.microsoft.com/office/powerpoint/2010/main" val="22561633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Applications</a:t>
            </a:r>
            <a:br>
              <a:rPr lang="en-IN" dirty="0" smtClean="0"/>
            </a:br>
            <a:endParaRPr lang="en-IN" dirty="0"/>
          </a:p>
        </p:txBody>
      </p:sp>
      <p:sp>
        <p:nvSpPr>
          <p:cNvPr id="3" name="Content Placeholder 2"/>
          <p:cNvSpPr>
            <a:spLocks noGrp="1"/>
          </p:cNvSpPr>
          <p:nvPr>
            <p:ph idx="1"/>
          </p:nvPr>
        </p:nvSpPr>
        <p:spPr/>
        <p:txBody>
          <a:bodyPr/>
          <a:lstStyle/>
          <a:p>
            <a:r>
              <a:rPr lang="en-US" dirty="0"/>
              <a:t>Automatically classifying/categorizing a dataset of videos on disk</a:t>
            </a:r>
            <a:r>
              <a:rPr lang="en-US" dirty="0" smtClean="0"/>
              <a:t>.</a:t>
            </a:r>
          </a:p>
          <a:p>
            <a:r>
              <a:rPr lang="en-US" dirty="0" smtClean="0"/>
              <a:t>Training </a:t>
            </a:r>
            <a:r>
              <a:rPr lang="en-US" dirty="0"/>
              <a:t>and monitoring a new employee to correctly perform a </a:t>
            </a:r>
            <a:r>
              <a:rPr lang="en-US" dirty="0" smtClean="0"/>
              <a:t>task.</a:t>
            </a:r>
          </a:p>
          <a:p>
            <a:r>
              <a:rPr lang="en-US" dirty="0" smtClean="0"/>
              <a:t>Drowsiness Detection while driving car.</a:t>
            </a:r>
          </a:p>
          <a:p>
            <a:r>
              <a:rPr lang="en-US" dirty="0"/>
              <a:t>Verifying that a food service worker has washed their hands after visiting the restroom or handling food that could cause </a:t>
            </a:r>
            <a:r>
              <a:rPr lang="en-US" dirty="0" smtClean="0"/>
              <a:t>cross-contamination.</a:t>
            </a:r>
          </a:p>
          <a:p>
            <a:endParaRPr lang="en-IN" dirty="0"/>
          </a:p>
        </p:txBody>
      </p:sp>
    </p:spTree>
    <p:extLst>
      <p:ext uri="{BB962C8B-B14F-4D97-AF65-F5344CB8AC3E}">
        <p14:creationId xmlns:p14="http://schemas.microsoft.com/office/powerpoint/2010/main" val="31780373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a:t>
            </a:r>
            <a:endParaRPr lang="en-IN" dirty="0"/>
          </a:p>
        </p:txBody>
      </p:sp>
      <p:sp>
        <p:nvSpPr>
          <p:cNvPr id="3" name="Content Placeholder 2"/>
          <p:cNvSpPr>
            <a:spLocks noGrp="1"/>
          </p:cNvSpPr>
          <p:nvPr>
            <p:ph idx="1"/>
          </p:nvPr>
        </p:nvSpPr>
        <p:spPr/>
        <p:txBody>
          <a:bodyPr/>
          <a:lstStyle/>
          <a:p>
            <a:pPr marL="0" indent="0">
              <a:buNone/>
            </a:pPr>
            <a:r>
              <a:rPr lang="en-US" dirty="0" smtClean="0"/>
              <a:t>Based on research paper:</a:t>
            </a:r>
          </a:p>
          <a:p>
            <a:r>
              <a:rPr lang="en-US" dirty="0" smtClean="0"/>
              <a:t>Can </a:t>
            </a:r>
            <a:r>
              <a:rPr lang="en-US" dirty="0"/>
              <a:t>Spatiotemporal 3D CNNs Retrace the History of 2D CNNs and </a:t>
            </a:r>
            <a:r>
              <a:rPr lang="en-US" dirty="0" err="1"/>
              <a:t>ImageNet</a:t>
            </a:r>
            <a:r>
              <a:rPr lang="en-US" dirty="0" smtClean="0"/>
              <a:t>?</a:t>
            </a:r>
            <a:endParaRPr lang="en-IN" dirty="0"/>
          </a:p>
          <a:p>
            <a:r>
              <a:rPr lang="en-IN" dirty="0">
                <a:hlinkClick r:id="rId2"/>
              </a:rPr>
              <a:t>https://www.frontiersin.org/articles/10.3389/frobt.2015.00028/full</a:t>
            </a:r>
            <a:endParaRPr lang="en-IN" dirty="0"/>
          </a:p>
        </p:txBody>
      </p:sp>
    </p:spTree>
    <p:extLst>
      <p:ext uri="{BB962C8B-B14F-4D97-AF65-F5344CB8AC3E}">
        <p14:creationId xmlns:p14="http://schemas.microsoft.com/office/powerpoint/2010/main" val="36608367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2160588"/>
            <a:ext cx="8596313" cy="3881437"/>
          </a:xfrm>
        </p:spPr>
        <p:txBody>
          <a:bodyPr/>
          <a:lstStyle/>
          <a:p>
            <a:pPr marL="0" indent="0">
              <a:buNone/>
            </a:pPr>
            <a:r>
              <a:rPr lang="en-IN" dirty="0" smtClean="0"/>
              <a:t>						</a:t>
            </a:r>
          </a:p>
          <a:p>
            <a:pPr marL="0" indent="0">
              <a:buNone/>
            </a:pPr>
            <a:r>
              <a:rPr lang="en-IN" sz="5400" dirty="0"/>
              <a:t>	</a:t>
            </a:r>
            <a:r>
              <a:rPr lang="en-IN" sz="5400" dirty="0" smtClean="0"/>
              <a:t>						THANK YOU</a:t>
            </a:r>
            <a:endParaRPr lang="en-IN" sz="5400" dirty="0"/>
          </a:p>
        </p:txBody>
      </p:sp>
    </p:spTree>
    <p:extLst>
      <p:ext uri="{BB962C8B-B14F-4D97-AF65-F5344CB8AC3E}">
        <p14:creationId xmlns:p14="http://schemas.microsoft.com/office/powerpoint/2010/main" val="36455569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OUTLINE</a:t>
            </a:r>
            <a:endParaRPr lang="en-IN" dirty="0"/>
          </a:p>
        </p:txBody>
      </p:sp>
      <p:sp>
        <p:nvSpPr>
          <p:cNvPr id="3" name="Content Placeholder 2"/>
          <p:cNvSpPr>
            <a:spLocks noGrp="1"/>
          </p:cNvSpPr>
          <p:nvPr>
            <p:ph idx="1"/>
          </p:nvPr>
        </p:nvSpPr>
        <p:spPr/>
        <p:txBody>
          <a:bodyPr/>
          <a:lstStyle/>
          <a:p>
            <a:r>
              <a:rPr lang="en-IN" dirty="0" smtClean="0"/>
              <a:t>Here, the human activity recognition model is to be prepared using </a:t>
            </a:r>
            <a:r>
              <a:rPr lang="en-US" b="1" dirty="0"/>
              <a:t>The Kinetics Human Action Video </a:t>
            </a:r>
            <a:r>
              <a:rPr lang="en-US" b="1" dirty="0" smtClean="0"/>
              <a:t>Dataset </a:t>
            </a:r>
            <a:r>
              <a:rPr lang="en-IN" dirty="0" smtClean="0"/>
              <a:t>which includes 400 activities, and hereby </a:t>
            </a:r>
            <a:r>
              <a:rPr lang="en-IN" dirty="0" smtClean="0"/>
              <a:t>the</a:t>
            </a:r>
            <a:r>
              <a:rPr lang="en-IN" dirty="0" smtClean="0"/>
              <a:t> model which is actually pre-trained </a:t>
            </a:r>
            <a:r>
              <a:rPr lang="en-IN" dirty="0" smtClean="0"/>
              <a:t>accordingly with the above dataset </a:t>
            </a:r>
            <a:r>
              <a:rPr lang="en-IN" dirty="0" smtClean="0"/>
              <a:t>is to be tested by </a:t>
            </a:r>
            <a:r>
              <a:rPr lang="en-IN" dirty="0" smtClean="0"/>
              <a:t>providing </a:t>
            </a:r>
            <a:r>
              <a:rPr lang="en-IN" dirty="0" smtClean="0"/>
              <a:t>externally, the path of video </a:t>
            </a:r>
            <a:r>
              <a:rPr lang="en-IN" dirty="0" smtClean="0"/>
              <a:t>and </a:t>
            </a:r>
            <a:r>
              <a:rPr lang="en-IN" dirty="0" smtClean="0"/>
              <a:t>also further </a:t>
            </a:r>
            <a:r>
              <a:rPr lang="en-IN" dirty="0" smtClean="0"/>
              <a:t>adding a functionality, i.e. </a:t>
            </a:r>
            <a:r>
              <a:rPr lang="en-IN" dirty="0" smtClean="0"/>
              <a:t>the </a:t>
            </a:r>
            <a:r>
              <a:rPr lang="en-IN" smtClean="0"/>
              <a:t>web </a:t>
            </a:r>
            <a:r>
              <a:rPr lang="en-IN" smtClean="0"/>
              <a:t>camera is also used </a:t>
            </a:r>
            <a:r>
              <a:rPr lang="en-IN" dirty="0" smtClean="0"/>
              <a:t>to recognize the live </a:t>
            </a:r>
            <a:r>
              <a:rPr lang="en-IN" dirty="0" smtClean="0"/>
              <a:t>activity.</a:t>
            </a:r>
            <a:endParaRPr lang="en-IN" dirty="0" smtClean="0"/>
          </a:p>
        </p:txBody>
      </p:sp>
    </p:spTree>
    <p:extLst>
      <p:ext uri="{BB962C8B-B14F-4D97-AF65-F5344CB8AC3E}">
        <p14:creationId xmlns:p14="http://schemas.microsoft.com/office/powerpoint/2010/main" val="10931359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OBJECTIVE</a:t>
            </a:r>
            <a:endParaRPr lang="en-IN" dirty="0"/>
          </a:p>
        </p:txBody>
      </p:sp>
      <p:sp>
        <p:nvSpPr>
          <p:cNvPr id="3" name="Content Placeholder 2"/>
          <p:cNvSpPr>
            <a:spLocks noGrp="1"/>
          </p:cNvSpPr>
          <p:nvPr>
            <p:ph idx="1"/>
          </p:nvPr>
        </p:nvSpPr>
        <p:spPr/>
        <p:txBody>
          <a:bodyPr/>
          <a:lstStyle/>
          <a:p>
            <a:r>
              <a:rPr lang="en-US" dirty="0"/>
              <a:t>The goal of </a:t>
            </a:r>
            <a:r>
              <a:rPr lang="en-US" b="1" dirty="0"/>
              <a:t>human activity recognition</a:t>
            </a:r>
            <a:r>
              <a:rPr lang="en-US" dirty="0"/>
              <a:t> is to examine </a:t>
            </a:r>
            <a:r>
              <a:rPr lang="en-US" b="1" dirty="0"/>
              <a:t>activities</a:t>
            </a:r>
            <a:r>
              <a:rPr lang="en-US" dirty="0"/>
              <a:t> from video sequences or still images. Motivated by this fact, </a:t>
            </a:r>
            <a:r>
              <a:rPr lang="en-US" b="1" dirty="0"/>
              <a:t>human activity recognition</a:t>
            </a:r>
            <a:r>
              <a:rPr lang="en-US" dirty="0"/>
              <a:t> systems </a:t>
            </a:r>
            <a:r>
              <a:rPr lang="en-US" b="1" dirty="0"/>
              <a:t>aim</a:t>
            </a:r>
            <a:r>
              <a:rPr lang="en-US" dirty="0"/>
              <a:t> to correctly classify input data into its underlying </a:t>
            </a:r>
            <a:r>
              <a:rPr lang="en-US" b="1" dirty="0"/>
              <a:t>activity</a:t>
            </a:r>
            <a:r>
              <a:rPr lang="en-US" dirty="0"/>
              <a:t> category</a:t>
            </a:r>
            <a:r>
              <a:rPr lang="en-US" dirty="0" smtClean="0"/>
              <a:t>.</a:t>
            </a:r>
          </a:p>
          <a:p>
            <a:r>
              <a:rPr lang="en-US" dirty="0" smtClean="0"/>
              <a:t>Further it aims at an automated analysis or interpretation of ongoing events and their context from video data.</a:t>
            </a:r>
            <a:endParaRPr lang="en-IN" dirty="0"/>
          </a:p>
        </p:txBody>
      </p:sp>
    </p:spTree>
    <p:extLst>
      <p:ext uri="{BB962C8B-B14F-4D97-AF65-F5344CB8AC3E}">
        <p14:creationId xmlns:p14="http://schemas.microsoft.com/office/powerpoint/2010/main" val="11198161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DESCRIPTION</a:t>
            </a:r>
            <a:endParaRPr lang="en-IN" dirty="0"/>
          </a:p>
        </p:txBody>
      </p:sp>
      <p:sp>
        <p:nvSpPr>
          <p:cNvPr id="3" name="Content Placeholder 2"/>
          <p:cNvSpPr>
            <a:spLocks noGrp="1"/>
          </p:cNvSpPr>
          <p:nvPr>
            <p:ph idx="1"/>
          </p:nvPr>
        </p:nvSpPr>
        <p:spPr/>
        <p:txBody>
          <a:bodyPr/>
          <a:lstStyle/>
          <a:p>
            <a:r>
              <a:rPr lang="en-US" dirty="0" smtClean="0"/>
              <a:t>Implementation </a:t>
            </a:r>
            <a:r>
              <a:rPr lang="en-US" dirty="0"/>
              <a:t>of human activity recognition is done using two versions the </a:t>
            </a:r>
            <a:r>
              <a:rPr lang="en-US" dirty="0" err="1"/>
              <a:t>OpenCV</a:t>
            </a:r>
            <a:r>
              <a:rPr lang="en-US" dirty="0"/>
              <a:t> library and the Python programming language</a:t>
            </a:r>
            <a:r>
              <a:rPr lang="en-US" dirty="0" smtClean="0"/>
              <a:t>.</a:t>
            </a:r>
          </a:p>
          <a:p>
            <a:r>
              <a:rPr lang="en-US" dirty="0" smtClean="0"/>
              <a:t>Here the Kinetics dataset is used to train our human activity recognition model.</a:t>
            </a:r>
          </a:p>
          <a:p>
            <a:r>
              <a:rPr lang="en-US" dirty="0" smtClean="0"/>
              <a:t>we </a:t>
            </a:r>
            <a:r>
              <a:rPr lang="en-US" dirty="0"/>
              <a:t>can extend </a:t>
            </a:r>
            <a:r>
              <a:rPr lang="en-US" dirty="0" err="1"/>
              <a:t>ResNet</a:t>
            </a:r>
            <a:r>
              <a:rPr lang="en-US" dirty="0"/>
              <a:t>, which typically uses 2D kernels, to instead leverage 3D kernels, enabling us to include a spatiotemporal component used for activity recognition</a:t>
            </a:r>
            <a:r>
              <a:rPr lang="en-US" dirty="0" smtClean="0"/>
              <a:t>.</a:t>
            </a:r>
          </a:p>
          <a:p>
            <a:r>
              <a:rPr lang="en-US" dirty="0" smtClean="0"/>
              <a:t>Here, we also extract the frames from a video given in the path to train the model.</a:t>
            </a:r>
          </a:p>
          <a:p>
            <a:endParaRPr lang="en-US" b="1" dirty="0"/>
          </a:p>
          <a:p>
            <a:endParaRPr lang="en-IN" dirty="0"/>
          </a:p>
        </p:txBody>
      </p:sp>
    </p:spTree>
    <p:extLst>
      <p:ext uri="{BB962C8B-B14F-4D97-AF65-F5344CB8AC3E}">
        <p14:creationId xmlns:p14="http://schemas.microsoft.com/office/powerpoint/2010/main" val="24654411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TOOLS AND TECHNOLOGY</a:t>
            </a: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Software:</a:t>
            </a:r>
          </a:p>
          <a:p>
            <a:pPr>
              <a:buFont typeface="Wingdings" panose="05000000000000000000" pitchFamily="2" charset="2"/>
              <a:buChar char="§"/>
            </a:pPr>
            <a:r>
              <a:rPr lang="en-US" dirty="0" smtClean="0"/>
              <a:t>Python Programming</a:t>
            </a:r>
          </a:p>
          <a:p>
            <a:pPr marL="0" indent="0">
              <a:buNone/>
            </a:pPr>
            <a:endParaRPr lang="en-US" dirty="0" smtClean="0"/>
          </a:p>
          <a:p>
            <a:pPr marL="0" indent="0">
              <a:buNone/>
            </a:pPr>
            <a:r>
              <a:rPr lang="en-US" dirty="0" smtClean="0"/>
              <a:t>Libraries:</a:t>
            </a:r>
            <a:r>
              <a:rPr lang="en-US" dirty="0"/>
              <a:t>	</a:t>
            </a:r>
            <a:r>
              <a:rPr lang="en-US" dirty="0" smtClean="0"/>
              <a:t>	</a:t>
            </a:r>
          </a:p>
          <a:p>
            <a:pPr>
              <a:buFont typeface="Wingdings" panose="05000000000000000000" pitchFamily="2" charset="2"/>
              <a:buChar char="§"/>
            </a:pPr>
            <a:r>
              <a:rPr lang="en-US" dirty="0" err="1" smtClean="0"/>
              <a:t>OpenCV</a:t>
            </a:r>
            <a:r>
              <a:rPr lang="en-US" dirty="0" smtClean="0"/>
              <a:t> </a:t>
            </a:r>
            <a:r>
              <a:rPr lang="en-US" dirty="0"/>
              <a:t>: Most used computer vision library. Highly efficient. Facilitates real-time image processing.</a:t>
            </a:r>
            <a:endParaRPr lang="en-IN" dirty="0"/>
          </a:p>
          <a:p>
            <a:pPr>
              <a:buFont typeface="Wingdings" panose="05000000000000000000" pitchFamily="2" charset="2"/>
              <a:buChar char="§"/>
            </a:pPr>
            <a:r>
              <a:rPr lang="en-US" dirty="0" err="1"/>
              <a:t>Imutils</a:t>
            </a:r>
            <a:r>
              <a:rPr lang="en-US" dirty="0"/>
              <a:t> : Collection of helper functions and utilities to make working with </a:t>
            </a:r>
            <a:r>
              <a:rPr lang="en-US" dirty="0" err="1"/>
              <a:t>OpenCV</a:t>
            </a:r>
            <a:r>
              <a:rPr lang="en-US" dirty="0"/>
              <a:t> easier.</a:t>
            </a:r>
          </a:p>
          <a:p>
            <a:pPr marL="0" indent="0">
              <a:buNone/>
            </a:pPr>
            <a:r>
              <a:rPr lang="en-US" dirty="0"/>
              <a:t>With </a:t>
            </a:r>
            <a:r>
              <a:rPr lang="en-US" dirty="0" err="1" smtClean="0"/>
              <a:t>OpenCV</a:t>
            </a:r>
            <a:r>
              <a:rPr lang="en-US" dirty="0" smtClean="0"/>
              <a:t>, </a:t>
            </a:r>
            <a:r>
              <a:rPr lang="en-US" dirty="0"/>
              <a:t>we can utilize pre-trained networks with popular deep learning frameworks. The fact that they are </a:t>
            </a:r>
            <a:r>
              <a:rPr lang="en-US" i="1" dirty="0"/>
              <a:t>pre-trained</a:t>
            </a:r>
            <a:r>
              <a:rPr lang="en-US" dirty="0"/>
              <a:t> implies that we don’t need to spend many hours training the network — rather we can complete a forward </a:t>
            </a:r>
            <a:r>
              <a:rPr lang="en-US" dirty="0" smtClean="0"/>
              <a:t>pass (pass the input to model and multiply weights and add bias at every layer) </a:t>
            </a:r>
            <a:r>
              <a:rPr lang="en-US" dirty="0"/>
              <a:t>and utilize the output to make a decision within our application.</a:t>
            </a:r>
          </a:p>
        </p:txBody>
      </p:sp>
    </p:spTree>
    <p:extLst>
      <p:ext uri="{BB962C8B-B14F-4D97-AF65-F5344CB8AC3E}">
        <p14:creationId xmlns:p14="http://schemas.microsoft.com/office/powerpoint/2010/main" val="23035777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2126623" y="2169214"/>
            <a:ext cx="5698791" cy="3881437"/>
          </a:xfrm>
          <a:prstGeom prst="rect">
            <a:avLst/>
          </a:prstGeom>
        </p:spPr>
      </p:pic>
    </p:spTree>
    <p:extLst>
      <p:ext uri="{BB962C8B-B14F-4D97-AF65-F5344CB8AC3E}">
        <p14:creationId xmlns:p14="http://schemas.microsoft.com/office/powerpoint/2010/main" val="18028083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Dataset</a:t>
            </a:r>
            <a:endParaRPr lang="en-IN" dirty="0"/>
          </a:p>
        </p:txBody>
      </p:sp>
      <p:sp>
        <p:nvSpPr>
          <p:cNvPr id="3" name="Content Placeholder 2"/>
          <p:cNvSpPr>
            <a:spLocks noGrp="1"/>
          </p:cNvSpPr>
          <p:nvPr>
            <p:ph idx="1"/>
          </p:nvPr>
        </p:nvSpPr>
        <p:spPr/>
        <p:txBody>
          <a:bodyPr>
            <a:normAutofit/>
          </a:bodyPr>
          <a:lstStyle/>
          <a:p>
            <a:r>
              <a:rPr lang="en-IN" dirty="0" smtClean="0"/>
              <a:t>Here we use kinetics400 dataset which includes activities such as:</a:t>
            </a:r>
          </a:p>
          <a:p>
            <a:pPr marL="0" indent="0">
              <a:buNone/>
            </a:pPr>
            <a:r>
              <a:rPr lang="en-IN" dirty="0" smtClean="0"/>
              <a:t>	archery, laughing, counting money , playing guitar, yoga, stretching leg etc.</a:t>
            </a:r>
          </a:p>
          <a:p>
            <a:r>
              <a:rPr lang="en-US" dirty="0"/>
              <a:t>This dataset consists of:</a:t>
            </a:r>
          </a:p>
          <a:p>
            <a:pPr marL="0" indent="0">
              <a:buNone/>
            </a:pPr>
            <a:r>
              <a:rPr lang="en-US" dirty="0" smtClean="0"/>
              <a:t>	400 </a:t>
            </a:r>
            <a:r>
              <a:rPr lang="en-US" dirty="0"/>
              <a:t>human activity recognition classes</a:t>
            </a:r>
          </a:p>
          <a:p>
            <a:pPr marL="0" indent="0">
              <a:buNone/>
            </a:pPr>
            <a:r>
              <a:rPr lang="en-US" dirty="0" smtClean="0"/>
              <a:t>	At </a:t>
            </a:r>
            <a:r>
              <a:rPr lang="en-US" dirty="0"/>
              <a:t>least 400 video clips per class (downloaded via YouTube</a:t>
            </a:r>
            <a:r>
              <a:rPr lang="en-US" dirty="0" smtClean="0"/>
              <a:t>)</a:t>
            </a:r>
            <a:endParaRPr lang="en-US" dirty="0"/>
          </a:p>
          <a:p>
            <a:pPr marL="0" indent="0">
              <a:buNone/>
            </a:pPr>
            <a:r>
              <a:rPr lang="en-US" dirty="0" smtClean="0"/>
              <a:t>	A </a:t>
            </a:r>
            <a:r>
              <a:rPr lang="en-US" dirty="0"/>
              <a:t>total of 300,000 </a:t>
            </a:r>
            <a:r>
              <a:rPr lang="en-US" dirty="0" smtClean="0"/>
              <a:t>videos</a:t>
            </a:r>
            <a:endParaRPr lang="en-US" dirty="0"/>
          </a:p>
          <a:p>
            <a:pPr marL="0" indent="0">
              <a:buNone/>
            </a:pPr>
            <a:r>
              <a:rPr lang="en-IN" dirty="0" smtClean="0"/>
              <a:t> </a:t>
            </a:r>
            <a:r>
              <a:rPr lang="en-US" dirty="0"/>
              <a:t>The Kinetics dataset has sufficient data for training of deep 3D CNNs, and enables training of up to 152 </a:t>
            </a:r>
            <a:r>
              <a:rPr lang="en-US" dirty="0" err="1"/>
              <a:t>ResNets</a:t>
            </a:r>
            <a:r>
              <a:rPr lang="en-US" dirty="0"/>
              <a:t> layers, interestingly similar to 2D </a:t>
            </a:r>
            <a:r>
              <a:rPr lang="en-US" dirty="0" err="1"/>
              <a:t>ResNets</a:t>
            </a:r>
            <a:r>
              <a:rPr lang="en-US" dirty="0"/>
              <a:t> on </a:t>
            </a:r>
            <a:r>
              <a:rPr lang="en-US" dirty="0" err="1"/>
              <a:t>ImageNet</a:t>
            </a:r>
            <a:r>
              <a:rPr lang="en-US" dirty="0"/>
              <a:t>.</a:t>
            </a:r>
            <a:endParaRPr lang="en-IN" dirty="0"/>
          </a:p>
        </p:txBody>
      </p:sp>
    </p:spTree>
    <p:extLst>
      <p:ext uri="{BB962C8B-B14F-4D97-AF65-F5344CB8AC3E}">
        <p14:creationId xmlns:p14="http://schemas.microsoft.com/office/powerpoint/2010/main" val="37698288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677334" y="1498604"/>
            <a:ext cx="3854528" cy="727011"/>
          </a:xfrm>
        </p:spPr>
        <p:txBody>
          <a:bodyPr/>
          <a:lstStyle/>
          <a:p>
            <a:r>
              <a:rPr lang="en-IN" dirty="0" smtClean="0"/>
              <a:t>CNN</a:t>
            </a:r>
            <a:endParaRPr lang="en-IN" dirty="0"/>
          </a:p>
        </p:txBody>
      </p:sp>
      <p:pic>
        <p:nvPicPr>
          <p:cNvPr id="7" name="Content Placeholder 6"/>
          <p:cNvPicPr>
            <a:picLocks noGrp="1"/>
          </p:cNvPicPr>
          <p:nvPr>
            <p:ph idx="1"/>
          </p:nvPr>
        </p:nvPicPr>
        <p:blipFill>
          <a:blip r:embed="rId2"/>
          <a:stretch>
            <a:fillRect/>
          </a:stretch>
        </p:blipFill>
        <p:spPr>
          <a:xfrm>
            <a:off x="4760913" y="1609721"/>
            <a:ext cx="4513262" cy="3336933"/>
          </a:xfrm>
          <a:prstGeom prst="rect">
            <a:avLst/>
          </a:prstGeom>
        </p:spPr>
      </p:pic>
      <p:sp>
        <p:nvSpPr>
          <p:cNvPr id="9" name="Text Placeholder 8"/>
          <p:cNvSpPr>
            <a:spLocks noGrp="1"/>
          </p:cNvSpPr>
          <p:nvPr>
            <p:ph type="body" sz="half" idx="2"/>
          </p:nvPr>
        </p:nvSpPr>
        <p:spPr>
          <a:xfrm>
            <a:off x="677334" y="2337759"/>
            <a:ext cx="3854528" cy="3023760"/>
          </a:xfrm>
        </p:spPr>
        <p:txBody>
          <a:bodyPr>
            <a:normAutofit/>
          </a:bodyPr>
          <a:lstStyle/>
          <a:p>
            <a:r>
              <a:rPr lang="en-IN" dirty="0"/>
              <a:t>Specialization to detect pattern and make sense of </a:t>
            </a:r>
            <a:r>
              <a:rPr lang="en-IN" dirty="0" smtClean="0"/>
              <a:t>them. This Pattern </a:t>
            </a:r>
            <a:r>
              <a:rPr lang="en-IN" dirty="0"/>
              <a:t>detection makes </a:t>
            </a:r>
            <a:r>
              <a:rPr lang="en-IN" dirty="0" smtClean="0"/>
              <a:t>CNN </a:t>
            </a:r>
            <a:r>
              <a:rPr lang="en-IN" dirty="0"/>
              <a:t>useful for image detection</a:t>
            </a:r>
            <a:r>
              <a:rPr lang="en-IN" dirty="0" smtClean="0"/>
              <a:t>.</a:t>
            </a:r>
          </a:p>
          <a:p>
            <a:r>
              <a:rPr lang="en-IN" dirty="0"/>
              <a:t>With each layer – we need to specify the no. of filters(detect pattern) the layer should </a:t>
            </a:r>
            <a:r>
              <a:rPr lang="en-IN" dirty="0" smtClean="0"/>
              <a:t>have. The </a:t>
            </a:r>
            <a:r>
              <a:rPr lang="en-IN" dirty="0"/>
              <a:t>deeper the network the more sophisticated the filters are</a:t>
            </a:r>
            <a:r>
              <a:rPr lang="en-IN" dirty="0" smtClean="0"/>
              <a:t>.</a:t>
            </a:r>
            <a:endParaRPr lang="en-IN" dirty="0"/>
          </a:p>
          <a:p>
            <a:r>
              <a:rPr lang="en-IN" dirty="0" smtClean="0"/>
              <a:t>After taking the dot matrix of the input matrix and the filter matrix , the result is stored in the output matrix.</a:t>
            </a:r>
            <a:endParaRPr lang="en-IN" dirty="0"/>
          </a:p>
          <a:p>
            <a:endParaRPr lang="en-IN" dirty="0"/>
          </a:p>
        </p:txBody>
      </p:sp>
    </p:spTree>
    <p:extLst>
      <p:ext uri="{BB962C8B-B14F-4D97-AF65-F5344CB8AC3E}">
        <p14:creationId xmlns:p14="http://schemas.microsoft.com/office/powerpoint/2010/main" val="15673401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3D CONVOLUTIONAL NEURAL NETWORK</a:t>
            </a:r>
          </a:p>
        </p:txBody>
      </p:sp>
      <p:sp>
        <p:nvSpPr>
          <p:cNvPr id="4" name="Text Placeholder 3"/>
          <p:cNvSpPr>
            <a:spLocks noGrp="1"/>
          </p:cNvSpPr>
          <p:nvPr>
            <p:ph type="body" sz="half" idx="2"/>
          </p:nvPr>
        </p:nvSpPr>
        <p:spPr>
          <a:xfrm>
            <a:off x="677334" y="2777069"/>
            <a:ext cx="3854528" cy="2994003"/>
          </a:xfrm>
        </p:spPr>
        <p:txBody>
          <a:bodyPr>
            <a:normAutofit fontScale="92500" lnSpcReduction="10000"/>
          </a:bodyPr>
          <a:lstStyle/>
          <a:p>
            <a:r>
              <a:rPr lang="en-IN" dirty="0" smtClean="0"/>
              <a:t>It is experimentally proved, that the </a:t>
            </a:r>
            <a:r>
              <a:rPr lang="en-IN" dirty="0"/>
              <a:t>3D </a:t>
            </a:r>
            <a:r>
              <a:rPr lang="en-IN" dirty="0" err="1"/>
              <a:t>ResNets</a:t>
            </a:r>
            <a:r>
              <a:rPr lang="en-IN" dirty="0"/>
              <a:t> trained on the Kinetics did not suffer from </a:t>
            </a:r>
            <a:r>
              <a:rPr lang="en-IN" dirty="0" err="1"/>
              <a:t>overfitting</a:t>
            </a:r>
            <a:r>
              <a:rPr lang="en-IN" dirty="0"/>
              <a:t> despite the large number of parameters of the model, and achieved better </a:t>
            </a:r>
            <a:r>
              <a:rPr lang="en-IN" dirty="0" smtClean="0"/>
              <a:t>performance.</a:t>
            </a:r>
          </a:p>
          <a:p>
            <a:r>
              <a:rPr lang="en-IN" dirty="0" smtClean="0"/>
              <a:t>RESNET =&gt; Deep CNN </a:t>
            </a:r>
            <a:r>
              <a:rPr lang="en-IN" dirty="0"/>
              <a:t>and popular neural network.</a:t>
            </a:r>
          </a:p>
          <a:p>
            <a:r>
              <a:rPr lang="en-IN" dirty="0"/>
              <a:t>Much of the success of Deep Neural Networks has been accredited to these additional layers. The intuition behind their function is that these layers progressively learn more complex features. The first layer learns edges, the second layer learns shapes, the third layer learns objects, the fourth layer learns eyes, and so </a:t>
            </a:r>
            <a:r>
              <a:rPr lang="en-IN" dirty="0" smtClean="0"/>
              <a:t>on.</a:t>
            </a:r>
            <a:endParaRPr lang="en-IN" dirty="0"/>
          </a:p>
        </p:txBody>
      </p:sp>
      <p:pic>
        <p:nvPicPr>
          <p:cNvPr id="5" name="Content Placeholder 4"/>
          <p:cNvPicPr>
            <a:picLocks noGrp="1"/>
          </p:cNvPicPr>
          <p:nvPr>
            <p:ph idx="1"/>
          </p:nvPr>
        </p:nvPicPr>
        <p:blipFill>
          <a:blip r:embed="rId2"/>
          <a:stretch>
            <a:fillRect/>
          </a:stretch>
        </p:blipFill>
        <p:spPr>
          <a:xfrm>
            <a:off x="4760913" y="2202235"/>
            <a:ext cx="4513262" cy="2151904"/>
          </a:xfrm>
          <a:prstGeom prst="rect">
            <a:avLst/>
          </a:prstGeom>
        </p:spPr>
      </p:pic>
    </p:spTree>
    <p:extLst>
      <p:ext uri="{BB962C8B-B14F-4D97-AF65-F5344CB8AC3E}">
        <p14:creationId xmlns:p14="http://schemas.microsoft.com/office/powerpoint/2010/main" val="158576347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984</TotalTime>
  <Words>522</Words>
  <Application>Microsoft Office PowerPoint</Application>
  <PresentationFormat>Widescreen</PresentationFormat>
  <Paragraphs>65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Trebuchet MS</vt:lpstr>
      <vt:lpstr>Wingdings</vt:lpstr>
      <vt:lpstr>Wingdings 3</vt:lpstr>
      <vt:lpstr>Facet</vt:lpstr>
      <vt:lpstr>H UMAN ACTIVITY RECOGNITION</vt:lpstr>
      <vt:lpstr>OUTLINE</vt:lpstr>
      <vt:lpstr>OBJECTIVE</vt:lpstr>
      <vt:lpstr>PROJECT DESCRIPTION</vt:lpstr>
      <vt:lpstr>TOOLS AND TECHNOLOGY</vt:lpstr>
      <vt:lpstr>PowerPoint Presentation</vt:lpstr>
      <vt:lpstr>Dataset</vt:lpstr>
      <vt:lpstr>CNN</vt:lpstr>
      <vt:lpstr>3D CONVOLUTIONAL NEURAL NETWORK</vt:lpstr>
      <vt:lpstr>WorkFlow</vt:lpstr>
      <vt:lpstr>PROJECT GOAL</vt:lpstr>
      <vt:lpstr>LIMITATION</vt:lpstr>
      <vt:lpstr>Applications </vt:lpstr>
      <vt:lpstr>Reference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 UMAN ACTIVITY RECOGNITION</dc:title>
  <dc:creator>Meghanshi prajapati</dc:creator>
  <cp:lastModifiedBy>Meghanshi prajapati</cp:lastModifiedBy>
  <cp:revision>25</cp:revision>
  <dcterms:created xsi:type="dcterms:W3CDTF">2020-02-28T15:54:47Z</dcterms:created>
  <dcterms:modified xsi:type="dcterms:W3CDTF">2020-03-13T04:12:44Z</dcterms:modified>
</cp:coreProperties>
</file>