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5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AFAC83-05C0-475B-9AD0-94DDCEDE6CEB}">
  <a:tblStyle styleId="{84AFAC83-05C0-475B-9AD0-94DDCEDE6C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2" orient="horz"/>
        <p:guide pos="2880"/>
        <p:guide pos="34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6099e46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6099e46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8d7f735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8d7f735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100" spcFirstLastPara="1" rIns="94100" wrap="square" tIns="47025">
            <a:noAutofit/>
          </a:bodyPr>
          <a:lstStyle>
            <a:lvl1pPr indent="-1187450" lvl="0" marL="45720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Char char="•"/>
              <a:defRPr/>
            </a:lvl1pPr>
            <a:lvl2pPr indent="-1066800" lvl="1" marL="91440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SzPts val="13200"/>
              <a:buChar char="–"/>
              <a:defRPr/>
            </a:lvl2pPr>
            <a:lvl3pPr indent="-946150" lvl="2" marL="137160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SzPts val="11300"/>
              <a:buChar char="•"/>
              <a:defRPr/>
            </a:lvl3pPr>
            <a:lvl4pPr indent="-825500" lvl="3" marL="18288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–"/>
              <a:defRPr/>
            </a:lvl4pPr>
            <a:lvl5pPr indent="-825500" lvl="4" marL="22860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»"/>
              <a:defRPr/>
            </a:lvl5pPr>
            <a:lvl6pPr indent="-825500" lvl="5" marL="27432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6pPr>
            <a:lvl7pPr indent="-825500" lvl="6" marL="32004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7pPr>
            <a:lvl8pPr indent="-825500" lvl="7" marL="36576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8pPr>
            <a:lvl9pPr indent="-825500" lvl="8" marL="41148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100" spcFirstLastPara="1" rIns="94100" wrap="square" tIns="47025">
            <a:noAutofit/>
          </a:bodyPr>
          <a:lstStyle>
            <a:lvl1pPr indent="-1066800" lvl="0" marL="4572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indent="-946150" lvl="1" marL="9144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indent="-825500" lvl="2" marL="1371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indent="-768350" lvl="3" marL="18288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indent="-768350" lvl="4" marL="22860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indent="-768350" lvl="5" marL="27432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indent="-768350" lvl="6" marL="32004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indent="-768350" lvl="7" marL="3657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indent="-768350" lvl="8" marL="41148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4648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100" spcFirstLastPara="1" rIns="94100" wrap="square" tIns="47025">
            <a:noAutofit/>
          </a:bodyPr>
          <a:lstStyle>
            <a:lvl1pPr indent="-1066800" lvl="0" marL="4572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indent="-946150" lvl="1" marL="9144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indent="-825500" lvl="2" marL="1371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indent="-768350" lvl="3" marL="18288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indent="-768350" lvl="4" marL="22860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indent="-768350" lvl="5" marL="27432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indent="-768350" lvl="6" marL="32004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indent="-768350" lvl="7" marL="3657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indent="-768350" lvl="8" marL="41148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100" spcFirstLastPara="1" rIns="94100" wrap="square" tIns="47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b="1" sz="2500"/>
            </a:lvl1pPr>
            <a:lvl2pPr indent="-228600" lvl="1" marL="9144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b="1" sz="1900"/>
            </a:lvl3pPr>
            <a:lvl4pPr indent="-228600" lvl="3" marL="18288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b="1" sz="1600"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100" spcFirstLastPara="1" rIns="94100" wrap="square" tIns="47025">
            <a:noAutofit/>
          </a:bodyPr>
          <a:lstStyle>
            <a:lvl1pPr indent="-946150" lvl="0" marL="4572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indent="-825500" lvl="1" marL="9144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indent="-768350" lvl="2" marL="1371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indent="-704850" lvl="3" marL="18288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indent="-704850" lvl="4" marL="22860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indent="-704850" lvl="5" marL="27432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indent="-704850" lvl="6" marL="32004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indent="-704850" lvl="7" marL="3657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indent="-704850" lvl="8" marL="41148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100" spcFirstLastPara="1" rIns="94100" wrap="square" tIns="47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b="1" sz="2500"/>
            </a:lvl1pPr>
            <a:lvl2pPr indent="-228600" lvl="1" marL="9144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b="1" sz="1900"/>
            </a:lvl3pPr>
            <a:lvl4pPr indent="-228600" lvl="3" marL="18288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b="1" sz="1600"/>
            </a:lvl9pPr>
          </a:lstStyle>
          <a:p/>
        </p:txBody>
      </p:sp>
      <p:sp>
        <p:nvSpPr>
          <p:cNvPr id="29" name="Google Shape;29;p4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100" spcFirstLastPara="1" rIns="94100" wrap="square" tIns="47025">
            <a:noAutofit/>
          </a:bodyPr>
          <a:lstStyle>
            <a:lvl1pPr indent="-946150" lvl="0" marL="4572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indent="-825500" lvl="1" marL="9144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indent="-768350" lvl="2" marL="1371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indent="-704850" lvl="3" marL="18288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indent="-704850" lvl="4" marL="22860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indent="-704850" lvl="5" marL="27432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indent="-704850" lvl="6" marL="32004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indent="-704850" lvl="7" marL="3657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indent="-704850" lvl="8" marL="41148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2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100" spcFirstLastPara="1" rIns="94100" wrap="square" tIns="47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b="1"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100" spcFirstLastPara="1" rIns="94100" wrap="square" tIns="47025">
            <a:noAutofit/>
          </a:bodyPr>
          <a:lstStyle>
            <a:lvl1pPr indent="-1187450" lvl="0" marL="45720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3300"/>
            </a:lvl1pPr>
            <a:lvl2pPr indent="-1066800" lvl="1" marL="9144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2900"/>
            </a:lvl2pPr>
            <a:lvl3pPr indent="-946150" lvl="2" marL="1371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3pPr>
            <a:lvl4pPr indent="-825500" lvl="3" marL="18288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4pPr>
            <a:lvl5pPr indent="-825500" lvl="4" marL="22860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»"/>
              <a:defRPr sz="2100"/>
            </a:lvl5pPr>
            <a:lvl6pPr indent="-825500" lvl="5" marL="27432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6pPr>
            <a:lvl7pPr indent="-825500" lvl="6" marL="32004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7pPr>
            <a:lvl8pPr indent="-825500" lvl="7" marL="3657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8pPr>
            <a:lvl9pPr indent="-825500" lvl="8" marL="41148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57202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100" spcFirstLastPara="1" rIns="94100" wrap="square" tIns="47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792289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7025" lIns="94100" spcFirstLastPara="1" rIns="94100" wrap="square" tIns="47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b="1"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>
            <p:ph idx="2" type="pic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792289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100" spcFirstLastPara="1" rIns="94100" wrap="square" tIns="47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100" spcFirstLastPara="1" rIns="94100" wrap="square" tIns="470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 rot="5400000">
            <a:off x="5463751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100" spcFirstLastPara="1" rIns="94100" wrap="square" tIns="470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b="0" i="0" sz="20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025" lIns="94100" spcFirstLastPara="1" rIns="94100" wrap="square" tIns="47025">
            <a:noAutofit/>
          </a:bodyPr>
          <a:lstStyle>
            <a:lvl1pPr indent="-1187450" lvl="0" marL="457200" marR="0" rtl="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0" lvl="1" marL="914400" marR="0" rtl="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6150" lvl="2" marL="1371600" marR="0" rtl="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b="0" i="0" sz="1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0" lvl="3" marL="18288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0" lvl="4" marL="22860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0" lvl="5" marL="27432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b="0" i="0" sz="9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0" lvl="6" marL="32004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b="0" i="0" sz="9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0" lvl="7" marL="36576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b="0" i="0" sz="9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0" lvl="8" marL="41148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b="0" i="0" sz="9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378274" y="146886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ROUND KEY-BASED CRYPTOGRAPHY SYSTEM</a:t>
            </a:r>
            <a:endParaRPr sz="3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267775" y="3265625"/>
            <a:ext cx="44463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Details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Megha Parate </a:t>
            </a:r>
            <a:r>
              <a:rPr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20EG105425</a:t>
            </a:r>
            <a:r>
              <a:rPr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Are Jagannath Rao </a:t>
            </a:r>
            <a:r>
              <a:rPr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20EG105456</a:t>
            </a:r>
            <a:r>
              <a:rPr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Bharath Kandimalla</a:t>
            </a:r>
            <a:r>
              <a:rPr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20EG105457</a:t>
            </a:r>
            <a:r>
              <a:rPr i="0" lang="en-US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470632" y="3239550"/>
            <a:ext cx="2070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Supervisor</a:t>
            </a:r>
            <a:r>
              <a:rPr b="1" i="0" lang="en-US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B. Ravinder Reddy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Dept. of CSE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124200" y="46910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561494" y="331475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3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6" name="Google Shape;146;p18"/>
          <p:cNvSpPr txBox="1"/>
          <p:nvPr>
            <p:ph idx="11" type="ftr"/>
          </p:nvPr>
        </p:nvSpPr>
        <p:spPr>
          <a:xfrm>
            <a:off x="3124200" y="46910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561500" y="1062975"/>
            <a:ext cx="8376000" cy="3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85750" marR="39370" rtl="0" algn="l">
              <a:lnSpc>
                <a:spcPct val="95833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marR="39370" rtl="0" algn="l">
              <a:lnSpc>
                <a:spcPct val="95833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Paper – Design of hybrid cryptography system based on vigenere cipher and polybius cipher.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39370" rtl="0" algn="l">
              <a:lnSpc>
                <a:spcPct val="95833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https://www.geeksforgeeks.org/block-cipher-modes-of-operation/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https://www.geeksforgeeks.org/feistel-cipher/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https://www.geeksforgeeks.org/feistel-cipher/https://www.geeksforgeeks.org/advanced-encryption-standard-aes/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5750" marR="39370" rtl="0" algn="l">
              <a:lnSpc>
                <a:spcPct val="95833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5750" marR="39370" rtl="0" algn="l">
              <a:lnSpc>
                <a:spcPct val="95833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1535694" y="171463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 sz="3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501750" y="1045500"/>
            <a:ext cx="8185200" cy="3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ookman Old Style"/>
              <a:buChar char="●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"Round key-based hybrid cryptography system"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combination of two 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classical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ciphers Vigenere and polybius ciphers, we introduce a round key as an additional layer of security.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developing environment is </a:t>
            </a: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3.10 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allows confidential information to be securely encrypted, ensuring privacy and confidentiality during data transmission.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applications span various domains, including secure communication, sensitive documents, secure file sharing, etc.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124200" y="46910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1513357" y="132413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Literature </a:t>
            </a:r>
            <a:endParaRPr sz="3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46910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  <p:graphicFrame>
        <p:nvGraphicFramePr>
          <p:cNvPr id="86" name="Google Shape;86;p11"/>
          <p:cNvGraphicFramePr/>
          <p:nvPr/>
        </p:nvGraphicFramePr>
        <p:xfrm>
          <a:off x="1054525" y="10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{84AFAC83-05C0-475B-9AD0-94DDCEDE6CEB}</a:tableStyleId>
              </a:tblPr>
              <a:tblGrid>
                <a:gridCol w="686875"/>
                <a:gridCol w="1261500"/>
                <a:gridCol w="1679150"/>
                <a:gridCol w="1580875"/>
                <a:gridCol w="1826525"/>
              </a:tblGrid>
              <a:tr h="311675">
                <a:tc>
                  <a:txBody>
                    <a:bodyPr/>
                    <a:lstStyle/>
                    <a:p>
                      <a:pPr indent="0" lvl="0" marL="778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96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Sl.no </a:t>
                      </a:r>
                      <a:endParaRPr b="1" sz="1296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7339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96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Author (s) </a:t>
                      </a:r>
                      <a:endParaRPr b="1" sz="1396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80862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96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Method </a:t>
                      </a:r>
                      <a:endParaRPr b="1" sz="1396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73652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96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Advantages </a:t>
                      </a:r>
                      <a:endParaRPr b="1" sz="1396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81874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96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Disadvantages </a:t>
                      </a:r>
                      <a:endParaRPr b="1" sz="1396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/>
                </a:tc>
              </a:tr>
              <a:tr h="544550">
                <a:tc>
                  <a:txBody>
                    <a:bodyPr/>
                    <a:lstStyle/>
                    <a:p>
                      <a:pPr indent="0" lvl="0" marL="0" marR="9022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Shivam Vatshayan, Raza Abbas Haidri, Jitendra Kumar Verma 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Design of hybrid cryptography system based on vigenere cipher and polybius cipher 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highlight>
                            <a:srgbClr val="EFEFE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More secure than classical ciphers </a:t>
                      </a:r>
                      <a:endParaRPr sz="1000">
                        <a:highlight>
                          <a:srgbClr val="EFEFE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highlight>
                            <a:srgbClr val="F0F0F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Vulnerable to Frequency analysis attack, Kasiski attack </a:t>
                      </a:r>
                      <a:endParaRPr sz="1000">
                        <a:highlight>
                          <a:srgbClr val="F0F0F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</a:tr>
              <a:tr h="688450">
                <a:tc>
                  <a:txBody>
                    <a:bodyPr/>
                    <a:lstStyle/>
                    <a:p>
                      <a:pPr indent="0" lvl="0" marL="0" marR="71504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Miss. Pradnya Patil, Prof. S. S. Redekar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Hybrid Vigenere Polybius cipher with XOR operation for enhanced Cryptography 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Security against Kasiski attack 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Vulnerable to Frequency analysis attack, men in the middle attack, fault analysis attack 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71504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Aditi Saraswata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Chahat Khatria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Sudhakara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Prateek Thakrala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Prantik Biswasa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 Extended Hybridization of Vigenere and Caesar Cipher 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Techniques for Secure Communication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extended the vigenere table by including the digits in the table so that numerical data can also be encrypted using the new proposed table. 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Vulnerable to Frequency analysis attack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124200" y="46643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  <p:graphicFrame>
        <p:nvGraphicFramePr>
          <p:cNvPr id="93" name="Google Shape;93;p12"/>
          <p:cNvGraphicFramePr/>
          <p:nvPr/>
        </p:nvGraphicFramePr>
        <p:xfrm>
          <a:off x="1077075" y="142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{84AFAC83-05C0-475B-9AD0-94DDCEDE6CEB}</a:tableStyleId>
              </a:tblPr>
              <a:tblGrid>
                <a:gridCol w="658600"/>
                <a:gridCol w="1349100"/>
                <a:gridCol w="1795750"/>
                <a:gridCol w="1424325"/>
                <a:gridCol w="1738775"/>
              </a:tblGrid>
              <a:tr h="832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Sazzad Hossain Saju, Sayed Mahmudul Haque, Liakot Hossain Lingcon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 Hybrid Cryptographic Scheme of Modified Vigenère 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Cipher using Randomized Approach for Enhancing Data 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Security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Security against Kasiski attack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Vulnerable to Frequency analysis attack if the key size is small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</a:tr>
              <a:tr h="688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Ayman Al-ahwal , Sameh Farid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Effect Of Varying Key Length On A Vigenère Cipher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Security against Frequency analysis attack with large key length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Performance is compromised when the key size is larger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1373019" y="484800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Problem Statement</a:t>
            </a:r>
            <a:endParaRPr sz="3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111300" y="2543856"/>
            <a:ext cx="2303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951000" y="1775550"/>
            <a:ext cx="75606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44450" rtl="0" algn="l">
              <a:lnSpc>
                <a:spcPct val="150000"/>
              </a:lnSpc>
              <a:spcBef>
                <a:spcPts val="585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Combination of the Vigenere and Polybius ciphers in a hybrid cryptographic system provides a foundation for secure data communication. However, this system is vulnerable to frequency analysis attack, which exploit patterns in the ciphertext to deduce the underlying plaintext.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44450" rtl="0" algn="l">
              <a:lnSpc>
                <a:spcPct val="95833"/>
              </a:lnSpc>
              <a:spcBef>
                <a:spcPts val="585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285750" marR="44450" rtl="0" algn="l">
              <a:lnSpc>
                <a:spcPct val="95833"/>
              </a:lnSpc>
              <a:spcBef>
                <a:spcPts val="58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3124200" y="46910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642375" y="1273275"/>
            <a:ext cx="8138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solution for the above problem is the proposed method -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“To design a hybrid 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cryptographic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 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combining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two classical ciphers, vigenere and polybius cipher by adding the concept of round key as an 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layer of security which  is more 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resistant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frequency 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 as the letter  frequencies are masked and vary across different rounds.”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parameters which are considered for the project evaluation are: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Kasiski test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→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Frequency analysis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→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index of coincidence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2093950" y="335600"/>
            <a:ext cx="374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Objective</a:t>
            </a:r>
            <a:endParaRPr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3124200" y="46910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504344" y="227688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Proposed Method</a:t>
            </a:r>
            <a:endParaRPr sz="3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8" name="Google Shape;118;p15"/>
          <p:cNvSpPr txBox="1"/>
          <p:nvPr>
            <p:ph idx="11" type="ftr"/>
          </p:nvPr>
        </p:nvSpPr>
        <p:spPr>
          <a:xfrm>
            <a:off x="3124200" y="46910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653800" y="955125"/>
            <a:ext cx="91896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❏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The proposed 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“Round key based </a:t>
            </a: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hybrid</a:t>
            </a: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 cryptography system”.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INPUTS: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Plaintext, Key.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b="-28306" l="-1163" r="-18797" t="-11202"/>
          <a:stretch/>
        </p:blipFill>
        <p:spPr>
          <a:xfrm>
            <a:off x="1338300" y="1296351"/>
            <a:ext cx="6924602" cy="428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457194" y="274325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Proposed Method</a:t>
            </a:r>
            <a:endParaRPr sz="3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3124200" y="46910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">
            <a:off x="1360949" y="1112902"/>
            <a:ext cx="6422098" cy="34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3392154" y="4305791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994394" y="91450"/>
            <a:ext cx="61173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Project Status</a:t>
            </a:r>
            <a:endParaRPr sz="3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3124200" y="46910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25" lIns="94100" spcFirstLastPara="1" rIns="94100" wrap="square" tIns="47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of Computer Science and Engineering</a:t>
            </a:r>
            <a:endParaRPr/>
          </a:p>
        </p:txBody>
      </p:sp>
      <p:graphicFrame>
        <p:nvGraphicFramePr>
          <p:cNvPr id="138" name="Google Shape;138;p17"/>
          <p:cNvGraphicFramePr/>
          <p:nvPr/>
        </p:nvGraphicFramePr>
        <p:xfrm>
          <a:off x="1228725" y="108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{84AFAC83-05C0-475B-9AD0-94DDCEDE6CEB}</a:tableStyleId>
              </a:tblPr>
              <a:tblGrid>
                <a:gridCol w="1295400"/>
                <a:gridCol w="2676525"/>
                <a:gridCol w="2714625"/>
              </a:tblGrid>
              <a:tr h="169175">
                <a:tc>
                  <a:txBody>
                    <a:bodyPr/>
                    <a:lstStyle/>
                    <a:p>
                      <a:pPr indent="0" lvl="0" marL="76561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96"/>
                        <a:t>Sl.No </a:t>
                      </a:r>
                      <a:endParaRPr b="1"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79717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96"/>
                        <a:t>List of Functions </a:t>
                      </a:r>
                      <a:endParaRPr b="1"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7503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96"/>
                        <a:t>Status </a:t>
                      </a:r>
                      <a:endParaRPr b="1" sz="996"/>
                    </a:p>
                  </a:txBody>
                  <a:tcPr marT="63500" marB="63500" marR="63500" marL="63500"/>
                </a:tc>
              </a:tr>
              <a:tr h="16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01</a:t>
                      </a:r>
                      <a:endParaRPr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Plaintext and key input</a:t>
                      </a:r>
                      <a:endParaRPr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 Completed</a:t>
                      </a:r>
                      <a:endParaRPr sz="996"/>
                    </a:p>
                  </a:txBody>
                  <a:tcPr marT="63500" marB="63500" marR="63500" marL="63500"/>
                </a:tc>
              </a:tr>
              <a:tr h="16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02</a:t>
                      </a:r>
                      <a:endParaRPr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Data preprocessing</a:t>
                      </a:r>
                      <a:endParaRPr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 Completed </a:t>
                      </a:r>
                      <a:endParaRPr sz="996"/>
                    </a:p>
                  </a:txBody>
                  <a:tcPr marT="63500" marB="63500" marR="63500" marL="63500"/>
                </a:tc>
              </a:tr>
              <a:tr h="16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03</a:t>
                      </a:r>
                      <a:endParaRPr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PKCS5 Padding</a:t>
                      </a:r>
                      <a:endParaRPr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Completed</a:t>
                      </a:r>
                      <a:endParaRPr sz="996"/>
                    </a:p>
                  </a:txBody>
                  <a:tcPr marT="63500" marB="63500" marR="63500" marL="63500"/>
                </a:tc>
              </a:tr>
              <a:tr h="16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04</a:t>
                      </a:r>
                      <a:endParaRPr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Random number generation</a:t>
                      </a:r>
                      <a:endParaRPr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Completed</a:t>
                      </a:r>
                      <a:endParaRPr sz="996"/>
                    </a:p>
                  </a:txBody>
                  <a:tcPr marT="63500" marB="63500" marR="63500" marL="63500"/>
                </a:tc>
              </a:tr>
              <a:tr h="16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05</a:t>
                      </a:r>
                      <a:endParaRPr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Encrypt using Vigenere Cipher</a:t>
                      </a:r>
                      <a:endParaRPr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Completed</a:t>
                      </a:r>
                      <a:endParaRPr sz="996"/>
                    </a:p>
                  </a:txBody>
                  <a:tcPr marT="63500" marB="63500" marR="63500" marL="63500"/>
                </a:tc>
              </a:tr>
              <a:tr h="16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06</a:t>
                      </a:r>
                      <a:endParaRPr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Encrypt using Polybius Cipher</a:t>
                      </a:r>
                      <a:endParaRPr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In progress</a:t>
                      </a:r>
                      <a:endParaRPr sz="996"/>
                    </a:p>
                  </a:txBody>
                  <a:tcPr marT="63500" marB="63500" marR="63500" marL="63500"/>
                </a:tc>
              </a:tr>
              <a:tr h="28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07</a:t>
                      </a:r>
                      <a:endParaRPr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Decrypt using Polybius cipher</a:t>
                      </a:r>
                      <a:endParaRPr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Not yet started</a:t>
                      </a:r>
                      <a:endParaRPr sz="996"/>
                    </a:p>
                  </a:txBody>
                  <a:tcPr marT="63500" marB="63500" marR="63500" marL="63500"/>
                </a:tc>
              </a:tr>
              <a:tr h="16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08</a:t>
                      </a:r>
                      <a:endParaRPr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Decrypt using Vigenere cipher</a:t>
                      </a:r>
                      <a:endParaRPr b="1"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Not yet started</a:t>
                      </a:r>
                      <a:endParaRPr sz="996"/>
                    </a:p>
                  </a:txBody>
                  <a:tcPr marT="63500" marB="63500" marR="63500" marL="63500"/>
                </a:tc>
              </a:tr>
              <a:tr h="16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09</a:t>
                      </a:r>
                      <a:endParaRPr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Unpadding</a:t>
                      </a:r>
                      <a:endParaRPr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Not yet started</a:t>
                      </a:r>
                      <a:endParaRPr sz="996"/>
                    </a:p>
                  </a:txBody>
                  <a:tcPr marT="63500" marB="63500" marR="63500" marL="63500"/>
                </a:tc>
              </a:tr>
              <a:tr h="16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10</a:t>
                      </a:r>
                      <a:endParaRPr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Display Plaintext</a:t>
                      </a:r>
                      <a:endParaRPr sz="996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96"/>
                        <a:t>Not yet started</a:t>
                      </a:r>
                      <a:endParaRPr sz="996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