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152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4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2C0687-1831-40B2-9218-F2AB6A4C857B}">
  <a:tblStyle styleId="{8C2C0687-1831-40B2-9218-F2AB6A4C85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1" d="100"/>
          <a:sy n="101" d="100"/>
        </p:scale>
        <p:origin x="922" y="163"/>
      </p:cViewPr>
      <p:guideLst>
        <p:guide orient="horz" pos="1152"/>
        <p:guide pos="2880"/>
        <p:guide orient="horz" pos="3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5" name="Google Shape;1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5" name="Google Shape;1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04829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2" name="Google Shape;17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1" name="Google Shape;18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3" name="Google Shape;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48f38ee9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1" name="Google Shape;101;g248f38ee9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48f38ee94b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1" name="Google Shape;111;g248f38ee94b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6" name="Google Shape;12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48f38ee94b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" name="Google Shape;140;g248f38ee94b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1187450" algn="l">
              <a:lnSpc>
                <a:spcPct val="100000"/>
              </a:lnSpc>
              <a:spcBef>
                <a:spcPts val="3020"/>
              </a:spcBef>
              <a:spcAft>
                <a:spcPts val="0"/>
              </a:spcAft>
              <a:buSzPts val="15100"/>
              <a:buChar char="•"/>
              <a:defRPr/>
            </a:lvl1pPr>
            <a:lvl2pPr marL="914400" lvl="1" indent="-1066800" algn="l">
              <a:lnSpc>
                <a:spcPct val="100000"/>
              </a:lnSpc>
              <a:spcBef>
                <a:spcPts val="2640"/>
              </a:spcBef>
              <a:spcAft>
                <a:spcPts val="0"/>
              </a:spcAft>
              <a:buSzPts val="13200"/>
              <a:buChar char="–"/>
              <a:defRPr/>
            </a:lvl2pPr>
            <a:lvl3pPr marL="1371600" lvl="2" indent="-946150" algn="l">
              <a:lnSpc>
                <a:spcPct val="100000"/>
              </a:lnSpc>
              <a:spcBef>
                <a:spcPts val="2260"/>
              </a:spcBef>
              <a:spcAft>
                <a:spcPts val="0"/>
              </a:spcAft>
              <a:buSzPts val="11300"/>
              <a:buChar char="•"/>
              <a:defRPr/>
            </a:lvl3pPr>
            <a:lvl4pPr marL="1828800" lvl="3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–"/>
              <a:defRPr/>
            </a:lvl4pPr>
            <a:lvl5pPr marL="2286000" lvl="4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»"/>
              <a:defRPr/>
            </a:lvl5pPr>
            <a:lvl6pPr marL="2743200" lvl="5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•"/>
              <a:defRPr/>
            </a:lvl6pPr>
            <a:lvl7pPr marL="3200400" lvl="6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•"/>
              <a:defRPr/>
            </a:lvl7pPr>
            <a:lvl8pPr marL="3657600" lvl="7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•"/>
              <a:defRPr/>
            </a:lvl8pPr>
            <a:lvl9pPr marL="4114800" lvl="8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7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None/>
              <a:defRPr sz="2500" b="1"/>
            </a:lvl1pPr>
            <a:lvl2pPr marL="914400" lvl="1" indent="-2286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None/>
              <a:defRPr sz="2100" b="1"/>
            </a:lvl2pPr>
            <a:lvl3pPr marL="1371600" lvl="2" indent="-22860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None/>
              <a:defRPr sz="1900" b="1"/>
            </a:lvl3pPr>
            <a:lvl4pPr marL="1828800" lvl="3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94615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Char char="•"/>
              <a:defRPr sz="2500"/>
            </a:lvl1pPr>
            <a:lvl2pPr marL="914400" lvl="1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–"/>
              <a:defRPr sz="2100"/>
            </a:lvl2pPr>
            <a:lvl3pPr marL="1371600" lvl="2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3pPr>
            <a:lvl4pPr marL="1828800" lvl="3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–"/>
              <a:defRPr sz="1600"/>
            </a:lvl4pPr>
            <a:lvl5pPr marL="2286000" lvl="4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»"/>
              <a:defRPr sz="1600"/>
            </a:lvl5pPr>
            <a:lvl6pPr marL="2743200" lvl="5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6pPr>
            <a:lvl7pPr marL="3200400" lvl="6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7pPr>
            <a:lvl8pPr marL="3657600" lvl="7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8pPr>
            <a:lvl9pPr marL="4114800" lvl="8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None/>
              <a:defRPr sz="2500" b="1"/>
            </a:lvl1pPr>
            <a:lvl2pPr marL="914400" lvl="1" indent="-2286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None/>
              <a:defRPr sz="2100" b="1"/>
            </a:lvl2pPr>
            <a:lvl3pPr marL="1371600" lvl="2" indent="-22860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None/>
              <a:defRPr sz="1900" b="1"/>
            </a:lvl3pPr>
            <a:lvl4pPr marL="1828800" lvl="3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94615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Char char="•"/>
              <a:defRPr sz="2500"/>
            </a:lvl1pPr>
            <a:lvl2pPr marL="914400" lvl="1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–"/>
              <a:defRPr sz="2100"/>
            </a:lvl2pPr>
            <a:lvl3pPr marL="1371600" lvl="2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3pPr>
            <a:lvl4pPr marL="1828800" lvl="3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–"/>
              <a:defRPr sz="1600"/>
            </a:lvl4pPr>
            <a:lvl5pPr marL="2286000" lvl="4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»"/>
              <a:defRPr sz="1600"/>
            </a:lvl5pPr>
            <a:lvl6pPr marL="2743200" lvl="5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6pPr>
            <a:lvl7pPr marL="3200400" lvl="6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7pPr>
            <a:lvl8pPr marL="3657600" lvl="7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8pPr>
            <a:lvl9pPr marL="4114800" lvl="8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457202" y="204788"/>
            <a:ext cx="3008400" cy="8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Calibri"/>
              <a:buNone/>
              <a:defRPr sz="21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575051" y="204789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118745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15100"/>
              <a:buChar char="•"/>
              <a:defRPr sz="3300"/>
            </a:lvl1pPr>
            <a:lvl2pPr marL="914400" lvl="1" indent="-1066800" algn="l">
              <a:lnSpc>
                <a:spcPct val="100000"/>
              </a:lnSpc>
              <a:spcBef>
                <a:spcPts val="577"/>
              </a:spcBef>
              <a:spcAft>
                <a:spcPts val="0"/>
              </a:spcAft>
              <a:buClr>
                <a:schemeClr val="dk1"/>
              </a:buClr>
              <a:buSzPts val="13200"/>
              <a:buChar char="–"/>
              <a:defRPr sz="2900"/>
            </a:lvl2pPr>
            <a:lvl3pPr marL="1371600" lvl="2" indent="-94615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Char char="•"/>
              <a:defRPr sz="2500"/>
            </a:lvl3pPr>
            <a:lvl4pPr marL="1828800" lvl="3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–"/>
              <a:defRPr sz="2100"/>
            </a:lvl4pPr>
            <a:lvl5pPr marL="2286000" lvl="4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»"/>
              <a:defRPr sz="2100"/>
            </a:lvl5pPr>
            <a:lvl6pPr marL="2743200" lvl="5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•"/>
              <a:defRPr sz="2100"/>
            </a:lvl6pPr>
            <a:lvl7pPr marL="3200400" lvl="6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•"/>
              <a:defRPr sz="2100"/>
            </a:lvl7pPr>
            <a:lvl8pPr marL="3657600" lvl="7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•"/>
              <a:defRPr sz="2100"/>
            </a:lvl8pPr>
            <a:lvl9pPr marL="4114800" lvl="8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•"/>
              <a:defRPr sz="21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2"/>
          </p:nvPr>
        </p:nvSpPr>
        <p:spPr>
          <a:xfrm>
            <a:off x="457202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9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6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792289" y="3600452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Calibri"/>
              <a:buNone/>
              <a:defRPr sz="21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>
            <a:spLocks noGrp="1"/>
          </p:cNvSpPr>
          <p:nvPr>
            <p:ph type="pic" idx="2"/>
          </p:nvPr>
        </p:nvSpPr>
        <p:spPr>
          <a:xfrm>
            <a:off x="1792289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1792289" y="4025505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9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6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 rot="5400000">
            <a:off x="2874751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 rot="5400000">
            <a:off x="5463751" y="1371630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0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700"/>
              <a:buFont typeface="Calibri"/>
              <a:buNone/>
              <a:defRPr sz="20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marR="0" lvl="0" indent="-1187450" algn="l" rtl="0">
              <a:lnSpc>
                <a:spcPct val="100000"/>
              </a:lnSpc>
              <a:spcBef>
                <a:spcPts val="3020"/>
              </a:spcBef>
              <a:spcAft>
                <a:spcPts val="0"/>
              </a:spcAft>
              <a:buClr>
                <a:schemeClr val="dk1"/>
              </a:buClr>
              <a:buSzPts val="15100"/>
              <a:buFont typeface="Arial"/>
              <a:buChar char="•"/>
              <a:defRPr sz="15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1066800" algn="l" rtl="0">
              <a:lnSpc>
                <a:spcPct val="100000"/>
              </a:lnSpc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Char char="–"/>
              <a:defRPr sz="1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946150" algn="l" rtl="0">
              <a:lnSpc>
                <a:spcPct val="100000"/>
              </a:lnSpc>
              <a:spcBef>
                <a:spcPts val="2260"/>
              </a:spcBef>
              <a:spcAft>
                <a:spcPts val="0"/>
              </a:spcAft>
              <a:buClr>
                <a:schemeClr val="dk1"/>
              </a:buClr>
              <a:buSzPts val="11300"/>
              <a:buFont typeface="Arial"/>
              <a:buChar char="•"/>
              <a:defRPr sz="1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body" idx="1"/>
          </p:nvPr>
        </p:nvSpPr>
        <p:spPr>
          <a:xfrm>
            <a:off x="642938" y="2196703"/>
            <a:ext cx="7815262" cy="2661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20"/>
              </a:spcBef>
              <a:spcAft>
                <a:spcPts val="0"/>
              </a:spcAft>
              <a:buSzPts val="15100"/>
              <a:buNone/>
            </a:pPr>
            <a:endParaRPr dirty="0"/>
          </a:p>
          <a:p>
            <a:pPr marL="457200" lvl="0" indent="501650" algn="l" rtl="0">
              <a:lnSpc>
                <a:spcPct val="100000"/>
              </a:lnSpc>
              <a:spcBef>
                <a:spcPts val="3020"/>
              </a:spcBef>
              <a:spcAft>
                <a:spcPts val="0"/>
              </a:spcAft>
              <a:buSzPts val="15100"/>
              <a:buNone/>
            </a:pPr>
            <a:endParaRPr dirty="0"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>
            <a:off x="457199" y="1400111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700"/>
              <a:buNone/>
            </a:pPr>
            <a:r>
              <a:rPr lang="en-US" sz="3600" dirty="0">
                <a:latin typeface="Bookman Old Style"/>
                <a:ea typeface="Bookman Old Style"/>
                <a:cs typeface="Bookman Old Style"/>
                <a:sym typeface="Bookman Old Style"/>
              </a:rPr>
              <a:t>ROUND KEY-BASED HYBRID CRYPTOGRAPHY SYSTEM</a:t>
            </a:r>
            <a:endParaRPr sz="3600" dirty="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9" name="Google Shape;59;p8"/>
          <p:cNvSpPr txBox="1"/>
          <p:nvPr/>
        </p:nvSpPr>
        <p:spPr>
          <a:xfrm>
            <a:off x="267782" y="3265625"/>
            <a:ext cx="39498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Team Details </a:t>
            </a:r>
            <a:endParaRPr b="1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US" dirty="0">
                <a:latin typeface="Bookman Old Style"/>
                <a:ea typeface="Bookman Old Style"/>
                <a:cs typeface="Bookman Old Style"/>
                <a:sym typeface="Bookman Old Style"/>
              </a:rPr>
              <a:t>Megha Parate (20EG105425)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US" dirty="0">
                <a:latin typeface="Bookman Old Style"/>
                <a:ea typeface="Bookman Old Style"/>
                <a:cs typeface="Bookman Old Style"/>
                <a:sym typeface="Bookman Old Style"/>
              </a:rPr>
              <a:t>Are Jagannath Rao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(</a:t>
            </a:r>
            <a:r>
              <a:rPr lang="en-US" dirty="0">
                <a:latin typeface="Bookman Old Style"/>
                <a:ea typeface="Bookman Old Style"/>
                <a:cs typeface="Bookman Old Style"/>
                <a:sym typeface="Bookman Old Style"/>
              </a:rPr>
              <a:t>20EG105456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)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US" dirty="0">
                <a:latin typeface="Bookman Old Style"/>
                <a:ea typeface="Bookman Old Style"/>
                <a:cs typeface="Bookman Old Style"/>
                <a:sym typeface="Bookman Old Style"/>
              </a:rPr>
              <a:t>Bharath </a:t>
            </a:r>
            <a:r>
              <a:rPr lang="en-US" dirty="0" err="1">
                <a:latin typeface="Bookman Old Style"/>
                <a:ea typeface="Bookman Old Style"/>
                <a:cs typeface="Bookman Old Style"/>
                <a:sym typeface="Bookman Old Style"/>
              </a:rPr>
              <a:t>Kandimalla</a:t>
            </a:r>
            <a:r>
              <a:rPr lang="en-US" dirty="0"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(</a:t>
            </a:r>
            <a:r>
              <a:rPr lang="en-US" dirty="0">
                <a:latin typeface="Bookman Old Style"/>
                <a:ea typeface="Bookman Old Style"/>
                <a:cs typeface="Bookman Old Style"/>
                <a:sym typeface="Bookman Old Style"/>
              </a:rPr>
              <a:t>20EG105457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)</a:t>
            </a:r>
            <a:endParaRPr dirty="0"/>
          </a:p>
        </p:txBody>
      </p:sp>
      <p:sp>
        <p:nvSpPr>
          <p:cNvPr id="60" name="Google Shape;60;p8"/>
          <p:cNvSpPr txBox="1"/>
          <p:nvPr/>
        </p:nvSpPr>
        <p:spPr>
          <a:xfrm>
            <a:off x="5470631" y="3239550"/>
            <a:ext cx="2388675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Project Supervisor</a:t>
            </a:r>
            <a:endParaRPr b="1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ookman Old Style"/>
                <a:ea typeface="Bookman Old Style"/>
                <a:cs typeface="Bookman Old Style"/>
                <a:sym typeface="Bookman Old Style"/>
              </a:rPr>
              <a:t>B. Ravinder Reddy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en-US" dirty="0">
                <a:latin typeface="Bookman Old Style"/>
                <a:ea typeface="Bookman Old Style"/>
                <a:cs typeface="Bookman Old Style"/>
                <a:sym typeface="Bookman Old Style"/>
              </a:rPr>
              <a:t>Assistant Professor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Dept. of CSE</a:t>
            </a:r>
            <a:endParaRPr sz="1400" b="0" i="0" u="none" strike="noStrike" cap="none" dirty="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3124200" y="46910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Department of Computer Science and Engineering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58" name="Google Shape;158;p17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1513344" y="76200"/>
            <a:ext cx="6117300" cy="6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700"/>
              <a:buNone/>
            </a:pPr>
            <a:r>
              <a:rPr lang="en-US" sz="3600" dirty="0">
                <a:latin typeface="Bookman Old Style"/>
                <a:ea typeface="Bookman Old Style"/>
                <a:cs typeface="Bookman Old Style"/>
                <a:sym typeface="Bookman Old Style"/>
              </a:rPr>
              <a:t>Experiment Results </a:t>
            </a:r>
            <a:endParaRPr sz="3600" dirty="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60" name="Google Shape;160;p17"/>
          <p:cNvSpPr txBox="1">
            <a:spLocks noGrp="1"/>
          </p:cNvSpPr>
          <p:nvPr>
            <p:ph type="ftr" idx="11"/>
          </p:nvPr>
        </p:nvSpPr>
        <p:spPr>
          <a:xfrm>
            <a:off x="3124200" y="46910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Department of Computer Science and Engineering</a:t>
            </a:r>
            <a:endParaRPr/>
          </a:p>
        </p:txBody>
      </p:sp>
      <p:pic>
        <p:nvPicPr>
          <p:cNvPr id="4" name="Picture 3" descr="A graph of blue and red bars&#10;&#10;Description automatically generated">
            <a:extLst>
              <a:ext uri="{FF2B5EF4-FFF2-40B4-BE49-F238E27FC236}">
                <a16:creationId xmlns:a16="http://schemas.microsoft.com/office/drawing/2014/main" id="{23C6F1F5-FEBD-3977-B2AC-5C63A83B3D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73" y="1579418"/>
            <a:ext cx="3516904" cy="21677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976E50-FAA4-F3FC-5304-6174A57E0382}"/>
              </a:ext>
            </a:extLst>
          </p:cNvPr>
          <p:cNvSpPr txBox="1"/>
          <p:nvPr/>
        </p:nvSpPr>
        <p:spPr>
          <a:xfrm>
            <a:off x="1157301" y="3911354"/>
            <a:ext cx="1961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Index of coincidence</a:t>
            </a:r>
            <a:endParaRPr lang="en-IN" dirty="0">
              <a:latin typeface="Bookman Old Style" panose="02050604050505020204" pitchFamily="18" charset="0"/>
            </a:endParaRPr>
          </a:p>
        </p:txBody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F8CD345-16F3-3321-7CC8-CB3466C96EF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603" y="844650"/>
            <a:ext cx="3901398" cy="1434978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C87B93DD-89EA-66AA-47F6-E0E41FF294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603" y="2608262"/>
            <a:ext cx="3901398" cy="16371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7F064C-7882-0648-E012-73DA67EC5B81}"/>
              </a:ext>
            </a:extLst>
          </p:cNvPr>
          <p:cNvSpPr txBox="1"/>
          <p:nvPr/>
        </p:nvSpPr>
        <p:spPr>
          <a:xfrm>
            <a:off x="4579553" y="2251834"/>
            <a:ext cx="4261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Frequency Analysis using existing method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FAFF31-1BED-6D75-CDD3-E94421DB8F09}"/>
              </a:ext>
            </a:extLst>
          </p:cNvPr>
          <p:cNvSpPr txBox="1"/>
          <p:nvPr/>
        </p:nvSpPr>
        <p:spPr>
          <a:xfrm>
            <a:off x="4503443" y="4228472"/>
            <a:ext cx="3973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Frequency Analysis using proposed method</a:t>
            </a:r>
            <a:endParaRPr lang="en-IN" dirty="0"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58" name="Google Shape;158;p17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1513344" y="76200"/>
            <a:ext cx="6117300" cy="6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700"/>
              <a:buNone/>
            </a:pPr>
            <a:r>
              <a:rPr lang="en-US" sz="3600" dirty="0">
                <a:latin typeface="Bookman Old Style"/>
                <a:ea typeface="Bookman Old Style"/>
                <a:cs typeface="Bookman Old Style"/>
                <a:sym typeface="Bookman Old Style"/>
              </a:rPr>
              <a:t>Experiment Results </a:t>
            </a:r>
            <a:endParaRPr sz="3600" dirty="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60" name="Google Shape;160;p17"/>
          <p:cNvSpPr txBox="1">
            <a:spLocks noGrp="1"/>
          </p:cNvSpPr>
          <p:nvPr>
            <p:ph type="ftr" idx="11"/>
          </p:nvPr>
        </p:nvSpPr>
        <p:spPr>
          <a:xfrm>
            <a:off x="3124200" y="46910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Department of Computer Science and Engineering</a:t>
            </a:r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7F064C-7882-0648-E012-73DA67EC5B81}"/>
              </a:ext>
            </a:extLst>
          </p:cNvPr>
          <p:cNvSpPr txBox="1"/>
          <p:nvPr/>
        </p:nvSpPr>
        <p:spPr>
          <a:xfrm>
            <a:off x="3060591" y="2405723"/>
            <a:ext cx="4261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Bookman Old Style" panose="02050604050505020204" pitchFamily="18" charset="0"/>
              </a:rPr>
              <a:t>Kasiski</a:t>
            </a:r>
            <a:r>
              <a:rPr lang="en-US" dirty="0">
                <a:latin typeface="Bookman Old Style" panose="02050604050505020204" pitchFamily="18" charset="0"/>
              </a:rPr>
              <a:t> Attack using existing method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FAFF31-1BED-6D75-CDD3-E94421DB8F09}"/>
              </a:ext>
            </a:extLst>
          </p:cNvPr>
          <p:cNvSpPr txBox="1"/>
          <p:nvPr/>
        </p:nvSpPr>
        <p:spPr>
          <a:xfrm>
            <a:off x="2737347" y="4126492"/>
            <a:ext cx="3973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Bookman Old Style" panose="02050604050505020204" pitchFamily="18" charset="0"/>
              </a:rPr>
              <a:t>Kasiski</a:t>
            </a:r>
            <a:r>
              <a:rPr lang="en-US" dirty="0">
                <a:latin typeface="Bookman Old Style" panose="02050604050505020204" pitchFamily="18" charset="0"/>
              </a:rPr>
              <a:t> Attack using proposed method</a:t>
            </a:r>
            <a:endParaRPr lang="en-IN" dirty="0">
              <a:latin typeface="Bookman Old Style" panose="020506040505050202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13001E-C5F1-5271-9958-8F933449F0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212" y="856914"/>
            <a:ext cx="4687283" cy="1558081"/>
          </a:xfrm>
          <a:prstGeom prst="rect">
            <a:avLst/>
          </a:prstGeom>
        </p:spPr>
      </p:pic>
      <p:pic>
        <p:nvPicPr>
          <p:cNvPr id="3" name="Picture 2" descr="A graph on a computer screen&#10;&#10;Description automatically generated">
            <a:extLst>
              <a:ext uri="{FF2B5EF4-FFF2-40B4-BE49-F238E27FC236}">
                <a16:creationId xmlns:a16="http://schemas.microsoft.com/office/drawing/2014/main" id="{29ACEBD2-5EDD-63B8-A29F-C9C9D2AD751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212" y="2747989"/>
            <a:ext cx="4687283" cy="144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725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75" name="Google Shape;175;p18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6" name="Google Shape;176;p18"/>
          <p:cNvSpPr txBox="1">
            <a:spLocks noGrp="1"/>
          </p:cNvSpPr>
          <p:nvPr>
            <p:ph type="title"/>
          </p:nvPr>
        </p:nvSpPr>
        <p:spPr>
          <a:xfrm>
            <a:off x="1513282" y="153075"/>
            <a:ext cx="6117300" cy="6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700"/>
              <a:buNone/>
            </a:pPr>
            <a:r>
              <a:rPr lang="en-US" sz="3600">
                <a:latin typeface="Bookman Old Style"/>
                <a:ea typeface="Bookman Old Style"/>
                <a:cs typeface="Bookman Old Style"/>
                <a:sym typeface="Bookman Old Style"/>
              </a:rPr>
              <a:t>Finding </a:t>
            </a:r>
            <a:endParaRPr sz="36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77" name="Google Shape;177;p18"/>
          <p:cNvSpPr txBox="1">
            <a:spLocks noGrp="1"/>
          </p:cNvSpPr>
          <p:nvPr>
            <p:ph type="ftr" idx="11"/>
          </p:nvPr>
        </p:nvSpPr>
        <p:spPr>
          <a:xfrm>
            <a:off x="3124200" y="46910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Department of Computer Science and Engineering</a:t>
            </a:r>
            <a:endParaRPr/>
          </a:p>
        </p:txBody>
      </p:sp>
      <p:sp>
        <p:nvSpPr>
          <p:cNvPr id="178" name="Google Shape;178;p18"/>
          <p:cNvSpPr txBox="1"/>
          <p:nvPr/>
        </p:nvSpPr>
        <p:spPr>
          <a:xfrm>
            <a:off x="686550" y="1128000"/>
            <a:ext cx="7674300" cy="3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We found that our hybrid cryptography system is </a:t>
            </a: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secure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against frequency analysis attack, kasiski attack, and index of coincidence 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concept of round key in this system has played a major roles to overcome the above attacks as it </a:t>
            </a: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randomizes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the key.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Due to </a:t>
            </a: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extension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of polybius square 5*5 grid to 8*8 grid, it has made </a:t>
            </a: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difficult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for an attacker to deduce the desired plaintext.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XOR operation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performed on the ciphertext obtained from polybius encryption has provided and </a:t>
            </a: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extra layer of security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for polybius cipher.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SzPts val="14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Though the encryption and decryption time increases but it has </a:t>
            </a: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overcome the attacks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of Vigenere and Polybius cipher.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1513288" y="385116"/>
            <a:ext cx="6117300" cy="6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700"/>
              <a:buNone/>
            </a:pPr>
            <a:r>
              <a:rPr lang="en-US" sz="3600">
                <a:latin typeface="Bookman Old Style"/>
                <a:ea typeface="Bookman Old Style"/>
                <a:cs typeface="Bookman Old Style"/>
                <a:sym typeface="Bookman Old Style"/>
              </a:rPr>
              <a:t>Justification </a:t>
            </a:r>
            <a:br>
              <a:rPr lang="en-US" sz="3600">
                <a:latin typeface="Bookman Old Style"/>
                <a:ea typeface="Bookman Old Style"/>
                <a:cs typeface="Bookman Old Style"/>
                <a:sym typeface="Bookman Old Style"/>
              </a:rPr>
            </a:br>
            <a:endParaRPr sz="36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85" name="Google Shape;185;p19"/>
          <p:cNvSpPr txBox="1">
            <a:spLocks noGrp="1"/>
          </p:cNvSpPr>
          <p:nvPr>
            <p:ph type="ftr" idx="11"/>
          </p:nvPr>
        </p:nvSpPr>
        <p:spPr>
          <a:xfrm>
            <a:off x="3124200" y="46910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Department of Computer Science and Engineering</a:t>
            </a:r>
            <a:endParaRPr/>
          </a:p>
        </p:txBody>
      </p:sp>
      <p:graphicFrame>
        <p:nvGraphicFramePr>
          <p:cNvPr id="186" name="Google Shape;186;p19"/>
          <p:cNvGraphicFramePr/>
          <p:nvPr>
            <p:extLst>
              <p:ext uri="{D42A27DB-BD31-4B8C-83A1-F6EECF244321}">
                <p14:modId xmlns:p14="http://schemas.microsoft.com/office/powerpoint/2010/main" val="936011105"/>
              </p:ext>
            </p:extLst>
          </p:nvPr>
        </p:nvGraphicFramePr>
        <p:xfrm>
          <a:off x="952500" y="1012425"/>
          <a:ext cx="7239000" cy="2194470"/>
        </p:xfrm>
        <a:graphic>
          <a:graphicData uri="http://schemas.openxmlformats.org/drawingml/2006/table">
            <a:tbl>
              <a:tblPr>
                <a:noFill/>
                <a:tableStyleId>{8C2C0687-1831-40B2-9218-F2AB6A4C857B}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3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Parameters</a:t>
                      </a:r>
                      <a:endParaRPr sz="12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Mathematical Formula</a:t>
                      </a:r>
                      <a:endParaRPr sz="12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Existing Value</a:t>
                      </a:r>
                      <a:endParaRPr sz="12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Improved Value</a:t>
                      </a:r>
                      <a:endParaRPr sz="12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Justification</a:t>
                      </a:r>
                      <a:endParaRPr sz="12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Index of coincidence</a:t>
                      </a:r>
                      <a:endParaRPr sz="12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0.0533</a:t>
                      </a:r>
                      <a:endParaRPr sz="12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0.0247</a:t>
                      </a:r>
                      <a:endParaRPr sz="12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Index of coincidence reduced as the message was encrypted using round keys</a:t>
                      </a:r>
                      <a:endParaRPr sz="12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Frequency Analysis Attack</a:t>
                      </a:r>
                      <a:endParaRPr sz="12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count(group[</a:t>
                      </a:r>
                      <a:r>
                        <a:rPr lang="en-US" sz="1200" dirty="0" err="1"/>
                        <a:t>i</a:t>
                      </a:r>
                      <a:r>
                        <a:rPr lang="en-US" sz="1200" dirty="0"/>
                        <a:t>]) / total length of group</a:t>
                      </a:r>
                      <a:endParaRPr sz="12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0.69</a:t>
                      </a:r>
                      <a:endParaRPr sz="12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0.26</a:t>
                      </a:r>
                      <a:endParaRPr sz="12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Frequency of letters is reduced due to randomization</a:t>
                      </a:r>
                      <a:endParaRPr sz="12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8766851-43DC-8D44-CF05-4C3B12BE7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401" y="1682777"/>
            <a:ext cx="1145598" cy="58064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2</a:t>
            </a:fld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7" name="Google Shape;67;p9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1502569" y="152400"/>
            <a:ext cx="6117300" cy="6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700"/>
              <a:buNone/>
            </a:pPr>
            <a:r>
              <a:rPr lang="en-US" sz="3600">
                <a:latin typeface="Bookman Old Style"/>
                <a:ea typeface="Bookman Old Style"/>
                <a:cs typeface="Bookman Old Style"/>
                <a:sym typeface="Bookman Old Style"/>
              </a:rPr>
              <a:t>Introduction</a:t>
            </a:r>
            <a:endParaRPr sz="36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9" name="Google Shape;69;p9"/>
          <p:cNvSpPr txBox="1"/>
          <p:nvPr/>
        </p:nvSpPr>
        <p:spPr>
          <a:xfrm>
            <a:off x="686550" y="1173025"/>
            <a:ext cx="7786800" cy="3375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ookman Old Style"/>
              <a:buChar char="●"/>
            </a:pPr>
            <a:r>
              <a:rPr lang="en-US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1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"Round key-based hybrid cryptography system"</a:t>
            </a:r>
            <a:r>
              <a:rPr lang="en-US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combination of two classical ciphers </a:t>
            </a:r>
            <a:r>
              <a:rPr lang="en-US" sz="15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Vigenere</a:t>
            </a:r>
            <a:r>
              <a:rPr lang="en-US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15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polybius</a:t>
            </a:r>
            <a:r>
              <a:rPr lang="en-US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ciphers, we introduce a round key as an additional layer of security.</a:t>
            </a:r>
            <a:endParaRPr sz="1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-US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development environment is </a:t>
            </a:r>
            <a:r>
              <a:rPr lang="en-US" sz="1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3.10 </a:t>
            </a:r>
            <a:endParaRPr sz="15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-US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allows confidential information to be securely encrypted, ensuring privacy and confidentiality during data transmission. </a:t>
            </a:r>
            <a:endParaRPr sz="1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-US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applications span various domains, including secure communication, sensitive documents, secure file sharing, etc.</a:t>
            </a:r>
            <a:endParaRPr dirty="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0" name="Google Shape;70;p9"/>
          <p:cNvSpPr txBox="1">
            <a:spLocks noGrp="1"/>
          </p:cNvSpPr>
          <p:nvPr>
            <p:ph type="ftr" idx="11"/>
          </p:nvPr>
        </p:nvSpPr>
        <p:spPr>
          <a:xfrm>
            <a:off x="3124200" y="46910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Department of Computer Science and Engineering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3</a:t>
            </a:fld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6" name="Google Shape;76;p10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>
            <a:off x="1502569" y="152400"/>
            <a:ext cx="6117300" cy="6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700"/>
              <a:buNone/>
            </a:pPr>
            <a:r>
              <a:rPr lang="en-US" sz="3600">
                <a:latin typeface="Bookman Old Style"/>
                <a:ea typeface="Bookman Old Style"/>
                <a:cs typeface="Bookman Old Style"/>
                <a:sym typeface="Bookman Old Style"/>
              </a:rPr>
              <a:t>Problem Statement</a:t>
            </a:r>
            <a:endParaRPr sz="36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8" name="Google Shape;78;p10"/>
          <p:cNvSpPr txBox="1"/>
          <p:nvPr/>
        </p:nvSpPr>
        <p:spPr>
          <a:xfrm>
            <a:off x="635525" y="2087425"/>
            <a:ext cx="78174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44450" lvl="0" indent="0" algn="l" rtl="0">
              <a:lnSpc>
                <a:spcPct val="150000"/>
              </a:lnSpc>
              <a:spcBef>
                <a:spcPts val="58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Combination of the Vigenere and Polybius ciphers in a hybrid cryptographic system provides a foundation for secure data communication. However, this system is vulnerable to frequency analysis attack, kasiski attack  which exploit patterns in the ciphertext to deduce the underlying plaintext.</a:t>
            </a:r>
            <a:endParaRPr sz="1400" b="0" i="0" u="none" strike="noStrike" cap="none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3124200" y="46910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Department of Computer Science and Engineering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85" name="Google Shape;85;p1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6" name="Google Shape;86;p11"/>
          <p:cNvSpPr txBox="1">
            <a:spLocks noGrp="1"/>
          </p:cNvSpPr>
          <p:nvPr>
            <p:ph type="title"/>
          </p:nvPr>
        </p:nvSpPr>
        <p:spPr>
          <a:xfrm>
            <a:off x="1502569" y="152400"/>
            <a:ext cx="6117300" cy="6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700"/>
              <a:buNone/>
            </a:pPr>
            <a:r>
              <a:rPr lang="en-US" sz="3600">
                <a:latin typeface="Bookman Old Style"/>
                <a:ea typeface="Bookman Old Style"/>
                <a:cs typeface="Bookman Old Style"/>
                <a:sym typeface="Bookman Old Style"/>
              </a:rPr>
              <a:t>Proposed Method</a:t>
            </a:r>
            <a:endParaRPr sz="36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7" name="Google Shape;87;p11"/>
          <p:cNvSpPr txBox="1">
            <a:spLocks noGrp="1"/>
          </p:cNvSpPr>
          <p:nvPr>
            <p:ph type="ftr" idx="11"/>
          </p:nvPr>
        </p:nvSpPr>
        <p:spPr>
          <a:xfrm>
            <a:off x="3124200" y="46910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Department of Computer Science and Engineering</a:t>
            </a:r>
            <a:endParaRPr/>
          </a:p>
        </p:txBody>
      </p:sp>
      <p:sp>
        <p:nvSpPr>
          <p:cNvPr id="88" name="Google Shape;88;p11"/>
          <p:cNvSpPr txBox="1"/>
          <p:nvPr/>
        </p:nvSpPr>
        <p:spPr>
          <a:xfrm>
            <a:off x="615125" y="893275"/>
            <a:ext cx="7766400" cy="6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proposed method is </a:t>
            </a: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“Round key based hybrid cryptography system”.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7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INPUTS: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Plaintext, Key.--</a:t>
            </a:r>
            <a:endParaRPr sz="13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1"/>
          <p:cNvPicPr preferRelativeResize="0"/>
          <p:nvPr/>
        </p:nvPicPr>
        <p:blipFill rotWithShape="1">
          <a:blip r:embed="rId3">
            <a:alphaModFix/>
          </a:blip>
          <a:srcRect l="2978"/>
          <a:stretch/>
        </p:blipFill>
        <p:spPr>
          <a:xfrm>
            <a:off x="542580" y="1520575"/>
            <a:ext cx="5515646" cy="346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5BB324-58E4-B80D-8B04-A3D6D87A32A6}"/>
              </a:ext>
            </a:extLst>
          </p:cNvPr>
          <p:cNvSpPr txBox="1"/>
          <p:nvPr/>
        </p:nvSpPr>
        <p:spPr>
          <a:xfrm>
            <a:off x="6058226" y="2211131"/>
            <a:ext cx="3124200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Key input: </a:t>
            </a:r>
            <a:r>
              <a:rPr lang="en-US" sz="1000" dirty="0"/>
              <a:t>SATURDAY</a:t>
            </a:r>
          </a:p>
          <a:p>
            <a:endParaRPr lang="en-US" sz="500" dirty="0"/>
          </a:p>
          <a:p>
            <a:r>
              <a:rPr lang="en-US" sz="1000" b="1" dirty="0"/>
              <a:t>Processed Key: </a:t>
            </a:r>
            <a:r>
              <a:rPr lang="en-US" sz="1000" dirty="0"/>
              <a:t>SATURDAYSATURDAYSATUR</a:t>
            </a:r>
          </a:p>
          <a:p>
            <a:endParaRPr lang="en-US" sz="500" b="1" dirty="0"/>
          </a:p>
          <a:p>
            <a:r>
              <a:rPr lang="en-US" sz="1000" b="1" dirty="0"/>
              <a:t>Random numbers generated: </a:t>
            </a:r>
            <a:r>
              <a:rPr lang="en-US" sz="1000" dirty="0"/>
              <a:t>19, 6, 12</a:t>
            </a:r>
          </a:p>
          <a:p>
            <a:endParaRPr lang="en-US" sz="500" b="1" dirty="0"/>
          </a:p>
          <a:p>
            <a:r>
              <a:rPr lang="en-US" sz="1000" b="1" dirty="0"/>
              <a:t>Round keys generated: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/>
              <a:t>Round key 1: </a:t>
            </a:r>
            <a:r>
              <a:rPr lang="en-US" sz="1000" dirty="0"/>
              <a:t>TURSATUR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b="1" dirty="0"/>
              <a:t>Round key 2: </a:t>
            </a:r>
            <a:r>
              <a:rPr lang="en-IN" sz="1000" dirty="0"/>
              <a:t>DAYSATUR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b="1" dirty="0"/>
              <a:t>Round key 3: </a:t>
            </a:r>
            <a:r>
              <a:rPr lang="en-IN" sz="1000" dirty="0"/>
              <a:t>URDAYSAT</a:t>
            </a:r>
            <a:endParaRPr lang="en-IN" sz="1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95" name="Google Shape;95;p12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6" name="Google Shape;96;p12"/>
          <p:cNvSpPr txBox="1">
            <a:spLocks noGrp="1"/>
          </p:cNvSpPr>
          <p:nvPr>
            <p:ph type="title"/>
          </p:nvPr>
        </p:nvSpPr>
        <p:spPr>
          <a:xfrm>
            <a:off x="1502569" y="152400"/>
            <a:ext cx="6117300" cy="6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700"/>
              <a:buNone/>
            </a:pPr>
            <a:r>
              <a:rPr lang="en-US" sz="3600">
                <a:latin typeface="Bookman Old Style"/>
                <a:ea typeface="Bookman Old Style"/>
                <a:cs typeface="Bookman Old Style"/>
                <a:sym typeface="Bookman Old Style"/>
              </a:rPr>
              <a:t>Proposed Method</a:t>
            </a:r>
            <a:endParaRPr sz="36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97" name="Google Shape;97;p12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Department of Computer Science and Engineering</a:t>
            </a:r>
            <a:endParaRPr/>
          </a:p>
        </p:txBody>
      </p:sp>
      <p:pic>
        <p:nvPicPr>
          <p:cNvPr id="98" name="Google Shape;9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1438" y="855900"/>
            <a:ext cx="6139568" cy="383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/>
          </p:nvPr>
        </p:nvSpPr>
        <p:spPr>
          <a:xfrm>
            <a:off x="1119000" y="205483"/>
            <a:ext cx="6117300" cy="6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700"/>
              <a:buNone/>
            </a:pPr>
            <a:r>
              <a:rPr lang="en-US" sz="3400">
                <a:latin typeface="Bookman Old Style"/>
                <a:ea typeface="Bookman Old Style"/>
                <a:cs typeface="Bookman Old Style"/>
                <a:sym typeface="Bookman Old Style"/>
              </a:rPr>
              <a:t>Experiment Environment </a:t>
            </a:r>
            <a:endParaRPr sz="34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05" name="Google Shape;105;p13"/>
          <p:cNvSpPr txBox="1">
            <a:spLocks noGrp="1"/>
          </p:cNvSpPr>
          <p:nvPr>
            <p:ph type="ftr" idx="11"/>
          </p:nvPr>
        </p:nvSpPr>
        <p:spPr>
          <a:xfrm>
            <a:off x="3124200" y="46910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Department of Computer Science and Engineering</a:t>
            </a:r>
            <a:endParaRPr/>
          </a:p>
        </p:txBody>
      </p:sp>
      <p:sp>
        <p:nvSpPr>
          <p:cNvPr id="106" name="Google Shape;106;p13"/>
          <p:cNvSpPr txBox="1"/>
          <p:nvPr/>
        </p:nvSpPr>
        <p:spPr>
          <a:xfrm>
            <a:off x="294450" y="1056575"/>
            <a:ext cx="776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 Environment used is </a:t>
            </a: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IDLE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075" y="1589475"/>
            <a:ext cx="4922923" cy="2610188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8" name="Google Shape;108;p13"/>
          <p:cNvSpPr txBox="1"/>
          <p:nvPr/>
        </p:nvSpPr>
        <p:spPr>
          <a:xfrm>
            <a:off x="5279650" y="1861425"/>
            <a:ext cx="36534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Used 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Random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package for generating round number through which we generate round keys.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Used 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time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package to analyze encryption and decryption time.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Taking 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file input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of message to be sent.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3415004" y="3219941"/>
            <a:ext cx="457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5" name="Google Shape;115;p14"/>
          <p:cNvSpPr txBox="1">
            <a:spLocks noGrp="1"/>
          </p:cNvSpPr>
          <p:nvPr>
            <p:ph type="title"/>
          </p:nvPr>
        </p:nvSpPr>
        <p:spPr>
          <a:xfrm>
            <a:off x="1121569" y="152400"/>
            <a:ext cx="6117300" cy="6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700"/>
              <a:buNone/>
            </a:pPr>
            <a:r>
              <a:rPr lang="en-US" sz="3400">
                <a:latin typeface="Bookman Old Style"/>
                <a:ea typeface="Bookman Old Style"/>
                <a:cs typeface="Bookman Old Style"/>
                <a:sym typeface="Bookman Old Style"/>
              </a:rPr>
              <a:t>Experiment Screenshot </a:t>
            </a:r>
            <a:endParaRPr sz="34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16" name="Google Shape;116;p14"/>
          <p:cNvSpPr txBox="1">
            <a:spLocks noGrp="1"/>
          </p:cNvSpPr>
          <p:nvPr>
            <p:ph type="ftr" idx="11"/>
          </p:nvPr>
        </p:nvSpPr>
        <p:spPr>
          <a:xfrm>
            <a:off x="3124200" y="46910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Department of Computer Science and Engineering</a:t>
            </a:r>
            <a:endParaRPr/>
          </a:p>
        </p:txBody>
      </p:sp>
      <p:pic>
        <p:nvPicPr>
          <p:cNvPr id="117" name="Google Shape;117;p14"/>
          <p:cNvPicPr preferRelativeResize="0"/>
          <p:nvPr/>
        </p:nvPicPr>
        <p:blipFill rotWithShape="1">
          <a:blip r:embed="rId3">
            <a:alphaModFix/>
          </a:blip>
          <a:srcRect t="30484" r="30235" b="3316"/>
          <a:stretch/>
        </p:blipFill>
        <p:spPr>
          <a:xfrm>
            <a:off x="335362" y="2079525"/>
            <a:ext cx="4208925" cy="200225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8" name="Google Shape;118;p14"/>
          <p:cNvPicPr preferRelativeResize="0"/>
          <p:nvPr/>
        </p:nvPicPr>
        <p:blipFill rotWithShape="1">
          <a:blip r:embed="rId4">
            <a:alphaModFix/>
          </a:blip>
          <a:srcRect t="30775" r="31214" b="4022"/>
          <a:stretch/>
        </p:blipFill>
        <p:spPr>
          <a:xfrm>
            <a:off x="4723140" y="2079526"/>
            <a:ext cx="3902435" cy="200225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9" name="Google Shape;119;p14"/>
          <p:cNvSpPr txBox="1"/>
          <p:nvPr/>
        </p:nvSpPr>
        <p:spPr>
          <a:xfrm>
            <a:off x="850325" y="938475"/>
            <a:ext cx="72105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latin typeface="Bookman Old Style"/>
                <a:ea typeface="Bookman Old Style"/>
                <a:cs typeface="Bookman Old Style"/>
                <a:sym typeface="Bookman Old Style"/>
              </a:rPr>
              <a:t>Index of Coincidence:-</a:t>
            </a: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Bookman Old Style"/>
                <a:ea typeface="Bookman Old Style"/>
                <a:cs typeface="Bookman Old Style"/>
                <a:sym typeface="Bookman Old Style"/>
              </a:rPr>
              <a:t>Plaintext input:-</a:t>
            </a: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 INFORMATIONSYSTEM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Bookman Old Style"/>
                <a:ea typeface="Bookman Old Style"/>
                <a:cs typeface="Bookman Old Style"/>
                <a:sym typeface="Bookman Old Style"/>
              </a:rPr>
              <a:t>Key input:-</a:t>
            </a: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 TEXT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20" name="Google Shape;120;p14"/>
          <p:cNvSpPr txBox="1"/>
          <p:nvPr/>
        </p:nvSpPr>
        <p:spPr>
          <a:xfrm>
            <a:off x="1370350" y="4081775"/>
            <a:ext cx="166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EXISTING METHOD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6051424" y="4081775"/>
            <a:ext cx="1722226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PROPOSED METHOD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4"/>
          <p:cNvSpPr/>
          <p:nvPr/>
        </p:nvSpPr>
        <p:spPr>
          <a:xfrm>
            <a:off x="7911300" y="2079525"/>
            <a:ext cx="714300" cy="523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4"/>
          <p:cNvSpPr/>
          <p:nvPr/>
        </p:nvSpPr>
        <p:spPr>
          <a:xfrm>
            <a:off x="3710499" y="2079525"/>
            <a:ext cx="833787" cy="481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0" name="Google Shape;130;p15"/>
          <p:cNvSpPr txBox="1">
            <a:spLocks noGrp="1"/>
          </p:cNvSpPr>
          <p:nvPr>
            <p:ph type="title"/>
          </p:nvPr>
        </p:nvSpPr>
        <p:spPr>
          <a:xfrm>
            <a:off x="1121569" y="152400"/>
            <a:ext cx="6117300" cy="6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700"/>
              <a:buNone/>
            </a:pPr>
            <a:r>
              <a:rPr lang="en-US" sz="3400">
                <a:latin typeface="Bookman Old Style"/>
                <a:ea typeface="Bookman Old Style"/>
                <a:cs typeface="Bookman Old Style"/>
                <a:sym typeface="Bookman Old Style"/>
              </a:rPr>
              <a:t>Experiment Screenshot </a:t>
            </a:r>
            <a:endParaRPr sz="34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31" name="Google Shape;131;p15"/>
          <p:cNvSpPr txBox="1">
            <a:spLocks noGrp="1"/>
          </p:cNvSpPr>
          <p:nvPr>
            <p:ph type="ftr" idx="11"/>
          </p:nvPr>
        </p:nvSpPr>
        <p:spPr>
          <a:xfrm>
            <a:off x="3124200" y="46910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Department of Computer Science and Engineering</a:t>
            </a:r>
            <a:endParaRPr/>
          </a:p>
        </p:txBody>
      </p:sp>
      <p:pic>
        <p:nvPicPr>
          <p:cNvPr id="132" name="Google Shape;132;p15"/>
          <p:cNvPicPr preferRelativeResize="0"/>
          <p:nvPr/>
        </p:nvPicPr>
        <p:blipFill rotWithShape="1">
          <a:blip r:embed="rId3">
            <a:alphaModFix/>
          </a:blip>
          <a:srcRect l="396" t="29833" r="24781" b="16246"/>
          <a:stretch/>
        </p:blipFill>
        <p:spPr>
          <a:xfrm>
            <a:off x="229925" y="1921550"/>
            <a:ext cx="4217050" cy="1598651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33" name="Google Shape;133;p15"/>
          <p:cNvPicPr preferRelativeResize="0"/>
          <p:nvPr/>
        </p:nvPicPr>
        <p:blipFill rotWithShape="1">
          <a:blip r:embed="rId4">
            <a:alphaModFix/>
          </a:blip>
          <a:srcRect l="395" t="30695" r="26371" b="17270"/>
          <a:stretch/>
        </p:blipFill>
        <p:spPr>
          <a:xfrm>
            <a:off x="4612348" y="1921550"/>
            <a:ext cx="4277102" cy="1598651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4" name="Google Shape;134;p15"/>
          <p:cNvSpPr txBox="1"/>
          <p:nvPr/>
        </p:nvSpPr>
        <p:spPr>
          <a:xfrm>
            <a:off x="850325" y="938475"/>
            <a:ext cx="72105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latin typeface="Bookman Old Style"/>
                <a:ea typeface="Bookman Old Style"/>
                <a:cs typeface="Bookman Old Style"/>
                <a:sym typeface="Bookman Old Style"/>
              </a:rPr>
              <a:t>Frequency Analysis:-</a:t>
            </a: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Bookman Old Style"/>
                <a:ea typeface="Bookman Old Style"/>
                <a:cs typeface="Bookman Old Style"/>
                <a:sym typeface="Bookman Old Style"/>
              </a:rPr>
              <a:t>Plaintext input:-</a:t>
            </a: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 INFORMATIONSYSTEM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Bookman Old Style"/>
                <a:ea typeface="Bookman Old Style"/>
                <a:cs typeface="Bookman Old Style"/>
                <a:sym typeface="Bookman Old Style"/>
              </a:rPr>
              <a:t>Key input:-</a:t>
            </a: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 TEXT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35" name="Google Shape;135;p15"/>
          <p:cNvSpPr txBox="1"/>
          <p:nvPr/>
        </p:nvSpPr>
        <p:spPr>
          <a:xfrm>
            <a:off x="1505050" y="3620051"/>
            <a:ext cx="166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EXISTING METHOD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5"/>
          <p:cNvSpPr txBox="1"/>
          <p:nvPr/>
        </p:nvSpPr>
        <p:spPr>
          <a:xfrm>
            <a:off x="6260262" y="3621355"/>
            <a:ext cx="1726742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PROPOSED METHOD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5"/>
          <p:cNvSpPr/>
          <p:nvPr/>
        </p:nvSpPr>
        <p:spPr>
          <a:xfrm>
            <a:off x="2431475" y="2500575"/>
            <a:ext cx="133500" cy="76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43" name="Google Shape;143;p16"/>
          <p:cNvSpPr/>
          <p:nvPr/>
        </p:nvSpPr>
        <p:spPr>
          <a:xfrm>
            <a:off x="3360854" y="3312066"/>
            <a:ext cx="457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4" name="Google Shape;144;p16"/>
          <p:cNvSpPr txBox="1">
            <a:spLocks noGrp="1"/>
          </p:cNvSpPr>
          <p:nvPr>
            <p:ph type="title"/>
          </p:nvPr>
        </p:nvSpPr>
        <p:spPr>
          <a:xfrm>
            <a:off x="1121569" y="152400"/>
            <a:ext cx="6117300" cy="6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700"/>
              <a:buNone/>
            </a:pPr>
            <a:r>
              <a:rPr lang="en-US" sz="3400">
                <a:latin typeface="Bookman Old Style"/>
                <a:ea typeface="Bookman Old Style"/>
                <a:cs typeface="Bookman Old Style"/>
                <a:sym typeface="Bookman Old Style"/>
              </a:rPr>
              <a:t>Experiment Screenshot </a:t>
            </a:r>
            <a:endParaRPr sz="34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45" name="Google Shape;145;p16"/>
          <p:cNvSpPr txBox="1">
            <a:spLocks noGrp="1"/>
          </p:cNvSpPr>
          <p:nvPr>
            <p:ph type="ftr" idx="11"/>
          </p:nvPr>
        </p:nvSpPr>
        <p:spPr>
          <a:xfrm>
            <a:off x="3124200" y="46910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Department of Computer Science and Engineering</a:t>
            </a:r>
            <a:endParaRPr/>
          </a:p>
        </p:txBody>
      </p:sp>
      <p:pic>
        <p:nvPicPr>
          <p:cNvPr id="146" name="Google Shape;146;p16"/>
          <p:cNvPicPr preferRelativeResize="0"/>
          <p:nvPr/>
        </p:nvPicPr>
        <p:blipFill rotWithShape="1">
          <a:blip r:embed="rId3">
            <a:alphaModFix/>
          </a:blip>
          <a:srcRect t="200" b="-199"/>
          <a:stretch/>
        </p:blipFill>
        <p:spPr>
          <a:xfrm>
            <a:off x="99575" y="1912575"/>
            <a:ext cx="4217048" cy="196017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47" name="Google Shape;14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83967" y="1912575"/>
            <a:ext cx="4660459" cy="196017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8" name="Google Shape;148;p16"/>
          <p:cNvSpPr txBox="1"/>
          <p:nvPr/>
        </p:nvSpPr>
        <p:spPr>
          <a:xfrm>
            <a:off x="850325" y="938475"/>
            <a:ext cx="72105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latin typeface="Bookman Old Style"/>
                <a:ea typeface="Bookman Old Style"/>
                <a:cs typeface="Bookman Old Style"/>
                <a:sym typeface="Bookman Old Style"/>
              </a:rPr>
              <a:t>Kasiski Test:-</a:t>
            </a: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Bookman Old Style"/>
                <a:ea typeface="Bookman Old Style"/>
                <a:cs typeface="Bookman Old Style"/>
                <a:sym typeface="Bookman Old Style"/>
              </a:rPr>
              <a:t>Plaintext input:-</a:t>
            </a: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 INFORMATIONSYSTEM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Bookman Old Style"/>
                <a:ea typeface="Bookman Old Style"/>
                <a:cs typeface="Bookman Old Style"/>
                <a:sym typeface="Bookman Old Style"/>
              </a:rPr>
              <a:t>Key input:-</a:t>
            </a: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 KEY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49" name="Google Shape;149;p16"/>
          <p:cNvSpPr txBox="1"/>
          <p:nvPr/>
        </p:nvSpPr>
        <p:spPr>
          <a:xfrm>
            <a:off x="1450900" y="3872750"/>
            <a:ext cx="166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EXISTING METHOD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6"/>
          <p:cNvSpPr txBox="1"/>
          <p:nvPr/>
        </p:nvSpPr>
        <p:spPr>
          <a:xfrm>
            <a:off x="6063300" y="3872750"/>
            <a:ext cx="1869554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PROPOSED METHOD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6"/>
          <p:cNvSpPr/>
          <p:nvPr/>
        </p:nvSpPr>
        <p:spPr>
          <a:xfrm>
            <a:off x="2185650" y="3174675"/>
            <a:ext cx="1302300" cy="1374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6"/>
          <p:cNvSpPr/>
          <p:nvPr/>
        </p:nvSpPr>
        <p:spPr>
          <a:xfrm>
            <a:off x="6675800" y="3174675"/>
            <a:ext cx="1434600" cy="1374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2916</TotalTime>
  <Words>591</Words>
  <Application>Microsoft Office PowerPoint</Application>
  <PresentationFormat>On-screen Show (16:9)</PresentationFormat>
  <Paragraphs>111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Bookman Old Style</vt:lpstr>
      <vt:lpstr>Calibri</vt:lpstr>
      <vt:lpstr>Noto Sans Symbols</vt:lpstr>
      <vt:lpstr>Times New Roman</vt:lpstr>
      <vt:lpstr>Trebuchet MS</vt:lpstr>
      <vt:lpstr>1_Office Theme</vt:lpstr>
      <vt:lpstr>ROUND KEY-BASED HYBRID CRYPTOGRAPHY SYSTEM</vt:lpstr>
      <vt:lpstr>Introduction</vt:lpstr>
      <vt:lpstr>Problem Statement</vt:lpstr>
      <vt:lpstr>Proposed Method</vt:lpstr>
      <vt:lpstr>Proposed Method</vt:lpstr>
      <vt:lpstr>Experiment Environment </vt:lpstr>
      <vt:lpstr>Experiment Screenshot </vt:lpstr>
      <vt:lpstr>Experiment Screenshot </vt:lpstr>
      <vt:lpstr>Experiment Screenshot </vt:lpstr>
      <vt:lpstr>Experiment Results </vt:lpstr>
      <vt:lpstr>Experiment Results </vt:lpstr>
      <vt:lpstr>Finding </vt:lpstr>
      <vt:lpstr>Justification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ROUND KEY-BASED HYBRID CRYPTOGRAPHY SYSTEM</dc:title>
  <cp:lastModifiedBy>Megha Parate</cp:lastModifiedBy>
  <cp:revision>2</cp:revision>
  <dcterms:modified xsi:type="dcterms:W3CDTF">2023-10-03T14:36:13Z</dcterms:modified>
</cp:coreProperties>
</file>