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0" r:id="rId10"/>
    <p:sldId id="271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Count_Employess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Sheet1!$A$12:$A$18</c:f>
              <c:strCache>
                <c:ptCount val="7"/>
                <c:pt idx="0">
                  <c:v>Staff</c:v>
                </c:pt>
                <c:pt idx="1">
                  <c:v>Senior Engineer</c:v>
                </c:pt>
                <c:pt idx="2">
                  <c:v>Engineer</c:v>
                </c:pt>
                <c:pt idx="3">
                  <c:v>Senior Staff</c:v>
                </c:pt>
                <c:pt idx="4">
                  <c:v>Technique Leader</c:v>
                </c:pt>
                <c:pt idx="5">
                  <c:v>Assistant Engineer</c:v>
                </c:pt>
                <c:pt idx="6">
                  <c:v>Manager</c:v>
                </c:pt>
              </c:strCache>
            </c:strRef>
          </c:cat>
          <c:val>
            <c:numRef>
              <c:f>Sheet1!$B$12:$B$18</c:f>
              <c:numCache>
                <c:formatCode>General</c:formatCode>
                <c:ptCount val="7"/>
                <c:pt idx="0">
                  <c:v>107384</c:v>
                </c:pt>
                <c:pt idx="1">
                  <c:v>97747</c:v>
                </c:pt>
                <c:pt idx="2">
                  <c:v>47303</c:v>
                </c:pt>
                <c:pt idx="3">
                  <c:v>26583</c:v>
                </c:pt>
                <c:pt idx="4">
                  <c:v>15148</c:v>
                </c:pt>
                <c:pt idx="5">
                  <c:v>5835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1-43A6-8DFB-47464D21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1653152"/>
        <c:axId val="1491651488"/>
      </c:barChart>
      <c:catAx>
        <c:axId val="149165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651488"/>
        <c:crosses val="autoZero"/>
        <c:auto val="1"/>
        <c:lblAlgn val="ctr"/>
        <c:lblOffset val="100"/>
        <c:noMultiLvlLbl val="0"/>
      </c:catAx>
      <c:valAx>
        <c:axId val="149165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65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4B3A-5D54-A45F-6C52-AB92EFFDB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63A8B-CE58-4085-736C-CEAD95D55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2531-5438-F828-1043-D243DCE7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EA3D-E3CA-9DB3-ABEB-47B99137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94A3-09FB-F8AC-195E-03F17496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9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B173-AF67-169E-17AF-D9AF023D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7F4F8-6C33-C86D-43AF-3B18D7B37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3945-4801-2E8C-F8C9-F854AABB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FC72D-A18D-47A6-5191-FBA66DFA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B705-B5D1-4248-D720-FE916B0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9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E914C-B14D-CDFA-0C34-CF99A1951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66ED-B242-F5A2-4CC7-ADF8F8802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E77F-E105-B638-1C4F-44A14DD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F47B-E8B0-2C7C-43BB-5D6D538B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922A-A42F-BD3B-E83B-024E0B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2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D86-E2F1-6AD5-7DEC-E0AF57E2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0935-156D-E83B-40D0-CD17073B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564C2-28BA-D479-6C6C-96D7D140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0117-1930-0E17-12BA-E0B3EBC7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29E6-0053-B22C-3BE1-AEC894A8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53B5-1BB6-D387-4559-754D3228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127D-36CB-47AC-6250-4301B388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CC3D-0B2F-4D1D-6E3A-181CE38C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22E6-84F9-5DCE-B1C1-BC94308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52445-8B08-DB85-B154-6E123482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C5BC-2B8E-6368-E010-D6F5023C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2EF3-0D36-F8E8-0503-C92337D20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4CB55-3573-9995-1DC3-2151975E0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6D18-16DD-6588-3C52-3B44953A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6120-2DE3-77FD-EC47-A8F673BD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E68BE-8E57-DB63-E4EF-9FD248A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3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A374-1703-316E-4A4E-3D8C2B25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8A3A2-F7FC-61D8-3840-8B75AAB9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C9EBE-50F1-2D0E-CF26-C774F88F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71FD-1D32-E0F9-BF61-0B2B61F60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0507E-60CB-B5D3-B3A0-22DE22C00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3AE07-E764-ECD4-DE6A-85A113A9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9BB5B-A0D1-CDC5-62D6-222B4853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6344F-65C9-C5A0-A075-27B9505B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4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9296-F64D-795A-B1A2-A9A0FAF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E49DF-C29E-81CF-2049-D04882F3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0FB1E-A27B-7B0D-63AC-076BBF30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DB241-462B-9CB1-29C2-C19D1184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1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1326C-D960-0D73-A192-6172E88A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257AA-E704-26CF-D6D1-E9DB4E76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C2744-DD97-DCAC-57B4-9D4E97B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6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44DD-30BA-8B56-4EB5-6437ED14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5353-D2E9-FE05-71FB-D38F13BF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E973-64AE-4CDB-52F6-40AF670E6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7CD07-FF9C-47A4-A987-AF526F1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CFAA-B8C2-1589-7880-0F0DF5BE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22982-6D55-18F3-F32A-3D70456A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8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319E-BBB0-936A-B97B-F7706BBE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6C836-7087-CE05-EA7D-0B428B882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8EA66-2DE5-B3DD-4F93-AE13A6C68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93F-30BA-E932-F8BD-371A0768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69384-78F9-7999-D5F3-49833CF6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BA16B-4085-B652-3FF4-543EEAA2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4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7D4F7-78BD-BB69-EB95-13394698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2C94-0310-861D-256A-4D744A3EF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2E78-8244-09D0-58A9-41916066E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A6A1-9F84-FAB0-F892-E33EF4023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AA25-E6D9-6E6D-C94E-A83294A0E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3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E9D004-518D-FBC5-A87B-381D41312EB6}"/>
              </a:ext>
            </a:extLst>
          </p:cNvPr>
          <p:cNvSpPr/>
          <p:nvPr/>
        </p:nvSpPr>
        <p:spPr>
          <a:xfrm>
            <a:off x="1894114" y="979714"/>
            <a:ext cx="880555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Engineering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Capstone Project-1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5B19D-0F48-7BB4-2F85-AA47AA14F12D}"/>
              </a:ext>
            </a:extLst>
          </p:cNvPr>
          <p:cNvSpPr/>
          <p:nvPr/>
        </p:nvSpPr>
        <p:spPr>
          <a:xfrm>
            <a:off x="8243467" y="4784260"/>
            <a:ext cx="27678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Megha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117840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AE4D1A6-490E-CC73-D313-C62183CA4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F5070DB-8F82-C1D3-2830-E49E728E5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94791-319D-E150-CF05-E2BB6989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12" y="1580716"/>
            <a:ext cx="8428078" cy="4574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2D2A1-8B20-71E0-AD30-65F2FC26EC04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Male and Female Managers.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91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E57E4B-9CBE-2FEA-5A96-62786C8514D9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94499-DABF-77FA-71F8-FECE18AE0B5B}"/>
              </a:ext>
            </a:extLst>
          </p:cNvPr>
          <p:cNvSpPr txBox="1"/>
          <p:nvPr/>
        </p:nvSpPr>
        <p:spPr>
          <a:xfrm>
            <a:off x="742208" y="1288473"/>
            <a:ext cx="745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Data from Local to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Transfer using SQOOP.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ML Lib for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2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C0711-5A94-5BB5-DC51-85D3ED0AF92A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Steps Ahead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952FB-E1B0-8614-477B-78777BBED538}"/>
              </a:ext>
            </a:extLst>
          </p:cNvPr>
          <p:cNvSpPr txBox="1"/>
          <p:nvPr/>
        </p:nvSpPr>
        <p:spPr>
          <a:xfrm>
            <a:off x="1104405" y="1407226"/>
            <a:ext cx="9983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by the company to access its employee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to find out the reasons why employees are leaving the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reasons found out may be used to rectify the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77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119361-01E9-C59C-3857-184A66E436F0}"/>
              </a:ext>
            </a:extLst>
          </p:cNvPr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194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273B50-CFED-97C6-1720-C51FED9DBFB6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Business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F778D-947D-1E4A-A7F8-3F3D80F63A8F}"/>
              </a:ext>
            </a:extLst>
          </p:cNvPr>
          <p:cNvSpPr txBox="1"/>
          <p:nvPr/>
        </p:nvSpPr>
        <p:spPr>
          <a:xfrm>
            <a:off x="338447" y="2113807"/>
            <a:ext cx="120000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Exploratory Data Analysis of provided Data 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Using the data set to come up with meaningful insights.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Using Machine Learning to come up with the various reasons for the employees leaving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5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17E22-EA28-1522-7FE1-E9728A87F3B7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Technology Stack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E2C63-8B90-7E60-0098-BC2623FC8A74}"/>
              </a:ext>
            </a:extLst>
          </p:cNvPr>
          <p:cNvSpPr txBox="1"/>
          <p:nvPr/>
        </p:nvSpPr>
        <p:spPr>
          <a:xfrm>
            <a:off x="48126" y="88830"/>
            <a:ext cx="48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0B3DC5-B608-805C-5340-07230C619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72335"/>
              </p:ext>
            </p:extLst>
          </p:nvPr>
        </p:nvGraphicFramePr>
        <p:xfrm>
          <a:off x="1239253" y="1054316"/>
          <a:ext cx="8992938" cy="570743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96469">
                  <a:extLst>
                    <a:ext uri="{9D8B030D-6E8A-4147-A177-3AD203B41FA5}">
                      <a16:colId xmlns:a16="http://schemas.microsoft.com/office/drawing/2014/main" val="3699105348"/>
                    </a:ext>
                  </a:extLst>
                </a:gridCol>
                <a:gridCol w="4496469">
                  <a:extLst>
                    <a:ext uri="{9D8B030D-6E8A-4147-A177-3AD203B41FA5}">
                      <a16:colId xmlns:a16="http://schemas.microsoft.com/office/drawing/2014/main" val="3757794071"/>
                    </a:ext>
                  </a:extLst>
                </a:gridCol>
              </a:tblGrid>
              <a:tr h="882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MySQL (to create database) 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589196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Linux Commands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990060"/>
                  </a:ext>
                </a:extLst>
              </a:tr>
              <a:tr h="84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Sqoop (Transfer data from MySQL Server to HDFS/Hive)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146535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HDFS (to store the data)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1344782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Hive (to create database)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524206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Impala (to perform the EDA)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695885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SparkSQL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(to perform the EDA)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531814"/>
                  </a:ext>
                </a:extLst>
              </a:tr>
              <a:tr h="581192">
                <a:tc>
                  <a:txBody>
                    <a:bodyPr/>
                    <a:lstStyle/>
                    <a:p>
                      <a:r>
                        <a:rPr lang="en-IN" sz="1400" b="0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SparkML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(to perform model building)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6949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A081FB-2C6E-FB02-827A-EC758ADE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7" y="1140587"/>
            <a:ext cx="767399" cy="76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013AD-7632-DA62-1C31-6E8638A1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92" y="1959761"/>
            <a:ext cx="1061286" cy="586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D3FBD-C20E-CD17-CC5A-E48F44E0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2648432"/>
            <a:ext cx="1808118" cy="767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31F480-8BD1-BF2D-04A0-5D89B854A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2" b="26421"/>
          <a:stretch/>
        </p:blipFill>
        <p:spPr>
          <a:xfrm>
            <a:off x="7377194" y="3481624"/>
            <a:ext cx="1916414" cy="590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BFA6AE-EB5F-704B-E5F0-B53501026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7" y="4178443"/>
            <a:ext cx="1803234" cy="642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AAC548-EF99-DD7F-9F84-10D866638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4820959"/>
            <a:ext cx="701842" cy="642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DB6A67-B95E-9577-4BCD-CD671B3005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 b="30064"/>
          <a:stretch/>
        </p:blipFill>
        <p:spPr>
          <a:xfrm>
            <a:off x="7376592" y="5483692"/>
            <a:ext cx="1917016" cy="6704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990F85-CC42-8C31-BAE3-1AF5714F73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3883" r="9394" b="26993"/>
          <a:stretch/>
        </p:blipFill>
        <p:spPr>
          <a:xfrm>
            <a:off x="7375853" y="6187612"/>
            <a:ext cx="1708485" cy="5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181D0-E444-9323-3E89-90E3A93E0CA9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Set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7BC64-F503-6C6E-029A-B6CF7775F827}"/>
              </a:ext>
            </a:extLst>
          </p:cNvPr>
          <p:cNvSpPr txBox="1"/>
          <p:nvPr/>
        </p:nvSpPr>
        <p:spPr>
          <a:xfrm>
            <a:off x="807522" y="1288473"/>
            <a:ext cx="454824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Various CSV used: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 Managers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 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Salaries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Titles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17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CAAA26-33CC-0B94-ACB7-A3FC7AEBA311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0918C-3015-6F9A-A74A-B2C314A82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69718"/>
            <a:ext cx="9715500" cy="56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8BCD4-3E5A-4798-232B-AE274B741EB7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Pipeline Architecture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18BCA-010C-0609-0118-91918543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0" t="29957" r="27850" b="34805"/>
          <a:stretch/>
        </p:blipFill>
        <p:spPr>
          <a:xfrm>
            <a:off x="682588" y="1252847"/>
            <a:ext cx="10940932" cy="44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35FBF6-2927-0E80-D6BC-3375A85F8FEC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Outputs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68F460-A11C-F2B6-C651-37DFAB40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1" y="2149434"/>
            <a:ext cx="67341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CC70E9-5045-6D6D-9C9A-B66CDD1CA988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Salary Distribution among the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7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9048A830-4063-6C47-47CF-5DFCFA5C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61" y="2048494"/>
            <a:ext cx="66960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24FD5-98DB-99DA-4273-D59414CB7C6C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Average Salary Title 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38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1F3575-FF0B-68CF-765C-2BEF28E2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480828"/>
              </p:ext>
            </p:extLst>
          </p:nvPr>
        </p:nvGraphicFramePr>
        <p:xfrm>
          <a:off x="2571007" y="2057400"/>
          <a:ext cx="6733309" cy="389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45BDB6-9BFF-2837-09F1-E4D9E7FE91D6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Title Distribution among the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1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217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nikunj tomar</dc:creator>
  <cp:lastModifiedBy>Megi</cp:lastModifiedBy>
  <cp:revision>3</cp:revision>
  <dcterms:created xsi:type="dcterms:W3CDTF">2022-05-19T06:38:37Z</dcterms:created>
  <dcterms:modified xsi:type="dcterms:W3CDTF">2022-05-19T13:01:10Z</dcterms:modified>
</cp:coreProperties>
</file>