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DB8D7808-663C-4117-918C-B8BD3C21C4D8}"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87177-52C5-4F02-B06D-1265CB243213}"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8D7808-663C-4117-918C-B8BD3C21C4D8}"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87177-52C5-4F02-B06D-1265CB24321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8D7808-663C-4117-918C-B8BD3C21C4D8}" type="datetimeFigureOut">
              <a:rPr lang="en-US" smtClean="0"/>
              <a:t>5/23/2024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AA087177-52C5-4F02-B06D-1265CB24321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8D7808-663C-4117-918C-B8BD3C21C4D8}"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87177-52C5-4F02-B06D-1265CB24321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8D7808-663C-4117-918C-B8BD3C21C4D8}"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087177-52C5-4F02-B06D-1265CB24321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B8D7808-663C-4117-918C-B8BD3C21C4D8}"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87177-52C5-4F02-B06D-1265CB24321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B8D7808-663C-4117-918C-B8BD3C21C4D8}"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087177-52C5-4F02-B06D-1265CB24321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8D7808-663C-4117-918C-B8BD3C21C4D8}"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087177-52C5-4F02-B06D-1265CB24321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D7808-663C-4117-918C-B8BD3C21C4D8}"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087177-52C5-4F02-B06D-1265CB24321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8D7808-663C-4117-918C-B8BD3C21C4D8}"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087177-52C5-4F02-B06D-1265CB243213}"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B8D7808-663C-4117-918C-B8BD3C21C4D8}" type="datetimeFigureOut">
              <a:rPr lang="en-US" smtClean="0"/>
              <a:t>5/23/2024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AA087177-52C5-4F02-B06D-1265CB24321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DB8D7808-663C-4117-918C-B8BD3C21C4D8}" type="datetimeFigureOut">
              <a:rPr lang="en-US" smtClean="0"/>
              <a:t>5/23/2024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A087177-52C5-4F02-B06D-1265CB2432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ARPAN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57400"/>
            <a:ext cx="8077200" cy="2511552"/>
          </a:xfrm>
        </p:spPr>
        <p:txBody>
          <a:bodyPr>
            <a:normAutofit/>
          </a:bodyPr>
          <a:lstStyle/>
          <a:p>
            <a:r>
              <a:rPr lang="en-US" dirty="0" smtClean="0"/>
              <a:t>  </a:t>
            </a:r>
            <a:r>
              <a:rPr lang="en-US" sz="3200" dirty="0" smtClean="0"/>
              <a:t>                                           </a:t>
            </a:r>
            <a:r>
              <a:rPr lang="en-US" sz="3200" dirty="0" smtClean="0">
                <a:latin typeface="Informal Roman" panose="030604020304060B0204" pitchFamily="66" charset="0"/>
              </a:rPr>
              <a:t>INTRODUCTION TO</a:t>
            </a:r>
            <a:r>
              <a:rPr lang="en-US" dirty="0" smtClean="0">
                <a:latin typeface="Informal Roman" panose="030604020304060B0204" pitchFamily="66" charset="0"/>
              </a:rPr>
              <a:t>         </a:t>
            </a:r>
            <a:r>
              <a:rPr lang="en-US" sz="11600" dirty="0" smtClean="0">
                <a:latin typeface="Algerian" panose="04020705040A02060702" pitchFamily="82" charset="0"/>
              </a:rPr>
              <a:t>computer</a:t>
            </a:r>
            <a:endParaRPr lang="en-US" sz="4400" dirty="0"/>
          </a:p>
        </p:txBody>
      </p:sp>
    </p:spTree>
    <p:extLst>
      <p:ext uri="{BB962C8B-B14F-4D97-AF65-F5344CB8AC3E}">
        <p14:creationId xmlns:p14="http://schemas.microsoft.com/office/powerpoint/2010/main" val="4269486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139952"/>
          </a:xfrm>
        </p:spPr>
        <p:txBody>
          <a:bodyPr>
            <a:normAutofit/>
          </a:bodyPr>
          <a:lstStyle/>
          <a:p>
            <a:r>
              <a:rPr lang="en-US" dirty="0" smtClean="0"/>
              <a:t>            </a:t>
            </a:r>
            <a:r>
              <a:rPr lang="en-US" dirty="0" smtClean="0">
                <a:latin typeface="Algerian" panose="04020705040A02060702" pitchFamily="82" charset="0"/>
              </a:rPr>
              <a:t>Explaination(2)</a:t>
            </a:r>
            <a:r>
              <a:rPr lang="en-US" dirty="0" smtClean="0"/>
              <a:t>:-</a:t>
            </a:r>
            <a:endParaRPr lang="en-US" dirty="0"/>
          </a:p>
        </p:txBody>
      </p:sp>
      <p:sp>
        <p:nvSpPr>
          <p:cNvPr id="3" name="Content Placeholder 2"/>
          <p:cNvSpPr>
            <a:spLocks noGrp="1"/>
          </p:cNvSpPr>
          <p:nvPr>
            <p:ph idx="1"/>
          </p:nvPr>
        </p:nvSpPr>
        <p:spPr>
          <a:xfrm>
            <a:off x="457200" y="1775191"/>
            <a:ext cx="8229600" cy="5006609"/>
          </a:xfrm>
        </p:spPr>
        <p:txBody>
          <a:bodyPr/>
          <a:lstStyle/>
          <a:p>
            <a:r>
              <a:rPr lang="en-US" dirty="0" smtClean="0"/>
              <a:t> </a:t>
            </a:r>
            <a:r>
              <a:rPr lang="en-US" sz="3600" dirty="0">
                <a:solidFill>
                  <a:srgbClr val="C00000"/>
                </a:solidFill>
                <a:latin typeface="Forte" panose="03060902040502070203" pitchFamily="66" charset="0"/>
              </a:rPr>
              <a:t>Micro computers</a:t>
            </a:r>
            <a:r>
              <a:rPr lang="en-US" dirty="0"/>
              <a:t>:- </a:t>
            </a:r>
            <a:r>
              <a:rPr lang="en-US" b="1" dirty="0">
                <a:latin typeface="Freestyle Script" panose="030804020302050B0404" pitchFamily="66" charset="0"/>
              </a:rPr>
              <a:t>A microcomputer is a complete computer on a small scale, designed for use by one person at a time. An antiquated term, a microcomputer is now primarily called a personal computer (PC), or a device based on a single-chip microprocessor. Common microcomputers include laptops and </a:t>
            </a:r>
            <a:r>
              <a:rPr lang="en-US" b="1" dirty="0" smtClean="0">
                <a:latin typeface="Freestyle Script" panose="030804020302050B0404" pitchFamily="66" charset="0"/>
              </a:rPr>
              <a:t>desktops</a:t>
            </a:r>
            <a:r>
              <a:rPr lang="en-US" dirty="0" smtClean="0">
                <a:latin typeface="Freestyle Script" panose="030804020302050B0404" pitchFamily="66" charset="0"/>
              </a:rPr>
              <a:t>.</a:t>
            </a:r>
          </a:p>
          <a:p>
            <a:pPr marL="118872" indent="0">
              <a:buNone/>
            </a:pPr>
            <a:endParaRPr lang="en-US" dirty="0"/>
          </a:p>
        </p:txBody>
      </p:sp>
      <p:sp>
        <p:nvSpPr>
          <p:cNvPr id="4" name="Rounded Rectangle 3"/>
          <p:cNvSpPr/>
          <p:nvPr/>
        </p:nvSpPr>
        <p:spPr>
          <a:xfrm>
            <a:off x="2743200" y="4495800"/>
            <a:ext cx="3505200" cy="198120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a:effectLst>
            <a:reflection blurRad="6350" stA="52000" endA="300" endPos="35000" dir="5400000" sy="-100000" algn="bl" rotWithShape="0"/>
          </a:effectLst>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73277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     Explaination(3):-</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smtClean="0">
                <a:solidFill>
                  <a:srgbClr val="C00000"/>
                </a:solidFill>
                <a:latin typeface="Forte" panose="03060902040502070203" pitchFamily="66" charset="0"/>
              </a:rPr>
              <a:t>Mainframe computers:-  </a:t>
            </a:r>
            <a:r>
              <a:rPr lang="en-US" b="1" dirty="0">
                <a:latin typeface="Freestyle Script" panose="030804020302050B0404" pitchFamily="66" charset="0"/>
              </a:rPr>
              <a:t>A mainframe computer, informally called a mainframe or big iron, is a computer used primarily by large organizations for critical applications like bulk data processing for tasks such as censuses, industry and consumer statistics, enterprise resource planning, and large-scale transaction processing.</a:t>
            </a:r>
            <a:endParaRPr lang="en-US" b="1" dirty="0">
              <a:solidFill>
                <a:srgbClr val="C00000"/>
              </a:solidFill>
              <a:latin typeface="Freestyle Script" panose="030804020302050B0404" pitchFamily="66" charset="0"/>
            </a:endParaRPr>
          </a:p>
        </p:txBody>
      </p:sp>
      <p:sp>
        <p:nvSpPr>
          <p:cNvPr id="4" name="Rounded Rectangle 3"/>
          <p:cNvSpPr/>
          <p:nvPr/>
        </p:nvSpPr>
        <p:spPr>
          <a:xfrm>
            <a:off x="2971800" y="4419600"/>
            <a:ext cx="3352800" cy="2057400"/>
          </a:xfrm>
          <a:prstGeom prst="roundRect">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bg1"/>
            </a:solidFill>
          </a:ln>
          <a:effectLst>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705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        Explaination(4):-</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dirty="0" smtClean="0">
                <a:solidFill>
                  <a:srgbClr val="C00000"/>
                </a:solidFill>
                <a:latin typeface="Forte" panose="03060902040502070203" pitchFamily="66" charset="0"/>
              </a:rPr>
              <a:t> Super &amp; personal computers</a:t>
            </a:r>
            <a:r>
              <a:rPr lang="en-US" b="1" dirty="0" smtClean="0">
                <a:solidFill>
                  <a:srgbClr val="C00000"/>
                </a:solidFill>
                <a:latin typeface="Forte" panose="03060902040502070203" pitchFamily="66" charset="0"/>
              </a:rPr>
              <a:t>:- </a:t>
            </a:r>
            <a:r>
              <a:rPr lang="en-US" sz="2800" b="1" dirty="0">
                <a:latin typeface="Freestyle Script" panose="030804020302050B0404" pitchFamily="66" charset="0"/>
              </a:rPr>
              <a:t>A personal computer (PC) is a digital device designed for personal purposes, such as working, studying, gaming, and browsing the internet. A typical PC consists of several hardware components, such as a motherboard, processor, memory, storage, and input/output devices, such as a monitor, keyboard, and mouse.</a:t>
            </a:r>
            <a:r>
              <a:rPr lang="en-US" sz="2800" b="1" dirty="0" smtClean="0">
                <a:solidFill>
                  <a:srgbClr val="C00000"/>
                </a:solidFill>
                <a:latin typeface="Freestyle Script" panose="030804020302050B0404" pitchFamily="66" charset="0"/>
              </a:rPr>
              <a:t> </a:t>
            </a:r>
            <a:endParaRPr lang="en-US" sz="2800" b="1" dirty="0">
              <a:solidFill>
                <a:srgbClr val="C00000"/>
              </a:solidFill>
              <a:latin typeface="Freestyle Script" panose="030804020302050B0404" pitchFamily="66" charset="0"/>
            </a:endParaRPr>
          </a:p>
        </p:txBody>
      </p:sp>
      <p:sp>
        <p:nvSpPr>
          <p:cNvPr id="4" name="Rounded Rectangle 3"/>
          <p:cNvSpPr/>
          <p:nvPr/>
        </p:nvSpPr>
        <p:spPr>
          <a:xfrm>
            <a:off x="2895600" y="4343400"/>
            <a:ext cx="3733800" cy="220980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a:effectLst>
            <a:reflection blurRad="6350" stA="50000" endA="300" endPos="55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159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anose="04020705040A02060702" pitchFamily="82" charset="0"/>
              </a:rPr>
              <a:t>   Etymology of computers:-</a:t>
            </a:r>
            <a:endParaRPr lang="en-US" dirty="0">
              <a:latin typeface="Algerian" panose="04020705040A02060702" pitchFamily="82" charset="0"/>
            </a:endParaRPr>
          </a:p>
        </p:txBody>
      </p:sp>
      <p:sp>
        <p:nvSpPr>
          <p:cNvPr id="3" name="Content Placeholder 2"/>
          <p:cNvSpPr>
            <a:spLocks noGrp="1"/>
          </p:cNvSpPr>
          <p:nvPr>
            <p:ph idx="1"/>
          </p:nvPr>
        </p:nvSpPr>
        <p:spPr/>
        <p:txBody>
          <a:bodyPr>
            <a:noAutofit/>
          </a:bodyPr>
          <a:lstStyle/>
          <a:p>
            <a:r>
              <a:rPr lang="en-US" sz="2800" dirty="0" smtClean="0">
                <a:latin typeface="Freestyle Script" panose="030804020302050B0404" pitchFamily="66" charset="0"/>
              </a:rPr>
              <a:t> </a:t>
            </a:r>
            <a:r>
              <a:rPr lang="en-US" sz="2800" b="1" dirty="0">
                <a:latin typeface="Freestyle Script" panose="030804020302050B0404" pitchFamily="66" charset="0"/>
              </a:rPr>
              <a:t>It was not until the mid-20th century that the word acquired its modern definition; according to the </a:t>
            </a:r>
            <a:r>
              <a:rPr lang="en-US" sz="2800" b="1" i="1" dirty="0">
                <a:latin typeface="Freestyle Script" panose="030804020302050B0404" pitchFamily="66" charset="0"/>
              </a:rPr>
              <a:t>Oxford English </a:t>
            </a:r>
            <a:r>
              <a:rPr lang="en-US" sz="2800" b="1" i="1" dirty="0" smtClean="0">
                <a:latin typeface="Freestyle Script" panose="030804020302050B0404" pitchFamily="66" charset="0"/>
              </a:rPr>
              <a:t>Dictionary</a:t>
            </a:r>
            <a:r>
              <a:rPr lang="en-US" sz="2800" b="1" dirty="0">
                <a:latin typeface="Freestyle Script" panose="030804020302050B0404" pitchFamily="66" charset="0"/>
              </a:rPr>
              <a:t>,</a:t>
            </a:r>
            <a:r>
              <a:rPr lang="en-US" sz="2800" b="1" dirty="0" smtClean="0">
                <a:latin typeface="Freestyle Script" panose="030804020302050B0404" pitchFamily="66" charset="0"/>
              </a:rPr>
              <a:t> </a:t>
            </a:r>
            <a:r>
              <a:rPr lang="en-US" sz="2800" b="1" dirty="0">
                <a:latin typeface="Freestyle Script" panose="030804020302050B0404" pitchFamily="66" charset="0"/>
              </a:rPr>
              <a:t>the first known use of the word </a:t>
            </a:r>
            <a:r>
              <a:rPr lang="en-US" sz="2800" b="1" i="1" dirty="0">
                <a:latin typeface="Freestyle Script" panose="030804020302050B0404" pitchFamily="66" charset="0"/>
              </a:rPr>
              <a:t>computer</a:t>
            </a:r>
            <a:r>
              <a:rPr lang="en-US" sz="2800" b="1" dirty="0">
                <a:latin typeface="Freestyle Script" panose="030804020302050B0404" pitchFamily="66" charset="0"/>
              </a:rPr>
              <a:t> was in a different sense, in a 1613 book called </a:t>
            </a:r>
            <a:r>
              <a:rPr lang="en-US" sz="2800" b="1" i="1" dirty="0">
                <a:latin typeface="Freestyle Script" panose="030804020302050B0404" pitchFamily="66" charset="0"/>
              </a:rPr>
              <a:t>The Yong Mans Gleanings</a:t>
            </a:r>
            <a:r>
              <a:rPr lang="en-US" sz="2800" b="1" dirty="0">
                <a:latin typeface="Freestyle Script" panose="030804020302050B0404" pitchFamily="66" charset="0"/>
              </a:rPr>
              <a:t> by the English writer Richard </a:t>
            </a:r>
            <a:r>
              <a:rPr lang="en-US" sz="2800" b="1" dirty="0" smtClean="0">
                <a:latin typeface="Freestyle Script" panose="030804020302050B0404" pitchFamily="66" charset="0"/>
              </a:rPr>
              <a:t>Brathwait </a:t>
            </a:r>
            <a:r>
              <a:rPr lang="en-US" sz="2800" b="1" dirty="0">
                <a:latin typeface="Freestyle Script" panose="030804020302050B0404" pitchFamily="66" charset="0"/>
              </a:rPr>
              <a:t>"I </a:t>
            </a:r>
            <a:r>
              <a:rPr lang="en-US" sz="2800" b="1" dirty="0" smtClean="0">
                <a:latin typeface="Freestyle Script" panose="030804020302050B0404" pitchFamily="66" charset="0"/>
              </a:rPr>
              <a:t>have  </a:t>
            </a:r>
            <a:r>
              <a:rPr lang="en-US" sz="2800" b="1" dirty="0">
                <a:latin typeface="Freestyle Script" panose="030804020302050B0404" pitchFamily="66" charset="0"/>
              </a:rPr>
              <a:t>read the truest computer of Times, and the best Arithmetician that euer [</a:t>
            </a:r>
            <a:r>
              <a:rPr lang="en-US" sz="2800" b="1" i="1" dirty="0">
                <a:latin typeface="Freestyle Script" panose="030804020302050B0404" pitchFamily="66" charset="0"/>
              </a:rPr>
              <a:t>sic</a:t>
            </a:r>
            <a:r>
              <a:rPr lang="en-US" sz="2800" b="1" dirty="0">
                <a:latin typeface="Freestyle Script" panose="030804020302050B0404" pitchFamily="66" charset="0"/>
              </a:rPr>
              <a:t>] breathed, and he reduceth thy dayes into a short number." This usage of the term referred to a human </a:t>
            </a:r>
            <a:r>
              <a:rPr lang="en-US" sz="2800" b="1" dirty="0" smtClean="0">
                <a:latin typeface="Freestyle Script" panose="030804020302050B0404" pitchFamily="66" charset="0"/>
              </a:rPr>
              <a:t>computer</a:t>
            </a:r>
            <a:r>
              <a:rPr lang="en-US" sz="2800" b="1" dirty="0">
                <a:latin typeface="Freestyle Script" panose="030804020302050B0404" pitchFamily="66" charset="0"/>
              </a:rPr>
              <a:t>,</a:t>
            </a:r>
            <a:r>
              <a:rPr lang="en-US" sz="2800" b="1" dirty="0" smtClean="0">
                <a:latin typeface="Freestyle Script" panose="030804020302050B0404" pitchFamily="66" charset="0"/>
              </a:rPr>
              <a:t> </a:t>
            </a:r>
            <a:r>
              <a:rPr lang="en-US" sz="2800" b="1" dirty="0">
                <a:latin typeface="Freestyle Script" panose="030804020302050B0404" pitchFamily="66" charset="0"/>
              </a:rPr>
              <a:t>a person who carried out calculations or computations. The word continued with the same meaning until the middle of the 20th century. During the latter part of this period women were often hired as computers because they could be paid less than their male </a:t>
            </a:r>
            <a:r>
              <a:rPr lang="en-US" sz="2800" b="1" dirty="0" smtClean="0">
                <a:latin typeface="Freestyle Script" panose="030804020302050B0404" pitchFamily="66" charset="0"/>
              </a:rPr>
              <a:t>counterparts. By </a:t>
            </a:r>
            <a:r>
              <a:rPr lang="en-US" sz="2800" b="1" dirty="0">
                <a:latin typeface="Freestyle Script" panose="030804020302050B0404" pitchFamily="66" charset="0"/>
              </a:rPr>
              <a:t>1943, most human computers were </a:t>
            </a:r>
            <a:r>
              <a:rPr lang="en-US" sz="2800" b="1" dirty="0" smtClean="0">
                <a:latin typeface="Freestyle Script" panose="030804020302050B0404" pitchFamily="66" charset="0"/>
              </a:rPr>
              <a:t>women.</a:t>
            </a:r>
            <a:endParaRPr lang="en-US" sz="2800" b="1" dirty="0">
              <a:latin typeface="Freestyle Script" panose="030804020302050B0404" pitchFamily="66" charset="0"/>
            </a:endParaRPr>
          </a:p>
        </p:txBody>
      </p:sp>
    </p:spTree>
    <p:extLst>
      <p:ext uri="{BB962C8B-B14F-4D97-AF65-F5344CB8AC3E}">
        <p14:creationId xmlns:p14="http://schemas.microsoft.com/office/powerpoint/2010/main" val="60906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lgerian" panose="04020705040A02060702" pitchFamily="82" charset="0"/>
              </a:rPr>
              <a:t>  GENERATIONS OF COMPUTER:-</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r>
              <a:rPr lang="en-US" b="1" dirty="0">
                <a:latin typeface="Freestyle Script" panose="030804020302050B0404" pitchFamily="66" charset="0"/>
              </a:rPr>
              <a:t>The generations of computers are typically divided into five distinct phases</a:t>
            </a:r>
            <a:r>
              <a:rPr lang="en-US" sz="2800" b="1" dirty="0">
                <a:latin typeface="Freestyle Script" panose="030804020302050B0404" pitchFamily="66" charset="0"/>
              </a:rPr>
              <a:t>:</a:t>
            </a:r>
            <a:r>
              <a:rPr lang="en-US" dirty="0"/>
              <a:t> </a:t>
            </a:r>
            <a:endParaRPr lang="en-US" dirty="0" smtClean="0"/>
          </a:p>
          <a:p>
            <a:r>
              <a:rPr lang="en-US" sz="4000" b="1" dirty="0">
                <a:solidFill>
                  <a:srgbClr val="C00000"/>
                </a:solidFill>
                <a:latin typeface="Freestyle Script" panose="030804020302050B0404" pitchFamily="66" charset="0"/>
              </a:rPr>
              <a:t>First Generation</a:t>
            </a:r>
            <a:r>
              <a:rPr lang="en-US" sz="4000" b="1" dirty="0">
                <a:latin typeface="Freestyle Script" panose="030804020302050B0404" pitchFamily="66" charset="0"/>
              </a:rPr>
              <a:t>: Vacuum Tubes.</a:t>
            </a:r>
          </a:p>
          <a:p>
            <a:r>
              <a:rPr lang="en-US" sz="4000" b="1" dirty="0">
                <a:solidFill>
                  <a:srgbClr val="C00000"/>
                </a:solidFill>
                <a:latin typeface="Freestyle Script" panose="030804020302050B0404" pitchFamily="66" charset="0"/>
              </a:rPr>
              <a:t>Second Generation</a:t>
            </a:r>
            <a:r>
              <a:rPr lang="en-US" sz="4000" b="1" dirty="0">
                <a:latin typeface="Freestyle Script" panose="030804020302050B0404" pitchFamily="66" charset="0"/>
              </a:rPr>
              <a:t>: Transistors.</a:t>
            </a:r>
          </a:p>
          <a:p>
            <a:r>
              <a:rPr lang="en-US" sz="4000" b="1" dirty="0">
                <a:solidFill>
                  <a:srgbClr val="C00000"/>
                </a:solidFill>
                <a:latin typeface="Freestyle Script" panose="030804020302050B0404" pitchFamily="66" charset="0"/>
              </a:rPr>
              <a:t>Third Generation</a:t>
            </a:r>
            <a:r>
              <a:rPr lang="en-US" sz="4000" b="1" dirty="0">
                <a:latin typeface="Freestyle Script" panose="030804020302050B0404" pitchFamily="66" charset="0"/>
              </a:rPr>
              <a:t>: Integrated Circuits.</a:t>
            </a:r>
          </a:p>
          <a:p>
            <a:r>
              <a:rPr lang="en-US" sz="4000" b="1" dirty="0">
                <a:solidFill>
                  <a:srgbClr val="C00000"/>
                </a:solidFill>
                <a:latin typeface="Freestyle Script" panose="030804020302050B0404" pitchFamily="66" charset="0"/>
              </a:rPr>
              <a:t>Fourth Generation</a:t>
            </a:r>
            <a:r>
              <a:rPr lang="en-US" sz="4000" b="1" dirty="0">
                <a:latin typeface="Freestyle Script" panose="030804020302050B0404" pitchFamily="66" charset="0"/>
              </a:rPr>
              <a:t>: Microprocessors.</a:t>
            </a:r>
          </a:p>
          <a:p>
            <a:r>
              <a:rPr lang="en-US" sz="4000" b="1" dirty="0">
                <a:solidFill>
                  <a:srgbClr val="C00000"/>
                </a:solidFill>
                <a:latin typeface="Freestyle Script" panose="030804020302050B0404" pitchFamily="66" charset="0"/>
              </a:rPr>
              <a:t>Fifth Generation</a:t>
            </a:r>
            <a:r>
              <a:rPr lang="en-US" sz="4000" b="1" dirty="0">
                <a:latin typeface="Freestyle Script" panose="030804020302050B0404" pitchFamily="66" charset="0"/>
              </a:rPr>
              <a:t>: Artificial Intelligence</a:t>
            </a:r>
          </a:p>
        </p:txBody>
      </p:sp>
    </p:spTree>
    <p:extLst>
      <p:ext uri="{BB962C8B-B14F-4D97-AF65-F5344CB8AC3E}">
        <p14:creationId xmlns:p14="http://schemas.microsoft.com/office/powerpoint/2010/main" val="3224229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 NETWORKING &amp; INTERNET:-</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a:latin typeface="Freestyle Script" panose="030804020302050B0404" pitchFamily="66" charset="0"/>
              </a:rPr>
              <a:t>Computers have been used to coordinate information between multiple locations since the 1950s. The U.S. military's SAGE system was the first large-scale example of such a system, which led to a number of special-purpose commercial systems such as </a:t>
            </a:r>
            <a:r>
              <a:rPr lang="en-US" dirty="0" smtClean="0">
                <a:latin typeface="Freestyle Script" panose="030804020302050B0404" pitchFamily="66" charset="0"/>
              </a:rPr>
              <a:t>Sabre</a:t>
            </a:r>
            <a:r>
              <a:rPr lang="en-US" dirty="0">
                <a:latin typeface="Freestyle Script" panose="030804020302050B0404" pitchFamily="66" charset="0"/>
              </a:rPr>
              <a:t>. In the 1970s, computer engineers at research institutions throughout the United States began to link their computers together using telecommunications technology. The effort was funded by ARPA (now DARPA), and the computer network that resulted was called the </a:t>
            </a:r>
            <a:r>
              <a:rPr lang="en-US" dirty="0" smtClean="0">
                <a:latin typeface="Freestyle Script" panose="030804020302050B0404" pitchFamily="66" charset="0"/>
                <a:hlinkClick r:id="rId2" tooltip="ARPANET"/>
              </a:rPr>
              <a:t>ARPANET</a:t>
            </a:r>
            <a:r>
              <a:rPr lang="en-US" dirty="0" smtClean="0">
                <a:latin typeface="Freestyle Script" panose="030804020302050B0404" pitchFamily="66" charset="0"/>
              </a:rPr>
              <a:t>. The </a:t>
            </a:r>
            <a:r>
              <a:rPr lang="en-US" dirty="0">
                <a:latin typeface="Freestyle Script" panose="030804020302050B0404" pitchFamily="66" charset="0"/>
              </a:rPr>
              <a:t>technologies that made the Arpanet possible spread and evolved</a:t>
            </a:r>
            <a:r>
              <a:rPr lang="en-US" dirty="0"/>
              <a:t>.</a:t>
            </a:r>
          </a:p>
        </p:txBody>
      </p:sp>
    </p:spTree>
    <p:extLst>
      <p:ext uri="{BB962C8B-B14F-4D97-AF65-F5344CB8AC3E}">
        <p14:creationId xmlns:p14="http://schemas.microsoft.com/office/powerpoint/2010/main" val="329818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lgerian" panose="04020705040A02060702" pitchFamily="82" charset="0"/>
              </a:rPr>
              <a:t>COMPUTER MEMORY:-</a:t>
            </a:r>
            <a:endParaRPr lang="en-US" sz="48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a:solidFill>
                  <a:srgbClr val="C00000"/>
                </a:solidFill>
                <a:latin typeface="Forte" panose="03060902040502070203" pitchFamily="66" charset="0"/>
              </a:rPr>
              <a:t>RAM</a:t>
            </a:r>
            <a:r>
              <a:rPr lang="en-US" sz="3600" dirty="0">
                <a:latin typeface="Freestyle Script" panose="030804020302050B0404" pitchFamily="66" charset="0"/>
              </a:rPr>
              <a:t>, which stands for random access memory, and ROM, which stands for read-only memory, are both present in </a:t>
            </a:r>
            <a:r>
              <a:rPr lang="en-US" sz="3600" dirty="0" smtClean="0">
                <a:latin typeface="Freestyle Script" panose="030804020302050B0404" pitchFamily="66" charset="0"/>
              </a:rPr>
              <a:t>your computer.</a:t>
            </a:r>
            <a:endParaRPr lang="en-US" sz="3600" dirty="0">
              <a:latin typeface="Freestyle Script" panose="030804020302050B0404" pitchFamily="66" charset="0"/>
            </a:endParaRPr>
          </a:p>
          <a:p>
            <a:r>
              <a:rPr lang="en-US" sz="4000" dirty="0" smtClean="0">
                <a:solidFill>
                  <a:srgbClr val="C00000"/>
                </a:solidFill>
                <a:latin typeface="Forte" panose="03060902040502070203" pitchFamily="66" charset="0"/>
              </a:rPr>
              <a:t>Rom, </a:t>
            </a:r>
            <a:r>
              <a:rPr lang="en-US" dirty="0">
                <a:latin typeface="Freestyle Script" panose="030804020302050B0404" pitchFamily="66" charset="0"/>
              </a:rPr>
              <a:t>ROM (read-only memory) is a non-volatile memory type. This means it receives data and permanently writes it on a chip, and it lasts even after you turn off your computer. The data is coded to not be overwritten, so it's used for things like your printer software or your startup </a:t>
            </a:r>
            <a:r>
              <a:rPr lang="en-US" sz="3600" dirty="0">
                <a:latin typeface="Freestyle Script" panose="030804020302050B0404" pitchFamily="66" charset="0"/>
              </a:rPr>
              <a:t>programs</a:t>
            </a:r>
            <a:endParaRPr lang="en-US" sz="3600" dirty="0">
              <a:solidFill>
                <a:srgbClr val="C00000"/>
              </a:solidFill>
              <a:latin typeface="Freestyle Script" panose="030804020302050B0404" pitchFamily="66" charset="0"/>
            </a:endParaRPr>
          </a:p>
        </p:txBody>
      </p:sp>
    </p:spTree>
    <p:extLst>
      <p:ext uri="{BB962C8B-B14F-4D97-AF65-F5344CB8AC3E}">
        <p14:creationId xmlns:p14="http://schemas.microsoft.com/office/powerpoint/2010/main" val="180253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  WHAT IS COMPUTER?</a:t>
            </a:r>
            <a:endParaRPr lang="en-US" dirty="0">
              <a:latin typeface="Algerian" panose="04020705040A02060702" pitchFamily="82" charset="0"/>
            </a:endParaRPr>
          </a:p>
        </p:txBody>
      </p:sp>
      <p:sp>
        <p:nvSpPr>
          <p:cNvPr id="3" name="Content Placeholder 2"/>
          <p:cNvSpPr>
            <a:spLocks noGrp="1"/>
          </p:cNvSpPr>
          <p:nvPr>
            <p:ph idx="1"/>
          </p:nvPr>
        </p:nvSpPr>
        <p:spPr>
          <a:xfrm>
            <a:off x="457200" y="2286000"/>
            <a:ext cx="8229600" cy="2362200"/>
          </a:xfrm>
        </p:spPr>
        <p:txBody>
          <a:bodyPr/>
          <a:lstStyle/>
          <a:p>
            <a:r>
              <a:rPr lang="en-US" dirty="0" smtClean="0"/>
              <a:t> </a:t>
            </a:r>
            <a:r>
              <a:rPr lang="en-US" sz="4000" b="1" dirty="0" smtClean="0">
                <a:latin typeface="Freestyle Script" panose="030804020302050B0404" pitchFamily="66" charset="0"/>
              </a:rPr>
              <a:t>Computer is an electronic device/machine that can store, find and arrange information,</a:t>
            </a:r>
          </a:p>
          <a:p>
            <a:pPr marL="118872" indent="0">
              <a:buNone/>
            </a:pPr>
            <a:r>
              <a:rPr lang="en-US" sz="4000" b="1" dirty="0">
                <a:latin typeface="Freestyle Script" panose="030804020302050B0404" pitchFamily="66" charset="0"/>
              </a:rPr>
              <a:t> </a:t>
            </a:r>
            <a:r>
              <a:rPr lang="en-US" sz="4000" b="1" dirty="0" smtClean="0">
                <a:latin typeface="Freestyle Script" panose="030804020302050B0404" pitchFamily="66" charset="0"/>
              </a:rPr>
              <a:t>  analyze data and calculate amounts.</a:t>
            </a:r>
            <a:endParaRPr lang="en-US" sz="4000" b="1" dirty="0">
              <a:latin typeface="Freestyle Script" panose="030804020302050B0404" pitchFamily="66" charset="0"/>
            </a:endParaRPr>
          </a:p>
        </p:txBody>
      </p:sp>
    </p:spTree>
    <p:extLst>
      <p:ext uri="{BB962C8B-B14F-4D97-AF65-F5344CB8AC3E}">
        <p14:creationId xmlns:p14="http://schemas.microsoft.com/office/powerpoint/2010/main" val="299664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latin typeface="Algerian" panose="04020705040A02060702" pitchFamily="82" charset="0"/>
              </a:rPr>
              <a:t>      Full form of computer:-</a:t>
            </a:r>
            <a:endParaRPr lang="en-US" sz="4400" dirty="0">
              <a:latin typeface="Algerian" panose="04020705040A02060702" pitchFamily="82" charset="0"/>
            </a:endParaRPr>
          </a:p>
        </p:txBody>
      </p:sp>
      <p:sp>
        <p:nvSpPr>
          <p:cNvPr id="3" name="Content Placeholder 2"/>
          <p:cNvSpPr>
            <a:spLocks noGrp="1"/>
          </p:cNvSpPr>
          <p:nvPr>
            <p:ph idx="1"/>
          </p:nvPr>
        </p:nvSpPr>
        <p:spPr>
          <a:xfrm>
            <a:off x="2057400" y="1775191"/>
            <a:ext cx="4953000" cy="4625609"/>
          </a:xfrm>
        </p:spPr>
        <p:txBody>
          <a:bodyPr>
            <a:normAutofit/>
          </a:bodyPr>
          <a:lstStyle/>
          <a:p>
            <a:r>
              <a:rPr lang="en-US" b="1" dirty="0" smtClean="0"/>
              <a:t> </a:t>
            </a:r>
            <a:r>
              <a:rPr lang="en-US" sz="3600" b="1" dirty="0" smtClean="0">
                <a:solidFill>
                  <a:srgbClr val="C00000"/>
                </a:solidFill>
                <a:latin typeface="Forte" panose="03060902040502070203" pitchFamily="66" charset="0"/>
              </a:rPr>
              <a:t>C</a:t>
            </a:r>
            <a:r>
              <a:rPr lang="en-US" sz="3600" b="1" dirty="0" smtClean="0"/>
              <a:t>  - </a:t>
            </a:r>
            <a:r>
              <a:rPr lang="en-US" sz="3600" b="1" dirty="0" smtClean="0">
                <a:latin typeface="Freestyle Script" panose="030804020302050B0404" pitchFamily="66" charset="0"/>
              </a:rPr>
              <a:t>common</a:t>
            </a:r>
          </a:p>
          <a:p>
            <a:r>
              <a:rPr lang="en-US" sz="3600" b="1" dirty="0"/>
              <a:t> </a:t>
            </a:r>
            <a:r>
              <a:rPr lang="en-US" sz="3600" b="1" dirty="0" smtClean="0">
                <a:solidFill>
                  <a:srgbClr val="C00000"/>
                </a:solidFill>
                <a:latin typeface="Forte" panose="03060902040502070203" pitchFamily="66" charset="0"/>
              </a:rPr>
              <a:t>O</a:t>
            </a:r>
            <a:r>
              <a:rPr lang="en-US" sz="3600" b="1" dirty="0" smtClean="0"/>
              <a:t> - </a:t>
            </a:r>
            <a:r>
              <a:rPr lang="en-US" sz="3600" b="1" dirty="0" smtClean="0">
                <a:latin typeface="Freestyle Script" panose="030804020302050B0404" pitchFamily="66" charset="0"/>
              </a:rPr>
              <a:t>operating</a:t>
            </a:r>
          </a:p>
          <a:p>
            <a:r>
              <a:rPr lang="en-US" sz="3600" b="1" dirty="0">
                <a:latin typeface="Freestyle Script" panose="030804020302050B0404" pitchFamily="66" charset="0"/>
              </a:rPr>
              <a:t> </a:t>
            </a:r>
            <a:r>
              <a:rPr lang="en-US" sz="3600" b="1" dirty="0" smtClean="0">
                <a:solidFill>
                  <a:srgbClr val="C00000"/>
                </a:solidFill>
                <a:latin typeface="Forte" panose="03060902040502070203" pitchFamily="66" charset="0"/>
              </a:rPr>
              <a:t>M</a:t>
            </a:r>
            <a:r>
              <a:rPr lang="en-US" sz="3600" b="1" dirty="0" smtClean="0">
                <a:latin typeface="Freestyle Script" panose="030804020302050B0404" pitchFamily="66" charset="0"/>
              </a:rPr>
              <a:t> - machine</a:t>
            </a:r>
          </a:p>
          <a:p>
            <a:r>
              <a:rPr lang="en-US" sz="3600" b="1" dirty="0">
                <a:latin typeface="Freestyle Script" panose="030804020302050B0404" pitchFamily="66" charset="0"/>
              </a:rPr>
              <a:t> </a:t>
            </a:r>
            <a:r>
              <a:rPr lang="en-US" sz="3600" b="1" dirty="0" smtClean="0">
                <a:solidFill>
                  <a:srgbClr val="C00000"/>
                </a:solidFill>
                <a:latin typeface="Forte" panose="03060902040502070203" pitchFamily="66" charset="0"/>
              </a:rPr>
              <a:t>P</a:t>
            </a:r>
            <a:r>
              <a:rPr lang="en-US" sz="3600" b="1" dirty="0" smtClean="0">
                <a:latin typeface="Freestyle Script" panose="030804020302050B0404" pitchFamily="66" charset="0"/>
              </a:rPr>
              <a:t> - purposely</a:t>
            </a:r>
          </a:p>
          <a:p>
            <a:r>
              <a:rPr lang="en-US" sz="3600" b="1" dirty="0">
                <a:latin typeface="Freestyle Script" panose="030804020302050B0404" pitchFamily="66" charset="0"/>
              </a:rPr>
              <a:t> </a:t>
            </a:r>
            <a:r>
              <a:rPr lang="en-US" sz="3600" b="1" dirty="0" smtClean="0">
                <a:solidFill>
                  <a:srgbClr val="C00000"/>
                </a:solidFill>
                <a:latin typeface="Forte" panose="03060902040502070203" pitchFamily="66" charset="0"/>
              </a:rPr>
              <a:t>U</a:t>
            </a:r>
            <a:r>
              <a:rPr lang="en-US" sz="3600" b="1" dirty="0" smtClean="0">
                <a:latin typeface="Freestyle Script" panose="030804020302050B0404" pitchFamily="66" charset="0"/>
              </a:rPr>
              <a:t> – used for</a:t>
            </a:r>
          </a:p>
          <a:p>
            <a:r>
              <a:rPr lang="en-US" sz="3600" b="1" dirty="0">
                <a:latin typeface="Freestyle Script" panose="030804020302050B0404" pitchFamily="66" charset="0"/>
              </a:rPr>
              <a:t> </a:t>
            </a:r>
            <a:r>
              <a:rPr lang="en-US" sz="3600" b="1" dirty="0" smtClean="0">
                <a:solidFill>
                  <a:srgbClr val="C00000"/>
                </a:solidFill>
                <a:latin typeface="Forte" panose="03060902040502070203" pitchFamily="66" charset="0"/>
              </a:rPr>
              <a:t>T</a:t>
            </a:r>
            <a:r>
              <a:rPr lang="en-US" sz="3600" b="1" dirty="0" smtClean="0">
                <a:latin typeface="Freestyle Script" panose="030804020302050B0404" pitchFamily="66" charset="0"/>
              </a:rPr>
              <a:t> – technological and</a:t>
            </a:r>
          </a:p>
          <a:p>
            <a:r>
              <a:rPr lang="en-US" sz="3600" b="1" dirty="0">
                <a:latin typeface="Freestyle Script" panose="030804020302050B0404" pitchFamily="66" charset="0"/>
              </a:rPr>
              <a:t> </a:t>
            </a:r>
            <a:r>
              <a:rPr lang="en-US" sz="3600" b="1" dirty="0" smtClean="0">
                <a:solidFill>
                  <a:srgbClr val="C00000"/>
                </a:solidFill>
                <a:latin typeface="Forte" panose="03060902040502070203" pitchFamily="66" charset="0"/>
              </a:rPr>
              <a:t>E</a:t>
            </a:r>
            <a:r>
              <a:rPr lang="en-US" sz="3600" b="1" dirty="0" smtClean="0">
                <a:latin typeface="Freestyle Script" panose="030804020302050B0404" pitchFamily="66" charset="0"/>
              </a:rPr>
              <a:t> - educational</a:t>
            </a:r>
          </a:p>
          <a:p>
            <a:r>
              <a:rPr lang="en-US" sz="3600" b="1" dirty="0">
                <a:latin typeface="Freestyle Script" panose="030804020302050B0404" pitchFamily="66" charset="0"/>
              </a:rPr>
              <a:t> </a:t>
            </a:r>
            <a:r>
              <a:rPr lang="en-US" sz="3600" b="1" dirty="0" smtClean="0">
                <a:solidFill>
                  <a:srgbClr val="C00000"/>
                </a:solidFill>
                <a:latin typeface="Forte" panose="03060902040502070203" pitchFamily="66" charset="0"/>
              </a:rPr>
              <a:t>R</a:t>
            </a:r>
            <a:r>
              <a:rPr lang="en-US" sz="3600" b="1" dirty="0" smtClean="0">
                <a:latin typeface="Freestyle Script" panose="030804020302050B0404" pitchFamily="66" charset="0"/>
              </a:rPr>
              <a:t> - researches</a:t>
            </a:r>
            <a:endParaRPr lang="en-US" sz="3600" b="1" dirty="0">
              <a:latin typeface="Freestyle Script" panose="030804020302050B0404" pitchFamily="66" charset="0"/>
            </a:endParaRPr>
          </a:p>
        </p:txBody>
      </p:sp>
    </p:spTree>
    <p:extLst>
      <p:ext uri="{BB962C8B-B14F-4D97-AF65-F5344CB8AC3E}">
        <p14:creationId xmlns:p14="http://schemas.microsoft.com/office/powerpoint/2010/main" val="356291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latin typeface="Algerian" panose="04020705040A02060702" pitchFamily="82" charset="0"/>
              </a:rPr>
              <a:t>    Components of computer:-</a:t>
            </a:r>
            <a:endParaRPr lang="en-US" sz="4800" dirty="0">
              <a:latin typeface="Algerian" panose="04020705040A02060702" pitchFamily="82" charset="0"/>
            </a:endParaRPr>
          </a:p>
        </p:txBody>
      </p:sp>
      <p:sp>
        <p:nvSpPr>
          <p:cNvPr id="3" name="Content Placeholder 2"/>
          <p:cNvSpPr>
            <a:spLocks noGrp="1"/>
          </p:cNvSpPr>
          <p:nvPr>
            <p:ph idx="1"/>
          </p:nvPr>
        </p:nvSpPr>
        <p:spPr/>
        <p:txBody>
          <a:bodyPr>
            <a:normAutofit fontScale="62500" lnSpcReduction="20000"/>
          </a:bodyPr>
          <a:lstStyle/>
          <a:p>
            <a:r>
              <a:rPr lang="en-US" sz="5800" dirty="0" smtClean="0">
                <a:solidFill>
                  <a:srgbClr val="C00000"/>
                </a:solidFill>
                <a:latin typeface="Forte" panose="03060902040502070203" pitchFamily="66" charset="0"/>
              </a:rPr>
              <a:t>Hardware</a:t>
            </a:r>
            <a:r>
              <a:rPr lang="en-US" sz="5800" i="1" dirty="0" smtClean="0">
                <a:solidFill>
                  <a:srgbClr val="C00000"/>
                </a:solidFill>
              </a:rPr>
              <a:t>:- </a:t>
            </a:r>
            <a:r>
              <a:rPr lang="en-US" sz="6400" b="1" dirty="0" smtClean="0">
                <a:latin typeface="Freestyle Script" panose="030804020302050B0404" pitchFamily="66" charset="0"/>
              </a:rPr>
              <a:t>the physical parts/elements of computer</a:t>
            </a:r>
            <a:r>
              <a:rPr lang="en-US" sz="5800" b="1" dirty="0" smtClean="0">
                <a:latin typeface="Freestyle Script" panose="030804020302050B0404" pitchFamily="66" charset="0"/>
              </a:rPr>
              <a:t>.</a:t>
            </a:r>
          </a:p>
          <a:p>
            <a:pPr marL="118872" indent="0">
              <a:buNone/>
            </a:pPr>
            <a:r>
              <a:rPr lang="en-US" sz="5800" b="1" dirty="0" smtClean="0">
                <a:solidFill>
                  <a:srgbClr val="C00000"/>
                </a:solidFill>
              </a:rPr>
              <a:t> </a:t>
            </a:r>
            <a:r>
              <a:rPr lang="en-US" sz="5800" b="1" dirty="0" smtClean="0">
                <a:solidFill>
                  <a:srgbClr val="C00000"/>
                </a:solidFill>
                <a:latin typeface="Forte" panose="03060902040502070203" pitchFamily="66" charset="0"/>
              </a:rPr>
              <a:t>Ex-</a:t>
            </a:r>
            <a:r>
              <a:rPr lang="en-US" sz="5800" b="1" dirty="0" smtClean="0"/>
              <a:t> </a:t>
            </a:r>
            <a:r>
              <a:rPr lang="en-US" sz="6400" b="1" dirty="0" smtClean="0">
                <a:latin typeface="Freestyle Script" panose="030804020302050B0404" pitchFamily="66" charset="0"/>
              </a:rPr>
              <a:t>motherboard, memory device, printer, keyboard, mouse                     etc.</a:t>
            </a:r>
          </a:p>
          <a:p>
            <a:pPr marL="118872" indent="0">
              <a:buNone/>
            </a:pPr>
            <a:endParaRPr lang="en-US" sz="6400" dirty="0" smtClean="0">
              <a:latin typeface="Freestyle Script" panose="030804020302050B0404" pitchFamily="66" charset="0"/>
            </a:endParaRPr>
          </a:p>
          <a:p>
            <a:r>
              <a:rPr lang="en-US" sz="6400" dirty="0" smtClean="0">
                <a:latin typeface="Freestyle Script" panose="030804020302050B0404" pitchFamily="66" charset="0"/>
              </a:rPr>
              <a:t> </a:t>
            </a:r>
            <a:r>
              <a:rPr lang="en-US" sz="5800" dirty="0" smtClean="0">
                <a:solidFill>
                  <a:srgbClr val="C00000"/>
                </a:solidFill>
                <a:latin typeface="Forte" panose="03060902040502070203" pitchFamily="66" charset="0"/>
              </a:rPr>
              <a:t>software</a:t>
            </a:r>
            <a:r>
              <a:rPr lang="en-US" sz="5800" i="1" dirty="0" smtClean="0">
                <a:solidFill>
                  <a:srgbClr val="C00000"/>
                </a:solidFill>
                <a:latin typeface="Forte" panose="03060902040502070203" pitchFamily="66" charset="0"/>
              </a:rPr>
              <a:t>:</a:t>
            </a:r>
            <a:r>
              <a:rPr lang="en-US" sz="5800" dirty="0" smtClean="0">
                <a:solidFill>
                  <a:srgbClr val="C00000"/>
                </a:solidFill>
                <a:latin typeface="Forte" panose="03060902040502070203" pitchFamily="66" charset="0"/>
              </a:rPr>
              <a:t>- </a:t>
            </a:r>
            <a:r>
              <a:rPr lang="en-US" sz="6400" b="1" dirty="0" smtClean="0">
                <a:latin typeface="Freestyle Script" panose="030804020302050B0404" pitchFamily="66" charset="0"/>
              </a:rPr>
              <a:t>a set of instructions , data or programs used to operate computers and execute specific tasks.</a:t>
            </a:r>
          </a:p>
          <a:p>
            <a:pPr marL="118872" indent="0">
              <a:buNone/>
            </a:pPr>
            <a:r>
              <a:rPr lang="en-US" sz="6400" b="1" dirty="0" smtClean="0">
                <a:solidFill>
                  <a:srgbClr val="C00000"/>
                </a:solidFill>
                <a:latin typeface="Forte" panose="03060902040502070203" pitchFamily="66" charset="0"/>
              </a:rPr>
              <a:t>Ex:- </a:t>
            </a:r>
            <a:r>
              <a:rPr lang="en-US" sz="6400" b="1" dirty="0" smtClean="0">
                <a:latin typeface="Freestyle Script" panose="030804020302050B0404" pitchFamily="66" charset="0"/>
              </a:rPr>
              <a:t>web browser, graphics software, operating system, MS excel ,MS powerpoint, multimedia software etc</a:t>
            </a:r>
            <a:r>
              <a:rPr lang="en-US" sz="5100" dirty="0" smtClean="0">
                <a:solidFill>
                  <a:srgbClr val="C00000"/>
                </a:solidFill>
                <a:latin typeface="Freestyle Script" panose="030804020302050B0404" pitchFamily="66" charset="0"/>
              </a:rPr>
              <a:t>.</a:t>
            </a:r>
            <a:endParaRPr lang="en-US" sz="6400" dirty="0" smtClean="0">
              <a:solidFill>
                <a:srgbClr val="C00000"/>
              </a:solidFill>
              <a:latin typeface="Forte" panose="03060902040502070203" pitchFamily="66" charset="0"/>
            </a:endParaRPr>
          </a:p>
          <a:p>
            <a:pPr marL="118872" indent="0">
              <a:buNone/>
            </a:pPr>
            <a:r>
              <a:rPr lang="en-US" sz="3600" dirty="0">
                <a:latin typeface="Freestyle Script" panose="030804020302050B0404" pitchFamily="66" charset="0"/>
              </a:rPr>
              <a:t> </a:t>
            </a:r>
            <a:r>
              <a:rPr lang="en-US" sz="3600" dirty="0" smtClean="0">
                <a:latin typeface="Freestyle Script" panose="030804020302050B0404" pitchFamily="66" charset="0"/>
              </a:rPr>
              <a:t>   </a:t>
            </a:r>
          </a:p>
          <a:p>
            <a:pPr marL="118872" indent="0">
              <a:buNone/>
            </a:pPr>
            <a:r>
              <a:rPr lang="en-US" sz="3600" dirty="0">
                <a:solidFill>
                  <a:srgbClr val="C00000"/>
                </a:solidFill>
                <a:latin typeface="Freestyle Script" panose="030804020302050B0404" pitchFamily="66" charset="0"/>
              </a:rPr>
              <a:t> </a:t>
            </a:r>
          </a:p>
        </p:txBody>
      </p:sp>
    </p:spTree>
    <p:extLst>
      <p:ext uri="{BB962C8B-B14F-4D97-AF65-F5344CB8AC3E}">
        <p14:creationId xmlns:p14="http://schemas.microsoft.com/office/powerpoint/2010/main" val="414556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Algerian" panose="04020705040A02060702" pitchFamily="82" charset="0"/>
              </a:rPr>
              <a:t> </a:t>
            </a:r>
            <a:r>
              <a:rPr lang="en-US" sz="4800" dirty="0" smtClean="0">
                <a:latin typeface="Algerian" panose="04020705040A02060702" pitchFamily="82" charset="0"/>
              </a:rPr>
              <a:t>      computer devices:-</a:t>
            </a:r>
            <a:endParaRPr lang="en-US" sz="4800" dirty="0">
              <a:latin typeface="Algerian" panose="04020705040A02060702" pitchFamily="82" charset="0"/>
            </a:endParaRPr>
          </a:p>
        </p:txBody>
      </p:sp>
      <p:sp>
        <p:nvSpPr>
          <p:cNvPr id="4" name="Content Placeholder 3"/>
          <p:cNvSpPr>
            <a:spLocks noGrp="1"/>
          </p:cNvSpPr>
          <p:nvPr>
            <p:ph sz="half" idx="1"/>
          </p:nvPr>
        </p:nvSpPr>
        <p:spPr/>
        <p:txBody>
          <a:bodyPr>
            <a:normAutofit lnSpcReduction="10000"/>
          </a:bodyPr>
          <a:lstStyle/>
          <a:p>
            <a:pPr marL="118872" indent="0">
              <a:buNone/>
            </a:pPr>
            <a:r>
              <a:rPr lang="en-US" dirty="0" smtClean="0">
                <a:latin typeface="Forte" panose="03060902040502070203" pitchFamily="66" charset="0"/>
              </a:rPr>
              <a:t>          </a:t>
            </a:r>
            <a:r>
              <a:rPr lang="en-US" dirty="0">
                <a:solidFill>
                  <a:srgbClr val="C00000"/>
                </a:solidFill>
                <a:latin typeface="Forte" panose="03060902040502070203" pitchFamily="66" charset="0"/>
              </a:rPr>
              <a:t>I</a:t>
            </a:r>
            <a:r>
              <a:rPr lang="en-US" dirty="0" smtClean="0">
                <a:solidFill>
                  <a:srgbClr val="C00000"/>
                </a:solidFill>
                <a:latin typeface="Forte" panose="03060902040502070203" pitchFamily="66" charset="0"/>
              </a:rPr>
              <a:t>nput devices</a:t>
            </a:r>
          </a:p>
          <a:p>
            <a:r>
              <a:rPr lang="en-US" sz="3600" b="1" dirty="0" smtClean="0">
                <a:latin typeface="Freestyle Script" panose="030804020302050B0404" pitchFamily="66" charset="0"/>
              </a:rPr>
              <a:t>Equipement used to provide data and control signals to an information processing system.</a:t>
            </a:r>
          </a:p>
          <a:p>
            <a:r>
              <a:rPr lang="en-US" sz="3600" b="1" dirty="0">
                <a:latin typeface="Freestyle Script" panose="030804020302050B0404" pitchFamily="66" charset="0"/>
              </a:rPr>
              <a:t> </a:t>
            </a:r>
            <a:r>
              <a:rPr lang="en-US" sz="3600" b="1" dirty="0" smtClean="0">
                <a:latin typeface="Freestyle Script" panose="030804020302050B0404" pitchFamily="66" charset="0"/>
              </a:rPr>
              <a:t>example:- mouse, keyboard, scanner, microphone, light pen, web camera, projectors, headphones, speakers etc</a:t>
            </a:r>
            <a:r>
              <a:rPr lang="en-US" sz="3600" dirty="0" smtClean="0">
                <a:latin typeface="Freestyle Script" panose="030804020302050B0404" pitchFamily="66" charset="0"/>
              </a:rPr>
              <a:t>.</a:t>
            </a:r>
            <a:endParaRPr lang="en-US" sz="3600" dirty="0">
              <a:latin typeface="Freestyle Script" panose="030804020302050B0404" pitchFamily="66" charset="0"/>
            </a:endParaRPr>
          </a:p>
        </p:txBody>
      </p:sp>
      <p:sp>
        <p:nvSpPr>
          <p:cNvPr id="5" name="Content Placeholder 4"/>
          <p:cNvSpPr>
            <a:spLocks noGrp="1"/>
          </p:cNvSpPr>
          <p:nvPr>
            <p:ph sz="half" idx="2"/>
          </p:nvPr>
        </p:nvSpPr>
        <p:spPr/>
        <p:txBody>
          <a:bodyPr>
            <a:normAutofit lnSpcReduction="10000"/>
          </a:bodyPr>
          <a:lstStyle/>
          <a:p>
            <a:pPr marL="118872" indent="0">
              <a:buNone/>
            </a:pPr>
            <a:r>
              <a:rPr lang="en-US" dirty="0" smtClean="0">
                <a:latin typeface="Forte" panose="03060902040502070203" pitchFamily="66" charset="0"/>
              </a:rPr>
              <a:t>           </a:t>
            </a:r>
            <a:r>
              <a:rPr lang="en-US" dirty="0" smtClean="0">
                <a:solidFill>
                  <a:srgbClr val="C00000"/>
                </a:solidFill>
                <a:latin typeface="Forte" panose="03060902040502070203" pitchFamily="66" charset="0"/>
              </a:rPr>
              <a:t>Output devices</a:t>
            </a:r>
          </a:p>
          <a:p>
            <a:r>
              <a:rPr lang="en-US" sz="4000" dirty="0">
                <a:latin typeface="Freestyle Script" panose="030804020302050B0404" pitchFamily="66" charset="0"/>
              </a:rPr>
              <a:t> </a:t>
            </a:r>
            <a:r>
              <a:rPr lang="en-US" sz="4000" b="1" dirty="0" smtClean="0">
                <a:latin typeface="Freestyle Script" panose="030804020302050B0404" pitchFamily="66" charset="0"/>
              </a:rPr>
              <a:t>component of computer system that displays information to users.</a:t>
            </a:r>
          </a:p>
          <a:p>
            <a:r>
              <a:rPr lang="en-US" sz="4000" b="1" dirty="0">
                <a:latin typeface="Freestyle Script" panose="030804020302050B0404" pitchFamily="66" charset="0"/>
              </a:rPr>
              <a:t> </a:t>
            </a:r>
            <a:r>
              <a:rPr lang="en-US" sz="4000" b="1" dirty="0" smtClean="0">
                <a:latin typeface="Freestyle Script" panose="030804020302050B0404" pitchFamily="66" charset="0"/>
              </a:rPr>
              <a:t>example:- monitor/display, printer, speakers, earphones, touch screens.</a:t>
            </a:r>
          </a:p>
          <a:p>
            <a:pPr marL="118872" indent="0">
              <a:buNone/>
            </a:pPr>
            <a:endParaRPr lang="en-US" dirty="0">
              <a:solidFill>
                <a:srgbClr val="C00000"/>
              </a:solidFill>
              <a:latin typeface="Forte" panose="03060902040502070203" pitchFamily="66" charset="0"/>
            </a:endParaRPr>
          </a:p>
        </p:txBody>
      </p:sp>
    </p:spTree>
    <p:extLst>
      <p:ext uri="{BB962C8B-B14F-4D97-AF65-F5344CB8AC3E}">
        <p14:creationId xmlns:p14="http://schemas.microsoft.com/office/powerpoint/2010/main" val="198533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a:latin typeface="Algerian" panose="04020705040A02060702" pitchFamily="82" charset="0"/>
              </a:rPr>
              <a:t> </a:t>
            </a:r>
            <a:r>
              <a:rPr lang="en-US" sz="4000" dirty="0" smtClean="0">
                <a:latin typeface="Algerian" panose="04020705040A02060702" pitchFamily="82" charset="0"/>
              </a:rPr>
              <a:t>CPU(central processing unit)</a:t>
            </a:r>
            <a:endParaRPr lang="en-US" sz="4000" dirty="0">
              <a:latin typeface="Algerian" panose="04020705040A02060702" pitchFamily="82" charset="0"/>
            </a:endParaRPr>
          </a:p>
        </p:txBody>
      </p:sp>
      <p:sp>
        <p:nvSpPr>
          <p:cNvPr id="6" name="Content Placeholder 5"/>
          <p:cNvSpPr>
            <a:spLocks noGrp="1"/>
          </p:cNvSpPr>
          <p:nvPr>
            <p:ph idx="1"/>
          </p:nvPr>
        </p:nvSpPr>
        <p:spPr>
          <a:xfrm>
            <a:off x="457200" y="1775191"/>
            <a:ext cx="8229600" cy="4016009"/>
          </a:xfrm>
        </p:spPr>
        <p:txBody>
          <a:bodyPr>
            <a:normAutofit/>
          </a:bodyPr>
          <a:lstStyle/>
          <a:p>
            <a:r>
              <a:rPr lang="en-US" sz="3600" b="1" dirty="0" smtClean="0">
                <a:latin typeface="Freestyle Script" panose="030804020302050B0404" pitchFamily="66" charset="0"/>
              </a:rPr>
              <a:t>CPU  is called the brain of computer. </a:t>
            </a:r>
          </a:p>
          <a:p>
            <a:endParaRPr lang="en-US" sz="3600" b="1" dirty="0">
              <a:latin typeface="Freestyle Script" panose="030804020302050B0404" pitchFamily="66" charset="0"/>
            </a:endParaRPr>
          </a:p>
          <a:p>
            <a:endParaRPr lang="en-US" sz="3600" dirty="0" smtClean="0">
              <a:latin typeface="Freestyle Script" panose="030804020302050B0404" pitchFamily="66" charset="0"/>
            </a:endParaRPr>
          </a:p>
          <a:p>
            <a:endParaRPr lang="en-US" sz="3600" dirty="0">
              <a:latin typeface="Freestyle Script" panose="030804020302050B0404" pitchFamily="66" charset="0"/>
            </a:endParaRPr>
          </a:p>
          <a:p>
            <a:pPr marL="118872" indent="0">
              <a:buNone/>
            </a:pPr>
            <a:r>
              <a:rPr lang="en-US" sz="3600" dirty="0" smtClean="0">
                <a:latin typeface="Freestyle Script" panose="030804020302050B0404" pitchFamily="66" charset="0"/>
              </a:rPr>
              <a:t>           (</a:t>
            </a:r>
            <a:r>
              <a:rPr lang="en-US" sz="3600" dirty="0" smtClean="0">
                <a:solidFill>
                  <a:srgbClr val="C00000"/>
                </a:solidFill>
                <a:latin typeface="Forte" panose="03060902040502070203" pitchFamily="66" charset="0"/>
              </a:rPr>
              <a:t>CU</a:t>
            </a:r>
            <a:r>
              <a:rPr lang="en-US" sz="3600" dirty="0" smtClean="0">
                <a:latin typeface="Freestyle Script" panose="030804020302050B0404" pitchFamily="66" charset="0"/>
              </a:rPr>
              <a:t>)                               (</a:t>
            </a:r>
            <a:r>
              <a:rPr lang="en-US" sz="3600" dirty="0" smtClean="0">
                <a:solidFill>
                  <a:srgbClr val="C00000"/>
                </a:solidFill>
                <a:latin typeface="Forte" panose="03060902040502070203" pitchFamily="66" charset="0"/>
              </a:rPr>
              <a:t>ALU</a:t>
            </a:r>
            <a:r>
              <a:rPr lang="en-US" sz="3600" dirty="0" smtClean="0">
                <a:latin typeface="Freestyle Script" panose="030804020302050B0404" pitchFamily="66" charset="0"/>
              </a:rPr>
              <a:t>)</a:t>
            </a:r>
          </a:p>
          <a:p>
            <a:pPr marL="118872" indent="0">
              <a:buNone/>
            </a:pPr>
            <a:r>
              <a:rPr lang="en-US" sz="3600" dirty="0">
                <a:latin typeface="Freestyle Script" panose="030804020302050B0404" pitchFamily="66" charset="0"/>
              </a:rPr>
              <a:t> </a:t>
            </a:r>
            <a:r>
              <a:rPr lang="en-US" sz="3600" dirty="0" smtClean="0">
                <a:latin typeface="Freestyle Script" panose="030804020302050B0404" pitchFamily="66" charset="0"/>
              </a:rPr>
              <a:t>       control unit                        Arithmetic logic unit</a:t>
            </a:r>
            <a:endParaRPr lang="en-US" sz="3600" dirty="0">
              <a:latin typeface="Freestyle Script" panose="030804020302050B0404" pitchFamily="66" charset="0"/>
            </a:endParaRPr>
          </a:p>
        </p:txBody>
      </p:sp>
      <p:sp>
        <p:nvSpPr>
          <p:cNvPr id="7" name="Rectangle 6"/>
          <p:cNvSpPr/>
          <p:nvPr/>
        </p:nvSpPr>
        <p:spPr>
          <a:xfrm>
            <a:off x="2667000" y="2667000"/>
            <a:ext cx="3962400" cy="609600"/>
          </a:xfrm>
          <a:prstGeom prst="rect">
            <a:avLst/>
          </a:prstGeom>
          <a:solidFill>
            <a:schemeClr val="accent1">
              <a:lumMod val="60000"/>
              <a:lumOff val="40000"/>
            </a:schemeClr>
          </a:solidFill>
          <a:ln>
            <a:solidFill>
              <a:schemeClr val="accent1">
                <a:lumMod val="60000"/>
                <a:lumOff val="40000"/>
              </a:schemeClr>
            </a:solidFill>
          </a:ln>
          <a:effectLst>
            <a:reflection blurRad="6350" stA="50000" endA="300" endPos="55500" dist="1016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rgbClr val="C00000"/>
                </a:solidFill>
                <a:latin typeface="Algerian" panose="04020705040A02060702" pitchFamily="82" charset="0"/>
              </a:rPr>
              <a:t>Types of CPU </a:t>
            </a:r>
            <a:endParaRPr lang="en-US" sz="3200" dirty="0">
              <a:solidFill>
                <a:srgbClr val="C00000"/>
              </a:solidFill>
              <a:latin typeface="Algerian" panose="04020705040A02060702" pitchFamily="82" charset="0"/>
            </a:endParaRPr>
          </a:p>
        </p:txBody>
      </p:sp>
      <p:cxnSp>
        <p:nvCxnSpPr>
          <p:cNvPr id="13" name="Straight Connector 12"/>
          <p:cNvCxnSpPr>
            <a:stCxn id="7" idx="2"/>
          </p:cNvCxnSpPr>
          <p:nvPr/>
        </p:nvCxnSpPr>
        <p:spPr>
          <a:xfrm flipH="1">
            <a:off x="2819400" y="3276600"/>
            <a:ext cx="1828800" cy="762000"/>
          </a:xfrm>
          <a:prstGeom prst="line">
            <a:avLst/>
          </a:prstGeom>
          <a:ln/>
        </p:spPr>
        <p:style>
          <a:lnRef idx="1">
            <a:schemeClr val="accent6"/>
          </a:lnRef>
          <a:fillRef idx="0">
            <a:schemeClr val="accent6"/>
          </a:fillRef>
          <a:effectRef idx="0">
            <a:schemeClr val="accent6"/>
          </a:effectRef>
          <a:fontRef idx="minor">
            <a:schemeClr val="tx1"/>
          </a:fontRef>
        </p:style>
      </p:cxnSp>
      <p:cxnSp>
        <p:nvCxnSpPr>
          <p:cNvPr id="15" name="Straight Connector 14"/>
          <p:cNvCxnSpPr/>
          <p:nvPr/>
        </p:nvCxnSpPr>
        <p:spPr>
          <a:xfrm>
            <a:off x="4648200" y="3276600"/>
            <a:ext cx="1828800" cy="76200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80975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latin typeface="Algerian" panose="04020705040A02060702" pitchFamily="82" charset="0"/>
              </a:rPr>
              <a:t>     History of computer:-</a:t>
            </a:r>
            <a:endParaRPr lang="en-US" sz="48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dirty="0" smtClean="0">
                <a:solidFill>
                  <a:srgbClr val="C00000"/>
                </a:solidFill>
              </a:rPr>
              <a:t> </a:t>
            </a:r>
            <a:r>
              <a:rPr lang="en-US" sz="4000" b="1" dirty="0" smtClean="0">
                <a:solidFill>
                  <a:srgbClr val="C00000"/>
                </a:solidFill>
                <a:latin typeface="Freestyle Script" panose="030804020302050B0404" pitchFamily="66" charset="0"/>
              </a:rPr>
              <a:t>father of computer </a:t>
            </a:r>
            <a:r>
              <a:rPr lang="en-US" sz="4000" dirty="0" smtClean="0">
                <a:latin typeface="Freestyle Script" panose="030804020302050B0404" pitchFamily="66" charset="0"/>
              </a:rPr>
              <a:t>– charles babbge </a:t>
            </a:r>
            <a:endParaRPr lang="en-US" sz="4000" dirty="0">
              <a:latin typeface="Freestyle Script" panose="030804020302050B0404" pitchFamily="66" charset="0"/>
            </a:endParaRPr>
          </a:p>
          <a:p>
            <a:r>
              <a:rPr lang="en-US" sz="4000" b="1" dirty="0" smtClean="0">
                <a:solidFill>
                  <a:srgbClr val="C00000"/>
                </a:solidFill>
                <a:latin typeface="Freestyle Script" panose="030804020302050B0404" pitchFamily="66" charset="0"/>
              </a:rPr>
              <a:t> father of modern computer </a:t>
            </a:r>
            <a:r>
              <a:rPr lang="en-US" sz="4000" dirty="0" smtClean="0">
                <a:latin typeface="Freestyle Script" panose="030804020302050B0404" pitchFamily="66" charset="0"/>
              </a:rPr>
              <a:t>– Alan turing</a:t>
            </a:r>
          </a:p>
          <a:p>
            <a:r>
              <a:rPr lang="en-US" sz="4000" dirty="0">
                <a:latin typeface="Freestyle Script" panose="030804020302050B0404" pitchFamily="66" charset="0"/>
              </a:rPr>
              <a:t> </a:t>
            </a:r>
            <a:r>
              <a:rPr lang="en-US" sz="4000" b="1" dirty="0" smtClean="0">
                <a:solidFill>
                  <a:srgbClr val="C00000"/>
                </a:solidFill>
                <a:latin typeface="Freestyle Script" panose="030804020302050B0404" pitchFamily="66" charset="0"/>
              </a:rPr>
              <a:t>mother of computer </a:t>
            </a:r>
            <a:r>
              <a:rPr lang="en-US" sz="4000" dirty="0" smtClean="0">
                <a:latin typeface="Freestyle Script" panose="030804020302050B0404" pitchFamily="66" charset="0"/>
              </a:rPr>
              <a:t>– Ada lovelace</a:t>
            </a:r>
          </a:p>
          <a:p>
            <a:r>
              <a:rPr lang="en-US" sz="4000" dirty="0">
                <a:latin typeface="Freestyle Script" panose="030804020302050B0404" pitchFamily="66" charset="0"/>
              </a:rPr>
              <a:t> </a:t>
            </a:r>
            <a:r>
              <a:rPr lang="en-US" sz="4000" b="1" dirty="0" smtClean="0">
                <a:solidFill>
                  <a:srgbClr val="C00000"/>
                </a:solidFill>
                <a:latin typeface="Freestyle Script" panose="030804020302050B0404" pitchFamily="66" charset="0"/>
              </a:rPr>
              <a:t>brain of computer </a:t>
            </a:r>
            <a:r>
              <a:rPr lang="en-US" sz="4000" dirty="0" smtClean="0">
                <a:latin typeface="Freestyle Script" panose="030804020302050B0404" pitchFamily="66" charset="0"/>
              </a:rPr>
              <a:t>– CPU</a:t>
            </a:r>
          </a:p>
          <a:p>
            <a:r>
              <a:rPr lang="en-US" sz="4000" dirty="0">
                <a:latin typeface="Freestyle Script" panose="030804020302050B0404" pitchFamily="66" charset="0"/>
              </a:rPr>
              <a:t> </a:t>
            </a:r>
            <a:r>
              <a:rPr lang="en-US" sz="4000" b="1" dirty="0" smtClean="0">
                <a:solidFill>
                  <a:srgbClr val="C00000"/>
                </a:solidFill>
                <a:latin typeface="Freestyle Script" panose="030804020302050B0404" pitchFamily="66" charset="0"/>
              </a:rPr>
              <a:t>first Indian computer </a:t>
            </a:r>
            <a:r>
              <a:rPr lang="en-US" sz="4000" dirty="0" smtClean="0">
                <a:latin typeface="Freestyle Script" panose="030804020302050B0404" pitchFamily="66" charset="0"/>
              </a:rPr>
              <a:t>– SIDDHARTH</a:t>
            </a:r>
          </a:p>
          <a:p>
            <a:r>
              <a:rPr lang="en-US" sz="4000" b="1" dirty="0">
                <a:latin typeface="Freestyle Script" panose="030804020302050B0404" pitchFamily="66" charset="0"/>
              </a:rPr>
              <a:t> </a:t>
            </a:r>
            <a:r>
              <a:rPr lang="en-US" sz="4000" b="1" dirty="0" smtClean="0">
                <a:solidFill>
                  <a:srgbClr val="C00000"/>
                </a:solidFill>
                <a:latin typeface="Freestyle Script" panose="030804020302050B0404" pitchFamily="66" charset="0"/>
              </a:rPr>
              <a:t>first Indian super computer </a:t>
            </a:r>
            <a:r>
              <a:rPr lang="en-US" sz="4000" dirty="0" smtClean="0">
                <a:latin typeface="Freestyle Script" panose="030804020302050B0404" pitchFamily="66" charset="0"/>
              </a:rPr>
              <a:t>– PARAM </a:t>
            </a:r>
          </a:p>
          <a:p>
            <a:r>
              <a:rPr lang="en-US" sz="4000" dirty="0">
                <a:latin typeface="Freestyle Script" panose="030804020302050B0404" pitchFamily="66" charset="0"/>
              </a:rPr>
              <a:t> </a:t>
            </a:r>
            <a:r>
              <a:rPr lang="en-US" sz="4000" b="1" dirty="0" smtClean="0">
                <a:solidFill>
                  <a:srgbClr val="C00000"/>
                </a:solidFill>
                <a:latin typeface="Freestyle Script" panose="030804020302050B0404" pitchFamily="66" charset="0"/>
              </a:rPr>
              <a:t>world computer day </a:t>
            </a:r>
            <a:r>
              <a:rPr lang="en-US" sz="4000" dirty="0" smtClean="0">
                <a:latin typeface="Freestyle Script" panose="030804020302050B0404" pitchFamily="66" charset="0"/>
              </a:rPr>
              <a:t>– 2nd  December 2001</a:t>
            </a:r>
            <a:endParaRPr lang="en-US" sz="4000" dirty="0">
              <a:latin typeface="Freestyle Script" panose="030804020302050B0404" pitchFamily="66" charset="0"/>
            </a:endParaRPr>
          </a:p>
        </p:txBody>
      </p:sp>
    </p:spTree>
    <p:extLst>
      <p:ext uri="{BB962C8B-B14F-4D97-AF65-F5344CB8AC3E}">
        <p14:creationId xmlns:p14="http://schemas.microsoft.com/office/powerpoint/2010/main" val="205637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        Types of computer:-</a:t>
            </a:r>
            <a:endParaRPr lang="en-US" dirty="0">
              <a:latin typeface="Algerian" panose="04020705040A02060702" pitchFamily="82" charset="0"/>
            </a:endParaRPr>
          </a:p>
        </p:txBody>
      </p:sp>
      <p:sp>
        <p:nvSpPr>
          <p:cNvPr id="3" name="Content Placeholder 2"/>
          <p:cNvSpPr>
            <a:spLocks noGrp="1"/>
          </p:cNvSpPr>
          <p:nvPr>
            <p:ph idx="1"/>
          </p:nvPr>
        </p:nvSpPr>
        <p:spPr>
          <a:xfrm>
            <a:off x="457200" y="1775191"/>
            <a:ext cx="8229600" cy="3482609"/>
          </a:xfrm>
        </p:spPr>
        <p:txBody>
          <a:bodyPr/>
          <a:lstStyle/>
          <a:p>
            <a:r>
              <a:rPr lang="en-US" dirty="0" smtClean="0"/>
              <a:t>  </a:t>
            </a:r>
            <a:r>
              <a:rPr lang="en-US" sz="4800" dirty="0" smtClean="0">
                <a:latin typeface="Freestyle Script" panose="030804020302050B0404" pitchFamily="66" charset="0"/>
              </a:rPr>
              <a:t>Mini computers</a:t>
            </a:r>
          </a:p>
          <a:p>
            <a:r>
              <a:rPr lang="en-US" sz="4800" dirty="0">
                <a:latin typeface="Freestyle Script" panose="030804020302050B0404" pitchFamily="66" charset="0"/>
              </a:rPr>
              <a:t> M</a:t>
            </a:r>
            <a:r>
              <a:rPr lang="en-US" sz="4800" dirty="0" smtClean="0">
                <a:latin typeface="Freestyle Script" panose="030804020302050B0404" pitchFamily="66" charset="0"/>
              </a:rPr>
              <a:t>icro computers</a:t>
            </a:r>
          </a:p>
          <a:p>
            <a:r>
              <a:rPr lang="en-US" sz="4800" dirty="0">
                <a:latin typeface="Freestyle Script" panose="030804020302050B0404" pitchFamily="66" charset="0"/>
              </a:rPr>
              <a:t> M</a:t>
            </a:r>
            <a:r>
              <a:rPr lang="en-US" sz="4800" dirty="0" smtClean="0">
                <a:latin typeface="Freestyle Script" panose="030804020302050B0404" pitchFamily="66" charset="0"/>
              </a:rPr>
              <a:t>ainframe computers</a:t>
            </a:r>
          </a:p>
          <a:p>
            <a:r>
              <a:rPr lang="en-US" sz="4800" dirty="0">
                <a:latin typeface="Freestyle Script" panose="030804020302050B0404" pitchFamily="66" charset="0"/>
              </a:rPr>
              <a:t> </a:t>
            </a:r>
            <a:r>
              <a:rPr lang="en-US" sz="4800" dirty="0" smtClean="0">
                <a:latin typeface="Freestyle Script" panose="030804020302050B0404" pitchFamily="66" charset="0"/>
              </a:rPr>
              <a:t>Super &amp; personal computers</a:t>
            </a:r>
          </a:p>
          <a:p>
            <a:endParaRPr lang="en-US" dirty="0" smtClean="0"/>
          </a:p>
          <a:p>
            <a:endParaRPr lang="en-US" dirty="0"/>
          </a:p>
        </p:txBody>
      </p:sp>
    </p:spTree>
    <p:extLst>
      <p:ext uri="{BB962C8B-B14F-4D97-AF65-F5344CB8AC3E}">
        <p14:creationId xmlns:p14="http://schemas.microsoft.com/office/powerpoint/2010/main" val="4094621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5181599"/>
          </a:xfrm>
        </p:spPr>
        <p:txBody>
          <a:bodyPr>
            <a:normAutofit/>
          </a:bodyPr>
          <a:lstStyle/>
          <a:p>
            <a:r>
              <a:rPr lang="en-US" dirty="0" smtClean="0"/>
              <a:t> </a:t>
            </a:r>
            <a:r>
              <a:rPr lang="en-US" sz="3600" dirty="0" smtClean="0">
                <a:solidFill>
                  <a:srgbClr val="C00000"/>
                </a:solidFill>
                <a:latin typeface="Forte" panose="03060902040502070203" pitchFamily="66" charset="0"/>
              </a:rPr>
              <a:t>Mini computers</a:t>
            </a:r>
            <a:r>
              <a:rPr lang="en-US" dirty="0" smtClean="0"/>
              <a:t>:- </a:t>
            </a:r>
            <a:r>
              <a:rPr lang="en-US" b="1" dirty="0">
                <a:latin typeface="Freestyle Script" panose="030804020302050B0404" pitchFamily="66" charset="0"/>
              </a:rPr>
              <a:t>It is smaller in size </a:t>
            </a:r>
            <a:r>
              <a:rPr lang="en-US" b="1" dirty="0" smtClean="0">
                <a:latin typeface="Freestyle Script" panose="030804020302050B0404" pitchFamily="66" charset="0"/>
              </a:rPr>
              <a:t>than</a:t>
            </a:r>
          </a:p>
          <a:p>
            <a:pPr marL="118872" indent="0">
              <a:buNone/>
            </a:pPr>
            <a:r>
              <a:rPr lang="en-US" b="1" dirty="0" smtClean="0">
                <a:latin typeface="Freestyle Script" panose="030804020302050B0404" pitchFamily="66" charset="0"/>
              </a:rPr>
              <a:t> </a:t>
            </a:r>
            <a:r>
              <a:rPr lang="en-US" b="1" dirty="0">
                <a:latin typeface="Freestyle Script" panose="030804020302050B0404" pitchFamily="66" charset="0"/>
              </a:rPr>
              <a:t>a mainframe computer. This makes them less expensive to maintain and simpler to fit into smaller places. It is less expensive than a super and </a:t>
            </a:r>
            <a:r>
              <a:rPr lang="en-US" b="1" dirty="0" smtClean="0">
                <a:latin typeface="Freestyle Script" panose="030804020302050B0404" pitchFamily="66" charset="0"/>
              </a:rPr>
              <a:t>  mainframe computer</a:t>
            </a:r>
            <a:r>
              <a:rPr lang="en-US" b="1" dirty="0" smtClean="0"/>
              <a:t>.</a:t>
            </a:r>
          </a:p>
          <a:p>
            <a:pPr marL="118872" indent="0">
              <a:buNone/>
            </a:pPr>
            <a:endParaRPr lang="en-US" dirty="0">
              <a:latin typeface="Freestyle Script" panose="030804020302050B0404" pitchFamily="66" charset="0"/>
            </a:endParaRPr>
          </a:p>
        </p:txBody>
      </p:sp>
      <p:sp>
        <p:nvSpPr>
          <p:cNvPr id="4" name="Title 3"/>
          <p:cNvSpPr>
            <a:spLocks noGrp="1"/>
          </p:cNvSpPr>
          <p:nvPr>
            <p:ph type="title"/>
          </p:nvPr>
        </p:nvSpPr>
        <p:spPr/>
        <p:txBody>
          <a:bodyPr>
            <a:normAutofit/>
          </a:bodyPr>
          <a:lstStyle/>
          <a:p>
            <a:r>
              <a:rPr lang="en-US" dirty="0" smtClean="0">
                <a:latin typeface="Algerian" panose="04020705040A02060702" pitchFamily="82" charset="0"/>
              </a:rPr>
              <a:t>     </a:t>
            </a:r>
            <a:r>
              <a:rPr lang="en-US" sz="4400" dirty="0" smtClean="0">
                <a:latin typeface="Algerian" panose="04020705040A02060702" pitchFamily="82" charset="0"/>
              </a:rPr>
              <a:t>Explaination(1)</a:t>
            </a:r>
            <a:endParaRPr lang="en-US" dirty="0">
              <a:latin typeface="Algerian" panose="04020705040A02060702" pitchFamily="82" charset="0"/>
            </a:endParaRPr>
          </a:p>
        </p:txBody>
      </p:sp>
      <p:sp>
        <p:nvSpPr>
          <p:cNvPr id="6" name="Rounded Rectangle 5"/>
          <p:cNvSpPr/>
          <p:nvPr/>
        </p:nvSpPr>
        <p:spPr>
          <a:xfrm>
            <a:off x="2819400" y="3733800"/>
            <a:ext cx="3352800" cy="2209800"/>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a:effectLst>
            <a:reflection blurRad="6350" stA="50000" endA="300" endPos="38500" dist="50800" dir="5400000" sy="-100000" algn="bl" rotWithShape="0"/>
          </a:effectLst>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06501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106</TotalTime>
  <Words>544</Words>
  <Application>Microsoft Office PowerPoint</Application>
  <PresentationFormat>On-screen Show (4:3)</PresentationFormat>
  <Paragraphs>72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Module</vt:lpstr>
      <vt:lpstr>                                             INTRODUCTION TO         computer</vt:lpstr>
      <vt:lpstr>  WHAT IS COMPUTER?</vt:lpstr>
      <vt:lpstr>      Full form of computer:-</vt:lpstr>
      <vt:lpstr>    Components of computer:-</vt:lpstr>
      <vt:lpstr>       computer devices:-</vt:lpstr>
      <vt:lpstr> CPU(central processing unit)</vt:lpstr>
      <vt:lpstr>     History of computer:-</vt:lpstr>
      <vt:lpstr>        Types of computer:-</vt:lpstr>
      <vt:lpstr>     Explaination(1)</vt:lpstr>
      <vt:lpstr>            Explaination(2):-</vt:lpstr>
      <vt:lpstr>     Explaination(3):-</vt:lpstr>
      <vt:lpstr>        Explaination(4):-</vt:lpstr>
      <vt:lpstr>   Etymology of computers:-</vt:lpstr>
      <vt:lpstr>  GENERATIONS OF COMPUTER:-</vt:lpstr>
      <vt:lpstr> NETWORKING &amp; INTERNET:-</vt:lpstr>
      <vt:lpstr>COMPUTER MEMORY:-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dc:title>
  <dc:creator>Windows User</dc:creator>
  <cp:lastModifiedBy>Windows User</cp:lastModifiedBy>
  <cp:revision>12</cp:revision>
  <dcterms:created xsi:type="dcterms:W3CDTF">2024-05-22T05:34:08Z</dcterms:created>
  <dcterms:modified xsi:type="dcterms:W3CDTF">2024-05-23T06:35:50Z</dcterms:modified>
</cp:coreProperties>
</file>