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61" autoAdjust="0"/>
  </p:normalViewPr>
  <p:slideViewPr>
    <p:cSldViewPr>
      <p:cViewPr varScale="1">
        <p:scale>
          <a:sx n="86" d="100"/>
          <a:sy n="86" d="100"/>
        </p:scale>
        <p:origin x="-87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5F3ED-00E3-4221-974C-06145E22706A}" type="datetimeFigureOut">
              <a:rPr lang="en-US" smtClean="0"/>
              <a:t>5/21/2024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B2E2BD-4CF2-4828-B043-2E05ADB304C6}" type="slidenum">
              <a:rPr lang="en-US" smtClean="0"/>
              <a:t>‹#›</a:t>
            </a:fld>
            <a:endParaRPr lang="en-US"/>
          </a:p>
        </p:txBody>
      </p:sp>
    </p:spTree>
    <p:extLst>
      <p:ext uri="{BB962C8B-B14F-4D97-AF65-F5344CB8AC3E}">
        <p14:creationId xmlns:p14="http://schemas.microsoft.com/office/powerpoint/2010/main" val="42710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B2E2BD-4CF2-4828-B043-2E05ADB304C6}" type="slidenum">
              <a:rPr lang="en-US" smtClean="0"/>
              <a:t>10</a:t>
            </a:fld>
            <a:endParaRPr lang="en-US"/>
          </a:p>
        </p:txBody>
      </p:sp>
    </p:spTree>
    <p:extLst>
      <p:ext uri="{BB962C8B-B14F-4D97-AF65-F5344CB8AC3E}">
        <p14:creationId xmlns:p14="http://schemas.microsoft.com/office/powerpoint/2010/main" val="1110391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0595565D-6A7F-48A0-9B24-0FC72FB5B55F}" type="datetimeFigureOut">
              <a:rPr lang="en-US" smtClean="0"/>
              <a:t>5/21/2024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5446B46-2959-4026-9841-D45FA18F601C}"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95565D-6A7F-48A0-9B24-0FC72FB5B55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46B46-2959-4026-9841-D45FA18F601C}"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95565D-6A7F-48A0-9B24-0FC72FB5B55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46B46-2959-4026-9841-D45FA18F601C}"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95565D-6A7F-48A0-9B24-0FC72FB5B55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46B46-2959-4026-9841-D45FA18F601C}"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5565D-6A7F-48A0-9B24-0FC72FB5B55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46B46-2959-4026-9841-D45FA18F60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95565D-6A7F-48A0-9B24-0FC72FB5B55F}"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46B46-2959-4026-9841-D45FA18F601C}"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95565D-6A7F-48A0-9B24-0FC72FB5B55F}"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446B46-2959-4026-9841-D45FA18F601C}"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95565D-6A7F-48A0-9B24-0FC72FB5B55F}"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446B46-2959-4026-9841-D45FA18F601C}"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5565D-6A7F-48A0-9B24-0FC72FB5B55F}"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446B46-2959-4026-9841-D45FA18F60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95565D-6A7F-48A0-9B24-0FC72FB5B55F}"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46B46-2959-4026-9841-D45FA18F60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95565D-6A7F-48A0-9B24-0FC72FB5B55F}"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46B46-2959-4026-9841-D45FA18F60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0595565D-6A7F-48A0-9B24-0FC72FB5B55F}" type="datetimeFigureOut">
              <a:rPr lang="en-US" smtClean="0"/>
              <a:t>5/21/2024</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45446B46-2959-4026-9841-D45FA18F60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ollutant" TargetMode="External"/><Relationship Id="rId2" Type="http://schemas.openxmlformats.org/officeDocument/2006/relationships/hyperlink" Target="https://en.wikipedia.org/wiki/Contamina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b="1" dirty="0" smtClean="0">
                <a:latin typeface="Algerian" panose="04020705040A02060702" pitchFamily="82" charset="0"/>
              </a:rPr>
              <a:t>pollution </a:t>
            </a:r>
            <a:endParaRPr lang="en-US" b="1" dirty="0">
              <a:latin typeface="Algerian" panose="04020705040A02060702" pitchFamily="82" charset="0"/>
            </a:endParaRPr>
          </a:p>
        </p:txBody>
      </p:sp>
      <p:sp>
        <p:nvSpPr>
          <p:cNvPr id="3" name="Subtitle 2"/>
          <p:cNvSpPr>
            <a:spLocks noGrp="1"/>
          </p:cNvSpPr>
          <p:nvPr>
            <p:ph type="subTitle" idx="1"/>
          </p:nvPr>
        </p:nvSpPr>
        <p:spPr/>
        <p:txBody>
          <a:bodyPr>
            <a:normAutofit fontScale="85000" lnSpcReduction="10000"/>
          </a:bodyPr>
          <a:lstStyle/>
          <a:p>
            <a:r>
              <a:rPr lang="en-US" dirty="0">
                <a:effectLst/>
                <a:latin typeface="Cooper Black" panose="0208090404030B020404" pitchFamily="18" charset="0"/>
              </a:rPr>
              <a:t>Pollution is the introduction of harmful materials into the environment. These harmful materials are called pollutants. Pollutants can be natural, such as volcanic ash. They can also be created by human activity, such as trash or runoff produced by factories.</a:t>
            </a:r>
            <a:endParaRPr lang="en-US" dirty="0">
              <a:latin typeface="Cooper Black" panose="0208090404030B020404" pitchFamily="18" charset="0"/>
            </a:endParaRPr>
          </a:p>
        </p:txBody>
      </p:sp>
    </p:spTree>
    <p:extLst>
      <p:ext uri="{BB962C8B-B14F-4D97-AF65-F5344CB8AC3E}">
        <p14:creationId xmlns:p14="http://schemas.microsoft.com/office/powerpoint/2010/main" val="236391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609600"/>
            <a:ext cx="7745505" cy="5867400"/>
          </a:xfrm>
        </p:spPr>
        <p:txBody>
          <a:bodyPr>
            <a:normAutofit/>
          </a:bodyPr>
          <a:lstStyle/>
          <a:p>
            <a:r>
              <a:rPr lang="en-US" sz="2800" i="1" dirty="0" smtClean="0">
                <a:latin typeface="Cooper Black" panose="0208090404030B020404" pitchFamily="18" charset="0"/>
              </a:rPr>
              <a:t>Plastic pollution</a:t>
            </a:r>
            <a:r>
              <a:rPr lang="en-US" sz="2800" dirty="0" smtClean="0">
                <a:latin typeface="Cooper Black" panose="0208090404030B020404" pitchFamily="18" charset="0"/>
              </a:rPr>
              <a:t>:- </a:t>
            </a:r>
            <a:r>
              <a:rPr lang="en-US" dirty="0" smtClean="0">
                <a:latin typeface="Informal Roman" panose="030604020304060B0204" pitchFamily="66" charset="0"/>
              </a:rPr>
              <a:t>involves the accumulation of plastic products and microplastics</a:t>
            </a:r>
            <a:r>
              <a:rPr lang="en-US" dirty="0">
                <a:latin typeface="Informal Roman" panose="030604020304060B0204" pitchFamily="66" charset="0"/>
              </a:rPr>
              <a:t> </a:t>
            </a:r>
            <a:r>
              <a:rPr lang="en-US" dirty="0" smtClean="0">
                <a:latin typeface="Informal Roman" panose="030604020304060B0204" pitchFamily="66" charset="0"/>
              </a:rPr>
              <a:t>in the environment that adversely affects wildlife, wildlife habitat</a:t>
            </a:r>
            <a:r>
              <a:rPr lang="en-US" dirty="0">
                <a:latin typeface="Informal Roman" panose="030604020304060B0204" pitchFamily="66" charset="0"/>
              </a:rPr>
              <a:t>, or humans</a:t>
            </a:r>
            <a:r>
              <a:rPr lang="en-US" dirty="0" smtClean="0">
                <a:latin typeface="Informal Roman" panose="030604020304060B0204" pitchFamily="66" charset="0"/>
              </a:rPr>
              <a:t>.</a:t>
            </a:r>
          </a:p>
          <a:p>
            <a:endParaRPr lang="en-US" dirty="0">
              <a:latin typeface="Informal Roman" panose="030604020304060B0204" pitchFamily="66" charset="0"/>
            </a:endParaRPr>
          </a:p>
          <a:p>
            <a:r>
              <a:rPr lang="en-US" sz="2800" dirty="0" smtClean="0">
                <a:latin typeface="Cooper Black" panose="0208090404030B020404" pitchFamily="18" charset="0"/>
              </a:rPr>
              <a:t> </a:t>
            </a:r>
            <a:r>
              <a:rPr lang="en-US" sz="2800" i="1" dirty="0" smtClean="0">
                <a:latin typeface="Cooper Black" panose="0208090404030B020404" pitchFamily="18" charset="0"/>
              </a:rPr>
              <a:t>Soil Contamination</a:t>
            </a:r>
            <a:r>
              <a:rPr lang="en-US" dirty="0" smtClean="0">
                <a:latin typeface="Informal Roman" panose="030604020304060B0204" pitchFamily="66" charset="0"/>
              </a:rPr>
              <a:t>:- occurs </a:t>
            </a:r>
            <a:r>
              <a:rPr lang="en-US" dirty="0">
                <a:latin typeface="Informal Roman" panose="030604020304060B0204" pitchFamily="66" charset="0"/>
              </a:rPr>
              <a:t>when chemicals are released by spill or underground leakage. Among the most significant soil contaminants are hydrocarbons</a:t>
            </a:r>
            <a:r>
              <a:rPr lang="en-US" dirty="0" smtClean="0">
                <a:latin typeface="Informal Roman" panose="030604020304060B0204" pitchFamily="66" charset="0"/>
              </a:rPr>
              <a:t>,</a:t>
            </a:r>
          </a:p>
          <a:p>
            <a:pPr marL="0" indent="0">
              <a:buNone/>
            </a:pPr>
            <a:r>
              <a:rPr lang="en-US" dirty="0">
                <a:latin typeface="Informal Roman" panose="030604020304060B0204" pitchFamily="66" charset="0"/>
              </a:rPr>
              <a:t> </a:t>
            </a:r>
            <a:r>
              <a:rPr lang="en-US" dirty="0" smtClean="0">
                <a:latin typeface="Informal Roman" panose="030604020304060B0204" pitchFamily="66" charset="0"/>
              </a:rPr>
              <a:t>  </a:t>
            </a:r>
            <a:r>
              <a:rPr lang="en-US" dirty="0">
                <a:latin typeface="Informal Roman" panose="030604020304060B0204" pitchFamily="66" charset="0"/>
              </a:rPr>
              <a:t> heavy metals, </a:t>
            </a:r>
            <a:r>
              <a:rPr lang="en-US" dirty="0" smtClean="0">
                <a:latin typeface="Informal Roman" panose="030604020304060B0204" pitchFamily="66" charset="0"/>
              </a:rPr>
              <a:t>MTBE, </a:t>
            </a:r>
            <a:r>
              <a:rPr lang="en-US" dirty="0">
                <a:latin typeface="Informal Roman" panose="030604020304060B0204" pitchFamily="66" charset="0"/>
              </a:rPr>
              <a:t> herbicides, pesticides and </a:t>
            </a:r>
            <a:endParaRPr lang="en-US" dirty="0" smtClean="0">
              <a:latin typeface="Informal Roman" panose="030604020304060B0204" pitchFamily="66" charset="0"/>
            </a:endParaRPr>
          </a:p>
          <a:p>
            <a:pPr marL="0" indent="0">
              <a:buNone/>
            </a:pPr>
            <a:r>
              <a:rPr lang="en-US" dirty="0">
                <a:latin typeface="Informal Roman" panose="030604020304060B0204" pitchFamily="66" charset="0"/>
              </a:rPr>
              <a:t> </a:t>
            </a:r>
            <a:r>
              <a:rPr lang="en-US" dirty="0" smtClean="0">
                <a:latin typeface="Informal Roman" panose="030604020304060B0204" pitchFamily="66" charset="0"/>
              </a:rPr>
              <a:t> chlorinated hydrocarbons.</a:t>
            </a:r>
          </a:p>
          <a:p>
            <a:pPr marL="0" indent="0">
              <a:buNone/>
            </a:pPr>
            <a:endParaRPr lang="en-US" dirty="0" smtClean="0">
              <a:latin typeface="Informal Roman" panose="030604020304060B0204" pitchFamily="66" charset="0"/>
            </a:endParaRPr>
          </a:p>
          <a:p>
            <a:r>
              <a:rPr lang="en-US" i="1" dirty="0">
                <a:latin typeface="Informal Roman" panose="030604020304060B0204" pitchFamily="66" charset="0"/>
              </a:rPr>
              <a:t> </a:t>
            </a:r>
            <a:r>
              <a:rPr lang="en-US" sz="2800" i="1" dirty="0" smtClean="0">
                <a:latin typeface="Cooper Black" panose="0208090404030B020404" pitchFamily="18" charset="0"/>
              </a:rPr>
              <a:t>Thermal pollution:- </a:t>
            </a:r>
            <a:r>
              <a:rPr lang="en-US" dirty="0"/>
              <a:t> </a:t>
            </a:r>
            <a:r>
              <a:rPr lang="en-US" dirty="0">
                <a:latin typeface="Informal Roman" panose="030604020304060B0204" pitchFamily="66" charset="0"/>
              </a:rPr>
              <a:t>temperature change in natural water bodies caused by human influence, such as use of water as coolant in a power plant.</a:t>
            </a:r>
          </a:p>
          <a:p>
            <a:pPr marL="0" indent="0">
              <a:buNone/>
            </a:pPr>
            <a:endParaRPr lang="en-US" dirty="0">
              <a:latin typeface="Informal Roman" panose="030604020304060B0204" pitchFamily="66" charset="0"/>
            </a:endParaRPr>
          </a:p>
        </p:txBody>
      </p:sp>
    </p:spTree>
    <p:extLst>
      <p:ext uri="{BB962C8B-B14F-4D97-AF65-F5344CB8AC3E}">
        <p14:creationId xmlns:p14="http://schemas.microsoft.com/office/powerpoint/2010/main" val="405638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981200"/>
            <a:ext cx="7745505" cy="4419599"/>
          </a:xfrm>
        </p:spPr>
        <p:txBody>
          <a:bodyPr>
            <a:normAutofit fontScale="77500" lnSpcReduction="20000"/>
          </a:bodyPr>
          <a:lstStyle/>
          <a:p>
            <a:r>
              <a:rPr lang="en-US" sz="2900" dirty="0" smtClean="0">
                <a:latin typeface="Informal Roman" panose="030604020304060B0204" pitchFamily="66" charset="0"/>
              </a:rPr>
              <a:t> </a:t>
            </a:r>
            <a:r>
              <a:rPr lang="en-US" sz="2900" dirty="0">
                <a:latin typeface="Informal Roman" panose="030604020304060B0204" pitchFamily="66" charset="0"/>
              </a:rPr>
              <a:t>One of the most significant natural sources of pollution are volcanoes, which during eruptions release large quantities of harmful gases into the atmosphere. Volcanic gases include carbon dioxide, which can be fatal in large concentrations and contributes to climate change, hydrogen halides which can cause acid rain, sulfur dioxides, which are harmful to animals and damage the ozone layer, and hydrogen sulfides, which are capable of killing humans at concentrations of less than 1 part per thousand</a:t>
            </a:r>
            <a:r>
              <a:rPr lang="en-US" sz="2900" dirty="0" smtClean="0">
                <a:latin typeface="Informal Roman" panose="030604020304060B0204" pitchFamily="66" charset="0"/>
              </a:rPr>
              <a:t>.</a:t>
            </a:r>
            <a:r>
              <a:rPr lang="en-US" sz="2900" dirty="0">
                <a:latin typeface="Informal Roman" panose="030604020304060B0204" pitchFamily="66" charset="0"/>
              </a:rPr>
              <a:t> Volcanic emissions also include fine and ultrafine particles which may contain toxic chemicals and substances such as arsenic, lead, and </a:t>
            </a:r>
            <a:r>
              <a:rPr lang="en-US" sz="2900" dirty="0" smtClean="0">
                <a:latin typeface="Informal Roman" panose="030604020304060B0204" pitchFamily="66" charset="0"/>
              </a:rPr>
              <a:t>mercury</a:t>
            </a:r>
            <a:r>
              <a:rPr lang="en-US" sz="2900" dirty="0">
                <a:latin typeface="Informal Roman" panose="030604020304060B0204" pitchFamily="66" charset="0"/>
              </a:rPr>
              <a:t>.</a:t>
            </a:r>
          </a:p>
          <a:p>
            <a:r>
              <a:rPr lang="en-US" sz="2900" dirty="0">
                <a:latin typeface="Informal Roman" panose="030604020304060B0204" pitchFamily="66" charset="0"/>
              </a:rPr>
              <a:t>Wildfires, which can be caused naturally by lightning strikes, are also a significant source of air pollution. Wildfire smoke contains significant quantities of both carbon dioxide and carbon monoxide, which can cause suffocation. Large quantities </a:t>
            </a:r>
            <a:r>
              <a:rPr lang="en-US" sz="2900" dirty="0" smtClean="0">
                <a:latin typeface="Informal Roman" panose="030604020304060B0204" pitchFamily="66" charset="0"/>
              </a:rPr>
              <a:t>of</a:t>
            </a:r>
            <a:r>
              <a:rPr lang="en-US" sz="2900" dirty="0">
                <a:latin typeface="Informal Roman" panose="030604020304060B0204" pitchFamily="66" charset="0"/>
              </a:rPr>
              <a:t> </a:t>
            </a:r>
            <a:r>
              <a:rPr lang="en-US" sz="2900" dirty="0" smtClean="0">
                <a:latin typeface="Informal Roman" panose="030604020304060B0204" pitchFamily="66" charset="0"/>
              </a:rPr>
              <a:t>fine particulates</a:t>
            </a:r>
            <a:r>
              <a:rPr lang="en-US" sz="2900" dirty="0">
                <a:latin typeface="Informal Roman" panose="030604020304060B0204" pitchFamily="66" charset="0"/>
              </a:rPr>
              <a:t> are found within wildfire smoke as well, which pose a health risk to animals</a:t>
            </a:r>
            <a:r>
              <a:rPr lang="en-US" sz="2900" dirty="0" smtClean="0">
                <a:latin typeface="Informal Roman" panose="030604020304060B0204" pitchFamily="66" charset="0"/>
              </a:rPr>
              <a:t>.</a:t>
            </a:r>
            <a:endParaRPr lang="en-US" sz="2900" dirty="0">
              <a:latin typeface="Informal Roman" panose="030604020304060B0204" pitchFamily="66" charset="0"/>
            </a:endParaRPr>
          </a:p>
          <a:p>
            <a:endParaRPr lang="en-US" dirty="0"/>
          </a:p>
        </p:txBody>
      </p:sp>
      <p:sp>
        <p:nvSpPr>
          <p:cNvPr id="3" name="Title 2"/>
          <p:cNvSpPr>
            <a:spLocks noGrp="1"/>
          </p:cNvSpPr>
          <p:nvPr>
            <p:ph type="title"/>
          </p:nvPr>
        </p:nvSpPr>
        <p:spPr/>
        <p:txBody>
          <a:bodyPr/>
          <a:lstStyle/>
          <a:p>
            <a:r>
              <a:rPr lang="en-US" i="1" dirty="0" smtClean="0">
                <a:latin typeface="Cooper Black" panose="0208090404030B020404" pitchFamily="18" charset="0"/>
              </a:rPr>
              <a:t>Natural causes </a:t>
            </a:r>
            <a:endParaRPr lang="en-US" i="1" dirty="0">
              <a:latin typeface="Cooper Black" panose="0208090404030B020404" pitchFamily="18" charset="0"/>
            </a:endParaRPr>
          </a:p>
        </p:txBody>
      </p:sp>
    </p:spTree>
    <p:extLst>
      <p:ext uri="{BB962C8B-B14F-4D97-AF65-F5344CB8AC3E}">
        <p14:creationId xmlns:p14="http://schemas.microsoft.com/office/powerpoint/2010/main" val="240793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981200"/>
            <a:ext cx="7745505" cy="4800599"/>
          </a:xfrm>
        </p:spPr>
        <p:txBody>
          <a:bodyPr>
            <a:noAutofit/>
          </a:bodyPr>
          <a:lstStyle/>
          <a:p>
            <a:r>
              <a:rPr lang="en-US" sz="2000" dirty="0" smtClean="0">
                <a:latin typeface="Informal Roman" panose="030604020304060B0204" pitchFamily="66" charset="0"/>
              </a:rPr>
              <a:t>Motor Vehicle emissions are </a:t>
            </a:r>
            <a:r>
              <a:rPr lang="en-US" sz="2000" dirty="0">
                <a:latin typeface="Informal Roman" panose="030604020304060B0204" pitchFamily="66" charset="0"/>
              </a:rPr>
              <a:t>one of the leading causes of air pollution</a:t>
            </a:r>
            <a:r>
              <a:rPr lang="en-US" sz="2000" dirty="0" smtClean="0">
                <a:latin typeface="Informal Roman" panose="030604020304060B0204" pitchFamily="66" charset="0"/>
              </a:rPr>
              <a:t>.</a:t>
            </a:r>
            <a:r>
              <a:rPr lang="en-US" sz="2000" dirty="0">
                <a:latin typeface="Informal Roman" panose="030604020304060B0204" pitchFamily="66" charset="0"/>
              </a:rPr>
              <a:t> China, United States, Russia, </a:t>
            </a:r>
            <a:r>
              <a:rPr lang="en-US" sz="2000" dirty="0" smtClean="0">
                <a:latin typeface="Informal Roman" panose="030604020304060B0204" pitchFamily="66" charset="0"/>
              </a:rPr>
              <a:t>India</a:t>
            </a:r>
            <a:r>
              <a:rPr lang="en-US" sz="2000" baseline="30000" dirty="0" smtClean="0">
                <a:latin typeface="Informal Roman" panose="030604020304060B0204" pitchFamily="66" charset="0"/>
              </a:rPr>
              <a:t> ,</a:t>
            </a:r>
            <a:r>
              <a:rPr lang="en-US" sz="2000" dirty="0" smtClean="0">
                <a:latin typeface="Informal Roman" panose="030604020304060B0204" pitchFamily="66" charset="0"/>
              </a:rPr>
              <a:t> Mexico</a:t>
            </a:r>
            <a:r>
              <a:rPr lang="en-US" sz="2000" dirty="0">
                <a:latin typeface="Informal Roman" panose="030604020304060B0204" pitchFamily="66" charset="0"/>
              </a:rPr>
              <a:t>, and Japan are the world leaders in air pollution emissions. Principal stationary pollution sources include chemical plants, coal-fired power plants, </a:t>
            </a:r>
            <a:endParaRPr lang="en-US" sz="2000" dirty="0" smtClean="0">
              <a:latin typeface="Informal Roman" panose="030604020304060B0204" pitchFamily="66" charset="0"/>
            </a:endParaRPr>
          </a:p>
          <a:p>
            <a:pPr marL="0" indent="0">
              <a:buNone/>
            </a:pPr>
            <a:r>
              <a:rPr lang="en-US" sz="2000" dirty="0">
                <a:latin typeface="Informal Roman" panose="030604020304060B0204" pitchFamily="66" charset="0"/>
              </a:rPr>
              <a:t> </a:t>
            </a:r>
            <a:r>
              <a:rPr lang="en-US" sz="2000" dirty="0" smtClean="0">
                <a:latin typeface="Informal Roman" panose="030604020304060B0204" pitchFamily="66" charset="0"/>
              </a:rPr>
              <a:t>  oil refineries</a:t>
            </a:r>
            <a:r>
              <a:rPr lang="en-US" sz="2000" dirty="0">
                <a:latin typeface="Informal Roman" panose="030604020304060B0204" pitchFamily="66" charset="0"/>
              </a:rPr>
              <a:t>, petrochemical plants, nuclear waste disposal activity, </a:t>
            </a:r>
            <a:r>
              <a:rPr lang="en-US" sz="2000" dirty="0" smtClean="0">
                <a:latin typeface="Informal Roman" panose="030604020304060B0204" pitchFamily="66" charset="0"/>
              </a:rPr>
              <a:t>  incinerators</a:t>
            </a:r>
            <a:r>
              <a:rPr lang="en-US" sz="2000" dirty="0">
                <a:latin typeface="Informal Roman" panose="030604020304060B0204" pitchFamily="66" charset="0"/>
              </a:rPr>
              <a:t>, large livestock </a:t>
            </a:r>
            <a:r>
              <a:rPr lang="en-US" sz="2000" dirty="0" smtClean="0">
                <a:latin typeface="Informal Roman" panose="030604020304060B0204" pitchFamily="66" charset="0"/>
              </a:rPr>
              <a:t>farms</a:t>
            </a:r>
            <a:r>
              <a:rPr lang="en-US" sz="2000" dirty="0">
                <a:latin typeface="Informal Roman" panose="030604020304060B0204" pitchFamily="66" charset="0"/>
              </a:rPr>
              <a:t> </a:t>
            </a:r>
            <a:r>
              <a:rPr lang="en-US" sz="2000" dirty="0" smtClean="0">
                <a:latin typeface="Informal Roman" panose="030604020304060B0204" pitchFamily="66" charset="0"/>
              </a:rPr>
              <a:t>(dairy </a:t>
            </a:r>
            <a:r>
              <a:rPr lang="en-US" sz="2000" dirty="0">
                <a:latin typeface="Informal Roman" panose="030604020304060B0204" pitchFamily="66" charset="0"/>
              </a:rPr>
              <a:t>cows, pigs, poultry, etc.), </a:t>
            </a:r>
            <a:r>
              <a:rPr lang="en-US" sz="2000" dirty="0" smtClean="0">
                <a:latin typeface="Informal Roman" panose="030604020304060B0204" pitchFamily="66" charset="0"/>
              </a:rPr>
              <a:t>PVC </a:t>
            </a:r>
            <a:r>
              <a:rPr lang="en-US" sz="2000" dirty="0">
                <a:latin typeface="Informal Roman" panose="030604020304060B0204" pitchFamily="66" charset="0"/>
              </a:rPr>
              <a:t> factories, metals production factories, plastics factories, and other heavy industry. Agricultural air pollution comes from contemporary practices which include clear felling and burning of natural vegetation as well as spraying of pesticides and herbicides</a:t>
            </a:r>
            <a:r>
              <a:rPr lang="en-US" sz="2000" dirty="0" smtClean="0">
                <a:latin typeface="Informal Roman" panose="030604020304060B0204" pitchFamily="66" charset="0"/>
              </a:rPr>
              <a:t>.</a:t>
            </a:r>
            <a:endParaRPr lang="en-US" sz="2000" dirty="0">
              <a:latin typeface="Informal Roman" panose="030604020304060B0204" pitchFamily="66" charset="0"/>
            </a:endParaRPr>
          </a:p>
          <a:p>
            <a:r>
              <a:rPr lang="en-US" sz="1800" dirty="0">
                <a:latin typeface="Informal Roman" panose="030604020304060B0204" pitchFamily="66" charset="0"/>
              </a:rPr>
              <a:t>About 400 million metric tons of hazardous wastes are generated each year</a:t>
            </a:r>
            <a:r>
              <a:rPr lang="en-US" sz="1800" dirty="0" smtClean="0">
                <a:latin typeface="Informal Roman" panose="030604020304060B0204" pitchFamily="66" charset="0"/>
              </a:rPr>
              <a:t>.</a:t>
            </a:r>
            <a:r>
              <a:rPr lang="en-US" sz="1800" dirty="0">
                <a:latin typeface="Informal Roman" panose="030604020304060B0204" pitchFamily="66" charset="0"/>
              </a:rPr>
              <a:t> The United States alone produces about 250 million metric tons</a:t>
            </a:r>
            <a:r>
              <a:rPr lang="en-US" sz="1800" dirty="0" smtClean="0">
                <a:latin typeface="Informal Roman" panose="030604020304060B0204" pitchFamily="66" charset="0"/>
              </a:rPr>
              <a:t>.</a:t>
            </a:r>
            <a:r>
              <a:rPr lang="en-US" sz="1800" dirty="0">
                <a:latin typeface="Informal Roman" panose="030604020304060B0204" pitchFamily="66" charset="0"/>
              </a:rPr>
              <a:t> Americans constitute less than 5% of the world's population, but produce roughly 25% of the world's </a:t>
            </a:r>
            <a:r>
              <a:rPr lang="en-US" sz="1800" dirty="0" smtClean="0">
                <a:latin typeface="Informal Roman" panose="030604020304060B0204" pitchFamily="66" charset="0"/>
              </a:rPr>
              <a:t>CO</a:t>
            </a:r>
            <a:r>
              <a:rPr lang="en-US" sz="1800" baseline="-25000" dirty="0" smtClean="0">
                <a:latin typeface="Informal Roman" panose="030604020304060B0204" pitchFamily="66" charset="0"/>
              </a:rPr>
              <a:t>2,</a:t>
            </a:r>
            <a:r>
              <a:rPr lang="en-US" sz="1800" dirty="0" smtClean="0">
                <a:latin typeface="Informal Roman" panose="030604020304060B0204" pitchFamily="66" charset="0"/>
              </a:rPr>
              <a:t> </a:t>
            </a:r>
            <a:r>
              <a:rPr lang="en-US" sz="1800" dirty="0">
                <a:latin typeface="Informal Roman" panose="030604020304060B0204" pitchFamily="66" charset="0"/>
              </a:rPr>
              <a:t> and generate approximately 30% of world's </a:t>
            </a:r>
            <a:r>
              <a:rPr lang="en-US" sz="1800" dirty="0" smtClean="0">
                <a:latin typeface="Informal Roman" panose="030604020304060B0204" pitchFamily="66" charset="0"/>
              </a:rPr>
              <a:t>waste</a:t>
            </a:r>
            <a:r>
              <a:rPr lang="en-US" sz="1800" dirty="0">
                <a:latin typeface="Informal Roman" panose="030604020304060B0204" pitchFamily="66" charset="0"/>
              </a:rPr>
              <a:t>. In 2007, China overtook the United States as the world's biggest producer of CO</a:t>
            </a:r>
            <a:r>
              <a:rPr lang="en-US" sz="1800" baseline="-25000" dirty="0">
                <a:latin typeface="Informal Roman" panose="030604020304060B0204" pitchFamily="66" charset="0"/>
              </a:rPr>
              <a:t>2</a:t>
            </a:r>
            <a:r>
              <a:rPr lang="en-US" sz="1800" dirty="0" smtClean="0">
                <a:latin typeface="Informal Roman" panose="030604020304060B0204" pitchFamily="66" charset="0"/>
              </a:rPr>
              <a:t>,</a:t>
            </a:r>
            <a:r>
              <a:rPr lang="en-US" sz="1800" baseline="30000" dirty="0" smtClean="0">
                <a:latin typeface="Informal Roman" panose="030604020304060B0204" pitchFamily="66" charset="0"/>
              </a:rPr>
              <a:t>]</a:t>
            </a:r>
            <a:r>
              <a:rPr lang="en-US" sz="1800" dirty="0">
                <a:latin typeface="Informal Roman" panose="030604020304060B0204" pitchFamily="66" charset="0"/>
              </a:rPr>
              <a:t> while still far behind based on per capita pollution (ranked 78th among the world's nations</a:t>
            </a:r>
            <a:r>
              <a:rPr lang="en-US" sz="1800" dirty="0" smtClean="0">
                <a:latin typeface="Informal Roman" panose="030604020304060B0204" pitchFamily="66" charset="0"/>
              </a:rPr>
              <a:t>).</a:t>
            </a:r>
            <a:endParaRPr lang="en-US" sz="1800" dirty="0">
              <a:latin typeface="Informal Roman" panose="030604020304060B0204" pitchFamily="66" charset="0"/>
            </a:endParaRPr>
          </a:p>
          <a:p>
            <a:endParaRPr lang="en-US" sz="1800" dirty="0">
              <a:latin typeface="Informal Roman" panose="030604020304060B0204" pitchFamily="66" charset="0"/>
            </a:endParaRPr>
          </a:p>
        </p:txBody>
      </p:sp>
      <p:sp>
        <p:nvSpPr>
          <p:cNvPr id="3" name="Title 2"/>
          <p:cNvSpPr>
            <a:spLocks noGrp="1"/>
          </p:cNvSpPr>
          <p:nvPr>
            <p:ph type="title"/>
          </p:nvPr>
        </p:nvSpPr>
        <p:spPr/>
        <p:txBody>
          <a:bodyPr/>
          <a:lstStyle/>
          <a:p>
            <a:r>
              <a:rPr lang="en-US" i="1" dirty="0" smtClean="0">
                <a:latin typeface="Cooper Black" panose="0208090404030B020404" pitchFamily="18" charset="0"/>
              </a:rPr>
              <a:t>Human Generation:-</a:t>
            </a:r>
            <a:endParaRPr lang="en-US" i="1" dirty="0">
              <a:latin typeface="Cooper Black" panose="0208090404030B020404" pitchFamily="18" charset="0"/>
            </a:endParaRPr>
          </a:p>
        </p:txBody>
      </p:sp>
    </p:spTree>
    <p:extLst>
      <p:ext uri="{BB962C8B-B14F-4D97-AF65-F5344CB8AC3E}">
        <p14:creationId xmlns:p14="http://schemas.microsoft.com/office/powerpoint/2010/main" val="274848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152400"/>
            <a:ext cx="8763000" cy="6553199"/>
          </a:xfrm>
        </p:spPr>
        <p:txBody>
          <a:bodyPr>
            <a:normAutofit/>
          </a:bodyPr>
          <a:lstStyle/>
          <a:p>
            <a:r>
              <a:rPr lang="en-US" dirty="0">
                <a:latin typeface="Informal Roman" panose="030604020304060B0204" pitchFamily="66" charset="0"/>
              </a:rPr>
              <a:t>Pollution can also occur as a result of natural disasters. Hurricanes, for example, frequently result in sewage contamination and petrochemical spills from burst boats or automobiles. When coastal oil rigs or refineries are involved, larger-scale and environmental damage is not unusual. When accidents occur, some pollution sources, such as nuclear power stations or oil ships, can create extensive and potentially catastrophic </a:t>
            </a:r>
            <a:r>
              <a:rPr lang="en-US" dirty="0" smtClean="0">
                <a:latin typeface="Informal Roman" panose="030604020304060B0204" pitchFamily="66" charset="0"/>
              </a:rPr>
              <a:t>emissions.</a:t>
            </a:r>
          </a:p>
          <a:p>
            <a:r>
              <a:rPr lang="en-US" dirty="0">
                <a:latin typeface="Informal Roman" panose="030604020304060B0204" pitchFamily="66" charset="0"/>
              </a:rPr>
              <a:t> T</a:t>
            </a:r>
            <a:r>
              <a:rPr lang="en-US" dirty="0" smtClean="0">
                <a:latin typeface="Informal Roman" panose="030604020304060B0204" pitchFamily="66" charset="0"/>
              </a:rPr>
              <a:t>he </a:t>
            </a:r>
            <a:r>
              <a:rPr lang="en-US" dirty="0">
                <a:latin typeface="Informal Roman" panose="030604020304060B0204" pitchFamily="66" charset="0"/>
              </a:rPr>
              <a:t>motor vehicle is the most common cause of noise pollution, accounting for over 90% of </a:t>
            </a:r>
            <a:r>
              <a:rPr lang="en-US" dirty="0" smtClean="0">
                <a:latin typeface="Informal Roman" panose="030604020304060B0204" pitchFamily="66" charset="0"/>
              </a:rPr>
              <a:t>all </a:t>
            </a:r>
            <a:r>
              <a:rPr lang="en-US" dirty="0">
                <a:latin typeface="Informal Roman" panose="030604020304060B0204" pitchFamily="66" charset="0"/>
              </a:rPr>
              <a:t>undesirable noise </a:t>
            </a:r>
            <a:r>
              <a:rPr lang="en-US" dirty="0" smtClean="0">
                <a:latin typeface="Informal Roman" panose="030604020304060B0204" pitchFamily="66" charset="0"/>
              </a:rPr>
              <a:t>globally.</a:t>
            </a:r>
          </a:p>
          <a:p>
            <a:r>
              <a:rPr lang="en-US" sz="2200" dirty="0">
                <a:latin typeface="Informal Roman" panose="030604020304060B0204" pitchFamily="66" charset="0"/>
              </a:rPr>
              <a:t> Plastic pollution is choking our oceans by making plastic gyres, entangling marine animals, poisoning our food and water supply, and ultimately inflicting havoc on the health and well-being of humans and wildlife globally. With the exception of a small amount that has been incinerating, virtually every piece of plastic that was ever made in the past still exists in one form or another.  And since most of the plastics do not biodegrade in any meaningful sense, all that plastic waste could exist for hundreds or even thousands of years. If plastic production is not circumscribed, plastic pollution will be disastrous and will eventually outweigh fish in oceans</a:t>
            </a:r>
          </a:p>
        </p:txBody>
      </p:sp>
    </p:spTree>
    <p:extLst>
      <p:ext uri="{BB962C8B-B14F-4D97-AF65-F5344CB8AC3E}">
        <p14:creationId xmlns:p14="http://schemas.microsoft.com/office/powerpoint/2010/main" val="382989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686799" cy="4724399"/>
          </a:xfrm>
        </p:spPr>
        <p:txBody>
          <a:bodyPr>
            <a:normAutofit/>
          </a:bodyPr>
          <a:lstStyle/>
          <a:p>
            <a:r>
              <a:rPr lang="en-US" sz="2000" dirty="0" smtClean="0">
                <a:latin typeface="Informal Roman" panose="030604020304060B0204" pitchFamily="66" charset="0"/>
              </a:rPr>
              <a:t> </a:t>
            </a:r>
            <a:r>
              <a:rPr lang="en-US" sz="2000" dirty="0">
                <a:latin typeface="Informal Roman" panose="030604020304060B0204" pitchFamily="66" charset="0"/>
              </a:rPr>
              <a:t>C</a:t>
            </a:r>
            <a:r>
              <a:rPr lang="en-US" sz="2000" dirty="0" smtClean="0">
                <a:latin typeface="Informal Roman" panose="030604020304060B0204" pitchFamily="66" charset="0"/>
              </a:rPr>
              <a:t>arbon dioxide </a:t>
            </a:r>
            <a:r>
              <a:rPr lang="en-US" sz="2000" dirty="0">
                <a:latin typeface="Informal Roman" panose="030604020304060B0204" pitchFamily="66" charset="0"/>
              </a:rPr>
              <a:t> while vital for photosynthesis, is sometimes referred to as pollution, because raised levels of the gas in the atmosphere are affecting the Earth's climate. Disruption of the environment can also highlight the connection between areas of pollution that would normally be classified separately, such as those of water and air. Recent studies have investigated the potential for long-term rising levels of atmospheric carbon dioxide to cause slight but critical increases in the acidity of ocean waters, and the possible effects of this on marine ecosystems</a:t>
            </a:r>
            <a:r>
              <a:rPr lang="en-US" sz="2000" dirty="0" smtClean="0">
                <a:latin typeface="Informal Roman" panose="030604020304060B0204" pitchFamily="66" charset="0"/>
              </a:rPr>
              <a:t>.</a:t>
            </a:r>
          </a:p>
          <a:p>
            <a:r>
              <a:rPr lang="en-US" sz="1800" dirty="0">
                <a:latin typeface="Informal Roman" panose="030604020304060B0204" pitchFamily="66" charset="0"/>
              </a:rPr>
              <a:t> </a:t>
            </a:r>
            <a:r>
              <a:rPr lang="en-US" sz="1800" dirty="0" smtClean="0">
                <a:latin typeface="Informal Roman" panose="030604020304060B0204" pitchFamily="66" charset="0"/>
              </a:rPr>
              <a:t>in </a:t>
            </a:r>
            <a:r>
              <a:rPr lang="en-US" sz="1800" dirty="0">
                <a:latin typeface="Informal Roman" panose="030604020304060B0204" pitchFamily="66" charset="0"/>
              </a:rPr>
              <a:t>February 2007, a report by the Intergovernmental Panel on Climate Change (IPCC), representing the work of 2,500 scientists, economists, and policymakers from more than 120 countries, confirmed that humans have been the primary cause of global warming since 1950. Humans have ways to cut greenhouse gas emissions and avoid the consequences of global warming, a major climate report concluded. But to change the climate, the transition from fossil fuels like coal and oil needs to occur within decades, according to the final report this year from the UN's Intergovernmental Panel on Climate Change (</a:t>
            </a:r>
            <a:r>
              <a:rPr lang="en-US" sz="1800" dirty="0" smtClean="0">
                <a:latin typeface="Informal Roman" panose="030604020304060B0204" pitchFamily="66" charset="0"/>
              </a:rPr>
              <a:t>IPCC).</a:t>
            </a:r>
            <a:endParaRPr lang="en-US" sz="1800" dirty="0">
              <a:latin typeface="Informal Roman" panose="030604020304060B0204" pitchFamily="66" charset="0"/>
            </a:endParaRPr>
          </a:p>
        </p:txBody>
      </p:sp>
      <p:sp>
        <p:nvSpPr>
          <p:cNvPr id="3" name="Title 2"/>
          <p:cNvSpPr>
            <a:spLocks noGrp="1"/>
          </p:cNvSpPr>
          <p:nvPr>
            <p:ph type="title"/>
          </p:nvPr>
        </p:nvSpPr>
        <p:spPr/>
        <p:txBody>
          <a:bodyPr/>
          <a:lstStyle/>
          <a:p>
            <a:r>
              <a:rPr lang="en-US" sz="4000" i="1" dirty="0" smtClean="0">
                <a:latin typeface="Cooper Black" panose="0208090404030B020404" pitchFamily="18" charset="0"/>
              </a:rPr>
              <a:t>Greenhouse gas emissions:-</a:t>
            </a:r>
            <a:endParaRPr lang="en-US" sz="4000" i="1" dirty="0">
              <a:latin typeface="Cooper Black" panose="0208090404030B020404" pitchFamily="18" charset="0"/>
            </a:endParaRPr>
          </a:p>
        </p:txBody>
      </p:sp>
    </p:spTree>
    <p:extLst>
      <p:ext uri="{BB962C8B-B14F-4D97-AF65-F5344CB8AC3E}">
        <p14:creationId xmlns:p14="http://schemas.microsoft.com/office/powerpoint/2010/main" val="424044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81200"/>
            <a:ext cx="8458199" cy="4724399"/>
          </a:xfrm>
        </p:spPr>
        <p:txBody>
          <a:bodyPr>
            <a:noAutofit/>
          </a:bodyPr>
          <a:lstStyle/>
          <a:p>
            <a:r>
              <a:rPr lang="en-US" sz="1800" dirty="0">
                <a:latin typeface="Informal Roman" panose="030604020304060B0204" pitchFamily="66" charset="0"/>
              </a:rPr>
              <a:t>Pollution affects humans in every part of the world. An October 2017 study by the Lancet Commission on Pollution and Health found that global pollution, specifically toxic air, water, soil and workplaces, kills nine million people annually, which is triple the number of deaths caused by AIDS, tuberculosis and malaria combined, and 15 times higher than deaths caused by wars and other forms of human violence</a:t>
            </a:r>
            <a:r>
              <a:rPr lang="en-US" sz="1800" dirty="0" smtClean="0">
                <a:latin typeface="Informal Roman" panose="030604020304060B0204" pitchFamily="66" charset="0"/>
              </a:rPr>
              <a:t>.</a:t>
            </a:r>
            <a:r>
              <a:rPr lang="en-US" sz="1800" dirty="0">
                <a:latin typeface="Informal Roman" panose="030604020304060B0204" pitchFamily="66" charset="0"/>
              </a:rPr>
              <a:t> The study concluded that "pollution is one of the great existential challenges of the Anthropocene era. Pollution endangers the stability of the Earth's support systems and threatens the continuing survival of human </a:t>
            </a:r>
            <a:r>
              <a:rPr lang="en-US" sz="1800" dirty="0" smtClean="0">
                <a:latin typeface="Informal Roman" panose="030604020304060B0204" pitchFamily="66" charset="0"/>
              </a:rPr>
              <a:t>societies.</a:t>
            </a:r>
          </a:p>
          <a:p>
            <a:r>
              <a:rPr lang="en-US" sz="1800" dirty="0">
                <a:latin typeface="Informal Roman" panose="030604020304060B0204" pitchFamily="66" charset="0"/>
              </a:rPr>
              <a:t>Adverse air quality can kill many organisms, including humans. Ozone pollution can cause respiratory disease, cardiovascular disease, </a:t>
            </a:r>
            <a:r>
              <a:rPr lang="en-US" sz="1800" dirty="0" smtClean="0">
                <a:latin typeface="Informal Roman" panose="030604020304060B0204" pitchFamily="66" charset="0"/>
              </a:rPr>
              <a:t>throat</a:t>
            </a:r>
            <a:r>
              <a:rPr lang="en-US" sz="1800" dirty="0">
                <a:latin typeface="Informal Roman" panose="030604020304060B0204" pitchFamily="66" charset="0"/>
              </a:rPr>
              <a:t> </a:t>
            </a:r>
            <a:r>
              <a:rPr lang="en-US" sz="1800" dirty="0" smtClean="0">
                <a:latin typeface="Informal Roman" panose="030604020304060B0204" pitchFamily="66" charset="0"/>
              </a:rPr>
              <a:t>inflammation</a:t>
            </a:r>
            <a:r>
              <a:rPr lang="en-US" sz="1800" dirty="0">
                <a:latin typeface="Informal Roman" panose="030604020304060B0204" pitchFamily="66" charset="0"/>
              </a:rPr>
              <a:t>, chest pain, and </a:t>
            </a:r>
            <a:r>
              <a:rPr lang="en-US" sz="1800" dirty="0" smtClean="0">
                <a:latin typeface="Informal Roman" panose="030604020304060B0204" pitchFamily="66" charset="0"/>
              </a:rPr>
              <a:t>congestion.</a:t>
            </a:r>
          </a:p>
          <a:p>
            <a:pPr marL="0" indent="0">
              <a:buNone/>
            </a:pPr>
            <a:r>
              <a:rPr lang="en-US" sz="1600" dirty="0">
                <a:latin typeface="Informal Roman" panose="030604020304060B0204" pitchFamily="66" charset="0"/>
              </a:rPr>
              <a:t> </a:t>
            </a:r>
            <a:r>
              <a:rPr lang="en-US" sz="1600" dirty="0" smtClean="0">
                <a:latin typeface="Informal Roman" panose="030604020304060B0204" pitchFamily="66" charset="0"/>
              </a:rPr>
              <a:t>    </a:t>
            </a:r>
            <a:r>
              <a:rPr lang="en-US" sz="1600" dirty="0">
                <a:latin typeface="Informal Roman" panose="030604020304060B0204" pitchFamily="66" charset="0"/>
              </a:rPr>
              <a:t>A 2010 analysis estimated that 1.2 million people died prematurely each year in China alone because of air pollution</a:t>
            </a:r>
            <a:r>
              <a:rPr lang="en-US" sz="1600" dirty="0" smtClean="0">
                <a:latin typeface="Informal Roman" panose="030604020304060B0204" pitchFamily="66" charset="0"/>
              </a:rPr>
              <a:t>.</a:t>
            </a:r>
            <a:r>
              <a:rPr lang="en-US" sz="1600" dirty="0">
                <a:latin typeface="Informal Roman" panose="030604020304060B0204" pitchFamily="66" charset="0"/>
              </a:rPr>
              <a:t> China's high smog levels can damage the human body and cause various diseases</a:t>
            </a:r>
            <a:r>
              <a:rPr lang="en-US" sz="1600" dirty="0" smtClean="0">
                <a:latin typeface="Informal Roman" panose="030604020304060B0204" pitchFamily="66" charset="0"/>
              </a:rPr>
              <a:t>.</a:t>
            </a:r>
            <a:r>
              <a:rPr lang="en-US" sz="1600" dirty="0">
                <a:latin typeface="Informal Roman" panose="030604020304060B0204" pitchFamily="66" charset="0"/>
              </a:rPr>
              <a:t> In 2019, air pollution caused 1.67 million deaths in India (17.8% of total deaths nationally</a:t>
            </a:r>
            <a:r>
              <a:rPr lang="en-US" sz="1600" dirty="0" smtClean="0">
                <a:latin typeface="Informal Roman" panose="030604020304060B0204" pitchFamily="66" charset="0"/>
              </a:rPr>
              <a:t>).</a:t>
            </a:r>
            <a:r>
              <a:rPr lang="en-US" sz="1600" baseline="30000" dirty="0">
                <a:latin typeface="Informal Roman" panose="030604020304060B0204" pitchFamily="66" charset="0"/>
              </a:rPr>
              <a:t> </a:t>
            </a:r>
            <a:r>
              <a:rPr lang="en-US" sz="1600" dirty="0" smtClean="0">
                <a:latin typeface="Informal Roman" panose="030604020304060B0204" pitchFamily="66" charset="0"/>
              </a:rPr>
              <a:t>Studies </a:t>
            </a:r>
            <a:r>
              <a:rPr lang="en-US" sz="1600" dirty="0">
                <a:latin typeface="Informal Roman" panose="030604020304060B0204" pitchFamily="66" charset="0"/>
              </a:rPr>
              <a:t>have estimated that the number of people killed annually in the United States could be over 50,000</a:t>
            </a:r>
            <a:r>
              <a:rPr lang="en-US" sz="1600" dirty="0" smtClean="0">
                <a:latin typeface="Informal Roman" panose="030604020304060B0204" pitchFamily="66" charset="0"/>
              </a:rPr>
              <a:t>.</a:t>
            </a:r>
            <a:r>
              <a:rPr lang="en-US" sz="1600" dirty="0">
                <a:latin typeface="Informal Roman" panose="030604020304060B0204" pitchFamily="66" charset="0"/>
              </a:rPr>
              <a:t> A study published in 2022 in </a:t>
            </a:r>
            <a:r>
              <a:rPr lang="en-US" sz="1600" i="1" dirty="0">
                <a:latin typeface="Informal Roman" panose="030604020304060B0204" pitchFamily="66" charset="0"/>
              </a:rPr>
              <a:t>GeoHealth</a:t>
            </a:r>
            <a:r>
              <a:rPr lang="en-US" sz="1600" dirty="0">
                <a:latin typeface="Informal Roman" panose="030604020304060B0204" pitchFamily="66" charset="0"/>
              </a:rPr>
              <a:t> concluded that energy-related fossil fuel emissions in the United States cause 46,900–59,400 premature deaths each year and PM2.5-related illness and death costs the nation $537–$678 billion annually</a:t>
            </a:r>
            <a:r>
              <a:rPr lang="en-US" sz="1600" dirty="0" smtClean="0">
                <a:latin typeface="Informal Roman" panose="030604020304060B0204" pitchFamily="66" charset="0"/>
              </a:rPr>
              <a:t>.</a:t>
            </a:r>
            <a:r>
              <a:rPr lang="en-US" sz="1600" dirty="0">
                <a:latin typeface="Informal Roman" panose="030604020304060B0204" pitchFamily="66" charset="0"/>
              </a:rPr>
              <a:t> In the US, deaths caused by coal pollution were highest in 1999, but decreased sharply after 2007. The number dropped by about 95% by 2020, as coal plants have been closed or have scrubbers installed</a:t>
            </a:r>
            <a:r>
              <a:rPr lang="en-US" sz="1600" dirty="0" smtClean="0">
                <a:latin typeface="Informal Roman" panose="030604020304060B0204" pitchFamily="66" charset="0"/>
              </a:rPr>
              <a:t>.</a:t>
            </a:r>
            <a:endParaRPr lang="en-US" sz="1600" dirty="0">
              <a:latin typeface="Informal Roman" panose="030604020304060B0204" pitchFamily="66" charset="0"/>
            </a:endParaRPr>
          </a:p>
        </p:txBody>
      </p:sp>
      <p:sp>
        <p:nvSpPr>
          <p:cNvPr id="3" name="Title 2"/>
          <p:cNvSpPr>
            <a:spLocks noGrp="1"/>
          </p:cNvSpPr>
          <p:nvPr>
            <p:ph type="title"/>
          </p:nvPr>
        </p:nvSpPr>
        <p:spPr/>
        <p:txBody>
          <a:bodyPr/>
          <a:lstStyle/>
          <a:p>
            <a:r>
              <a:rPr lang="en-US" sz="4400" i="1" dirty="0" smtClean="0">
                <a:latin typeface="Cooper Black" panose="0208090404030B020404" pitchFamily="18" charset="0"/>
              </a:rPr>
              <a:t>Effects on human health:-</a:t>
            </a:r>
            <a:endParaRPr lang="en-US" sz="4400" i="1" dirty="0">
              <a:latin typeface="Cooper Black" panose="0208090404030B020404" pitchFamily="18" charset="0"/>
            </a:endParaRPr>
          </a:p>
        </p:txBody>
      </p:sp>
    </p:spTree>
    <p:extLst>
      <p:ext uri="{BB962C8B-B14F-4D97-AF65-F5344CB8AC3E}">
        <p14:creationId xmlns:p14="http://schemas.microsoft.com/office/powerpoint/2010/main" val="195955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905001"/>
            <a:ext cx="7745505" cy="4221162"/>
          </a:xfrm>
        </p:spPr>
        <p:txBody>
          <a:bodyPr>
            <a:noAutofit/>
          </a:bodyPr>
          <a:lstStyle/>
          <a:p>
            <a:r>
              <a:rPr lang="en-US" sz="2000" dirty="0">
                <a:latin typeface="Informal Roman" panose="030604020304060B0204" pitchFamily="66" charset="0"/>
              </a:rPr>
              <a:t>Pollution control is a term used in environmental management. It refers to the control of emissions and effluents into air, water or soil. Without pollution control, the waste products from overconsumption, heating, agriculture, mining, manufacturing, transportation and other human activities, whether they accumulate or disperse, will degrade the environment. In the hierarchy of controls, pollution prevention and waste minimization are more desirable than pollution control. In the field of land development, low impact </a:t>
            </a:r>
            <a:r>
              <a:rPr lang="en-US" sz="2000" dirty="0" smtClean="0">
                <a:latin typeface="Informal Roman" panose="030604020304060B0204" pitchFamily="66" charset="0"/>
              </a:rPr>
              <a:t>development</a:t>
            </a:r>
            <a:r>
              <a:rPr lang="en-US" sz="2000" dirty="0">
                <a:latin typeface="Informal Roman" panose="030604020304060B0204" pitchFamily="66" charset="0"/>
              </a:rPr>
              <a:t> </a:t>
            </a:r>
            <a:r>
              <a:rPr lang="en-US" sz="2000" dirty="0" smtClean="0">
                <a:latin typeface="Informal Roman" panose="030604020304060B0204" pitchFamily="66" charset="0"/>
              </a:rPr>
              <a:t>is </a:t>
            </a:r>
            <a:r>
              <a:rPr lang="en-US" sz="2000" dirty="0">
                <a:latin typeface="Informal Roman" panose="030604020304060B0204" pitchFamily="66" charset="0"/>
              </a:rPr>
              <a:t>a similar technique for the prevention of urban runoff.</a:t>
            </a:r>
          </a:p>
          <a:p>
            <a:r>
              <a:rPr lang="en-US" sz="2000" dirty="0">
                <a:latin typeface="Informal Roman" panose="030604020304060B0204" pitchFamily="66" charset="0"/>
              </a:rPr>
              <a:t>Policy, </a:t>
            </a:r>
            <a:r>
              <a:rPr lang="en-US" sz="2000" dirty="0" smtClean="0">
                <a:latin typeface="Informal Roman" panose="030604020304060B0204" pitchFamily="66" charset="0"/>
              </a:rPr>
              <a:t>law</a:t>
            </a:r>
            <a:r>
              <a:rPr lang="en-US" sz="2000" dirty="0">
                <a:latin typeface="Informal Roman" panose="030604020304060B0204" pitchFamily="66" charset="0"/>
              </a:rPr>
              <a:t> </a:t>
            </a:r>
            <a:r>
              <a:rPr lang="en-US" sz="2000" dirty="0" smtClean="0">
                <a:latin typeface="Informal Roman" panose="030604020304060B0204" pitchFamily="66" charset="0"/>
              </a:rPr>
              <a:t>and </a:t>
            </a:r>
            <a:r>
              <a:rPr lang="en-US" sz="2000" dirty="0">
                <a:latin typeface="Informal Roman" panose="030604020304060B0204" pitchFamily="66" charset="0"/>
              </a:rPr>
              <a:t>monitoring/transparency/life-cycle assessment-attached </a:t>
            </a:r>
            <a:r>
              <a:rPr lang="en-US" sz="2000" dirty="0" smtClean="0">
                <a:latin typeface="Informal Roman" panose="030604020304060B0204" pitchFamily="66" charset="0"/>
              </a:rPr>
              <a:t>economics </a:t>
            </a:r>
            <a:r>
              <a:rPr lang="en-US" sz="2000" dirty="0">
                <a:latin typeface="Informal Roman" panose="030604020304060B0204" pitchFamily="66" charset="0"/>
              </a:rPr>
              <a:t> could be developed and enforced to control pollution</a:t>
            </a:r>
            <a:r>
              <a:rPr lang="en-US" sz="2000" dirty="0" smtClean="0">
                <a:latin typeface="Informal Roman" panose="030604020304060B0204" pitchFamily="66" charset="0"/>
              </a:rPr>
              <a:t>.</a:t>
            </a:r>
            <a:r>
              <a:rPr lang="en-US" sz="2000" dirty="0">
                <a:latin typeface="Informal Roman" panose="030604020304060B0204" pitchFamily="66" charset="0"/>
              </a:rPr>
              <a:t> A review concluded that there is a lack of attention and action such as work on a globally supported "formal science–policy interface", e.g. to "inform intervention, influence research, and guide funding</a:t>
            </a:r>
            <a:r>
              <a:rPr lang="en-US" sz="2000" dirty="0" smtClean="0">
                <a:latin typeface="Informal Roman" panose="030604020304060B0204" pitchFamily="66" charset="0"/>
              </a:rPr>
              <a:t>".</a:t>
            </a:r>
            <a:endParaRPr lang="en-US" sz="2000" dirty="0">
              <a:latin typeface="Informal Roman" panose="030604020304060B0204" pitchFamily="66" charset="0"/>
            </a:endParaRPr>
          </a:p>
          <a:p>
            <a:endParaRPr lang="en-US" sz="1800" dirty="0"/>
          </a:p>
        </p:txBody>
      </p:sp>
      <p:sp>
        <p:nvSpPr>
          <p:cNvPr id="3" name="Title 2"/>
          <p:cNvSpPr>
            <a:spLocks noGrp="1"/>
          </p:cNvSpPr>
          <p:nvPr>
            <p:ph type="title"/>
          </p:nvPr>
        </p:nvSpPr>
        <p:spPr/>
        <p:txBody>
          <a:bodyPr/>
          <a:lstStyle/>
          <a:p>
            <a:r>
              <a:rPr lang="en-US" sz="4800" i="1" dirty="0" smtClean="0">
                <a:latin typeface="Cooper Black" panose="0208090404030B020404" pitchFamily="18" charset="0"/>
              </a:rPr>
              <a:t>How to Control:-</a:t>
            </a:r>
            <a:endParaRPr lang="en-US" sz="4800" i="1" dirty="0">
              <a:latin typeface="Cooper Black" panose="0208090404030B020404" pitchFamily="18" charset="0"/>
            </a:endParaRPr>
          </a:p>
        </p:txBody>
      </p:sp>
    </p:spTree>
    <p:extLst>
      <p:ext uri="{BB962C8B-B14F-4D97-AF65-F5344CB8AC3E}">
        <p14:creationId xmlns:p14="http://schemas.microsoft.com/office/powerpoint/2010/main" val="1137939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762001"/>
            <a:ext cx="7745505" cy="5364162"/>
          </a:xfrm>
        </p:spPr>
        <p:txBody>
          <a:bodyPr/>
          <a:lstStyle/>
          <a:p>
            <a:endParaRPr lang="en-US" dirty="0" smtClean="0"/>
          </a:p>
          <a:p>
            <a:endParaRPr lang="en-US" dirty="0"/>
          </a:p>
          <a:p>
            <a:endParaRPr lang="en-US" dirty="0" smtClean="0"/>
          </a:p>
          <a:p>
            <a:r>
              <a:rPr lang="en-US" dirty="0">
                <a:latin typeface="Informal Roman" panose="030604020304060B0204" pitchFamily="66" charset="0"/>
              </a:rPr>
              <a:t> I</a:t>
            </a:r>
            <a:r>
              <a:rPr lang="en-US" dirty="0" smtClean="0">
                <a:latin typeface="Informal Roman" panose="030604020304060B0204" pitchFamily="66" charset="0"/>
              </a:rPr>
              <a:t>n </a:t>
            </a:r>
            <a:r>
              <a:rPr lang="en-US" dirty="0">
                <a:latin typeface="Informal Roman" panose="030604020304060B0204" pitchFamily="66" charset="0"/>
              </a:rPr>
              <a:t>September 2023 a Global Framework on Chemicals aiming to reduce pollution was agreed during an international conference in Bonn, Germany. The framework includes 28 targets, for example, to “end the use of hazardous pesticides in agriculture where the risks have not been managed” by 2035</a:t>
            </a:r>
          </a:p>
        </p:txBody>
      </p:sp>
    </p:spTree>
    <p:extLst>
      <p:ext uri="{BB962C8B-B14F-4D97-AF65-F5344CB8AC3E}">
        <p14:creationId xmlns:p14="http://schemas.microsoft.com/office/powerpoint/2010/main" val="1891559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914401"/>
            <a:ext cx="7745505" cy="5211762"/>
          </a:xfrm>
        </p:spPr>
        <p:txBody>
          <a:bodyPr/>
          <a:lstStyle/>
          <a:p>
            <a:endParaRPr lang="en-US" dirty="0" smtClean="0"/>
          </a:p>
          <a:p>
            <a:endParaRPr lang="en-US" dirty="0"/>
          </a:p>
          <a:p>
            <a:endParaRPr lang="en-US" dirty="0" smtClean="0"/>
          </a:p>
          <a:p>
            <a:pPr marL="0" indent="0">
              <a:buNone/>
            </a:pPr>
            <a:r>
              <a:rPr lang="en-US" dirty="0"/>
              <a:t> </a:t>
            </a:r>
            <a:r>
              <a:rPr lang="en-US" dirty="0" smtClean="0"/>
              <a:t>                   </a:t>
            </a:r>
          </a:p>
          <a:p>
            <a:pPr marL="0" indent="0">
              <a:buNone/>
            </a:pPr>
            <a:r>
              <a:rPr lang="en-US" dirty="0"/>
              <a:t> </a:t>
            </a:r>
            <a:r>
              <a:rPr lang="en-US" dirty="0" smtClean="0"/>
              <a:t>                       </a:t>
            </a:r>
            <a:r>
              <a:rPr lang="en-US" sz="4800" dirty="0" smtClean="0">
                <a:latin typeface="Cooper Black" panose="0208090404030B020404" pitchFamily="18" charset="0"/>
              </a:rPr>
              <a:t>THANK YOU</a:t>
            </a:r>
            <a:endParaRPr lang="en-US" dirty="0"/>
          </a:p>
        </p:txBody>
      </p:sp>
    </p:spTree>
    <p:extLst>
      <p:ext uri="{BB962C8B-B14F-4D97-AF65-F5344CB8AC3E}">
        <p14:creationId xmlns:p14="http://schemas.microsoft.com/office/powerpoint/2010/main" val="137367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b="1" dirty="0">
                <a:latin typeface="Informal Roman" panose="030604020304060B0204" pitchFamily="66" charset="0"/>
              </a:rPr>
              <a:t>Pollution</a:t>
            </a:r>
            <a:r>
              <a:rPr lang="en-US" sz="3200" dirty="0">
                <a:latin typeface="Informal Roman" panose="030604020304060B0204" pitchFamily="66" charset="0"/>
              </a:rPr>
              <a:t> is the introduction of </a:t>
            </a:r>
            <a:r>
              <a:rPr lang="en-US" sz="3200" b="1" dirty="0">
                <a:latin typeface="Agency FB" panose="020B0503020202020204" pitchFamily="34" charset="0"/>
                <a:hlinkClick r:id="rId2" tooltip="Contaminant"/>
              </a:rPr>
              <a:t>contaminants</a:t>
            </a:r>
            <a:r>
              <a:rPr lang="en-US" sz="3200" dirty="0">
                <a:latin typeface="Informal Roman" panose="030604020304060B0204" pitchFamily="66" charset="0"/>
              </a:rPr>
              <a:t> into the natural environment that cause adverse </a:t>
            </a:r>
            <a:r>
              <a:rPr lang="en-US" sz="3200" dirty="0" smtClean="0">
                <a:latin typeface="Informal Roman" panose="030604020304060B0204" pitchFamily="66" charset="0"/>
              </a:rPr>
              <a:t>change. Pollution </a:t>
            </a:r>
            <a:r>
              <a:rPr lang="en-US" sz="3200" dirty="0">
                <a:latin typeface="Informal Roman" panose="030604020304060B0204" pitchFamily="66" charset="0"/>
              </a:rPr>
              <a:t>can take the form of any substance (solid, liquid, or gas) or energy (such as radioactivity, heat, sound, or light). </a:t>
            </a:r>
            <a:r>
              <a:rPr lang="en-US" sz="3200" b="1" dirty="0">
                <a:latin typeface="Agency FB" panose="020B0503020202020204" pitchFamily="34" charset="0"/>
                <a:hlinkClick r:id="rId3" tooltip="Pollutant"/>
              </a:rPr>
              <a:t>Pollutants</a:t>
            </a:r>
            <a:r>
              <a:rPr lang="en-US" sz="3200" dirty="0">
                <a:latin typeface="Informal Roman" panose="030604020304060B0204" pitchFamily="66" charset="0"/>
              </a:rPr>
              <a:t>, the components of pollution, can be either foreign substances/energies or naturally occurring </a:t>
            </a:r>
            <a:r>
              <a:rPr lang="en-US" sz="3200" dirty="0" smtClean="0">
                <a:latin typeface="Informal Roman" panose="030604020304060B0204" pitchFamily="66" charset="0"/>
              </a:rPr>
              <a:t>contaminants.</a:t>
            </a:r>
          </a:p>
          <a:p>
            <a:pPr marL="0" indent="0">
              <a:buNone/>
            </a:pPr>
            <a:endParaRPr lang="en-US" dirty="0">
              <a:latin typeface="Informal Roman" panose="030604020304060B0204" pitchFamily="66" charset="0"/>
            </a:endParaRPr>
          </a:p>
        </p:txBody>
      </p:sp>
      <p:sp>
        <p:nvSpPr>
          <p:cNvPr id="3" name="Title 2"/>
          <p:cNvSpPr>
            <a:spLocks noGrp="1"/>
          </p:cNvSpPr>
          <p:nvPr>
            <p:ph type="title"/>
          </p:nvPr>
        </p:nvSpPr>
        <p:spPr/>
        <p:txBody>
          <a:bodyPr/>
          <a:lstStyle/>
          <a:p>
            <a:r>
              <a:rPr lang="en-US" i="1" dirty="0" smtClean="0">
                <a:latin typeface="Cooper Black" panose="0208090404030B020404" pitchFamily="18" charset="0"/>
              </a:rPr>
              <a:t>Definition:-</a:t>
            </a:r>
            <a:endParaRPr lang="en-US" dirty="0"/>
          </a:p>
        </p:txBody>
      </p:sp>
    </p:spTree>
    <p:extLst>
      <p:ext uri="{BB962C8B-B14F-4D97-AF65-F5344CB8AC3E}">
        <p14:creationId xmlns:p14="http://schemas.microsoft.com/office/powerpoint/2010/main" val="126898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latin typeface="Informal Roman" panose="030604020304060B0204" pitchFamily="66" charset="0"/>
              </a:rPr>
              <a:t>Although environmental pollution can be caused by natural events, the word pollution generally implies that the contaminants have an anthropogenic source – that is, a source created by human activities, such as </a:t>
            </a:r>
            <a:r>
              <a:rPr lang="en-US" dirty="0" smtClean="0">
                <a:latin typeface="Informal Roman" panose="030604020304060B0204" pitchFamily="66" charset="0"/>
              </a:rPr>
              <a:t>manufacturing,</a:t>
            </a:r>
          </a:p>
          <a:p>
            <a:r>
              <a:rPr lang="en-US" dirty="0">
                <a:latin typeface="Informal Roman" panose="030604020304060B0204" pitchFamily="66" charset="0"/>
              </a:rPr>
              <a:t> </a:t>
            </a:r>
            <a:r>
              <a:rPr lang="en-US" dirty="0" smtClean="0">
                <a:latin typeface="Informal Roman" panose="030604020304060B0204" pitchFamily="66" charset="0"/>
              </a:rPr>
              <a:t>extractive industries</a:t>
            </a:r>
            <a:r>
              <a:rPr lang="en-US" dirty="0">
                <a:latin typeface="Informal Roman" panose="030604020304060B0204" pitchFamily="66" charset="0"/>
              </a:rPr>
              <a:t>, poor </a:t>
            </a:r>
            <a:r>
              <a:rPr lang="en-US" u="sng" dirty="0">
                <a:latin typeface="Informal Roman" panose="030604020304060B0204" pitchFamily="66" charset="0"/>
              </a:rPr>
              <a:t>waste </a:t>
            </a:r>
            <a:r>
              <a:rPr lang="en-US" u="sng" dirty="0" smtClean="0">
                <a:latin typeface="Informal Roman" panose="030604020304060B0204" pitchFamily="66" charset="0"/>
              </a:rPr>
              <a:t>management </a:t>
            </a:r>
            <a:r>
              <a:rPr lang="en-US" dirty="0" smtClean="0">
                <a:latin typeface="Informal Roman" panose="030604020304060B0204" pitchFamily="66" charset="0"/>
              </a:rPr>
              <a:t> </a:t>
            </a:r>
            <a:r>
              <a:rPr lang="en-US" dirty="0">
                <a:latin typeface="Informal Roman" panose="030604020304060B0204" pitchFamily="66" charset="0"/>
              </a:rPr>
              <a:t>transportation or </a:t>
            </a:r>
            <a:r>
              <a:rPr lang="en-US" dirty="0" smtClean="0">
                <a:latin typeface="Informal Roman" panose="030604020304060B0204" pitchFamily="66" charset="0"/>
              </a:rPr>
              <a:t>agriculture</a:t>
            </a:r>
            <a:r>
              <a:rPr lang="en-US" dirty="0">
                <a:latin typeface="Informal Roman" panose="030604020304060B0204" pitchFamily="66" charset="0"/>
              </a:rPr>
              <a:t>.</a:t>
            </a:r>
            <a:r>
              <a:rPr lang="en-US" dirty="0" smtClean="0">
                <a:latin typeface="Informal Roman" panose="030604020304060B0204" pitchFamily="66" charset="0"/>
              </a:rPr>
              <a:t> </a:t>
            </a:r>
            <a:r>
              <a:rPr lang="en-US" dirty="0">
                <a:latin typeface="Informal Roman" panose="030604020304060B0204" pitchFamily="66" charset="0"/>
              </a:rPr>
              <a:t>Pollution is often classed as point </a:t>
            </a:r>
            <a:r>
              <a:rPr lang="en-US" dirty="0" smtClean="0">
                <a:latin typeface="Informal Roman" panose="030604020304060B0204" pitchFamily="66" charset="0"/>
              </a:rPr>
              <a:t>source(coming </a:t>
            </a:r>
            <a:r>
              <a:rPr lang="en-US" dirty="0">
                <a:latin typeface="Informal Roman" panose="030604020304060B0204" pitchFamily="66" charset="0"/>
              </a:rPr>
              <a:t>from a highly concentrated specific site, such as a </a:t>
            </a:r>
            <a:r>
              <a:rPr lang="en-US" dirty="0" smtClean="0">
                <a:latin typeface="Informal Roman" panose="030604020304060B0204" pitchFamily="66" charset="0"/>
              </a:rPr>
              <a:t>factory</a:t>
            </a:r>
            <a:r>
              <a:rPr lang="en-US" dirty="0">
                <a:latin typeface="Informal Roman" panose="030604020304060B0204" pitchFamily="66" charset="0"/>
              </a:rPr>
              <a:t> mine, construction site), or nonpoint source pollution (coming from a widespread distributed sources, such as microplastics or agricultural </a:t>
            </a:r>
            <a:r>
              <a:rPr lang="en-US" dirty="0" smtClean="0">
                <a:latin typeface="Informal Roman" panose="030604020304060B0204" pitchFamily="66" charset="0"/>
              </a:rPr>
              <a:t>runoffs.</a:t>
            </a:r>
            <a:endParaRPr lang="en-US" dirty="0">
              <a:latin typeface="Informal Roman" panose="030604020304060B0204" pitchFamily="66" charset="0"/>
            </a:endParaRPr>
          </a:p>
        </p:txBody>
      </p:sp>
      <p:sp>
        <p:nvSpPr>
          <p:cNvPr id="3" name="Title 2"/>
          <p:cNvSpPr>
            <a:spLocks noGrp="1"/>
          </p:cNvSpPr>
          <p:nvPr>
            <p:ph type="title"/>
          </p:nvPr>
        </p:nvSpPr>
        <p:spPr/>
        <p:txBody>
          <a:bodyPr/>
          <a:lstStyle/>
          <a:p>
            <a:r>
              <a:rPr lang="en-US" sz="4400" b="1" i="1" dirty="0" smtClean="0">
                <a:latin typeface="Cooper Black" panose="0208090404030B020404" pitchFamily="18" charset="0"/>
              </a:rPr>
              <a:t>Environmental pollution:-</a:t>
            </a:r>
            <a:endParaRPr lang="en-US" sz="6000" b="1" i="1" dirty="0">
              <a:latin typeface="Cooper Black" panose="0208090404030B020404" pitchFamily="18" charset="0"/>
            </a:endParaRPr>
          </a:p>
        </p:txBody>
      </p:sp>
    </p:spTree>
    <p:extLst>
      <p:ext uri="{BB962C8B-B14F-4D97-AF65-F5344CB8AC3E}">
        <p14:creationId xmlns:p14="http://schemas.microsoft.com/office/powerpoint/2010/main" val="405200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dirty="0">
                <a:latin typeface="Informal Roman" panose="030604020304060B0204" pitchFamily="66" charset="0"/>
              </a:rPr>
              <a:t>Many sources of pollution were unregulated parts of industrialization during the 19th and 20th centuries until the emergence of environmental regulation and pollution policy in the later half of the 20th century. Sites where historically polluting industries released persistent pollutants may have </a:t>
            </a:r>
            <a:r>
              <a:rPr lang="en-US" sz="3200" dirty="0" smtClean="0">
                <a:latin typeface="Informal Roman" panose="030604020304060B0204" pitchFamily="66" charset="0"/>
              </a:rPr>
              <a:t>legacy pollution </a:t>
            </a:r>
            <a:r>
              <a:rPr lang="en-US" sz="3200" dirty="0">
                <a:latin typeface="Informal Roman" panose="030604020304060B0204" pitchFamily="66" charset="0"/>
              </a:rPr>
              <a:t> long after the source of the pollution is stopped</a:t>
            </a:r>
            <a:r>
              <a:rPr lang="en-US" sz="3200" dirty="0" smtClean="0">
                <a:latin typeface="Informal Roman" panose="030604020304060B0204" pitchFamily="66" charset="0"/>
              </a:rPr>
              <a:t>.</a:t>
            </a:r>
            <a:r>
              <a:rPr lang="en-US" sz="3200" dirty="0" smtClean="0">
                <a:latin typeface="Agency FB" panose="020B0503020202020204" pitchFamily="34" charset="0"/>
              </a:rPr>
              <a:t>.</a:t>
            </a:r>
            <a:endParaRPr lang="en-US" sz="3200" dirty="0">
              <a:latin typeface="Agency FB" panose="020B0503020202020204" pitchFamily="34" charset="0"/>
            </a:endParaRPr>
          </a:p>
        </p:txBody>
      </p:sp>
      <p:sp>
        <p:nvSpPr>
          <p:cNvPr id="3" name="Title 2"/>
          <p:cNvSpPr>
            <a:spLocks noGrp="1"/>
          </p:cNvSpPr>
          <p:nvPr>
            <p:ph type="title"/>
          </p:nvPr>
        </p:nvSpPr>
        <p:spPr/>
        <p:txBody>
          <a:bodyPr/>
          <a:lstStyle/>
          <a:p>
            <a:r>
              <a:rPr lang="en-US" i="1" dirty="0" smtClean="0">
                <a:latin typeface="Cooper Black" panose="0208090404030B020404" pitchFamily="18" charset="0"/>
              </a:rPr>
              <a:t>Sources:-</a:t>
            </a:r>
            <a:endParaRPr lang="en-US" i="1" dirty="0">
              <a:latin typeface="Cooper Black" panose="0208090404030B020404" pitchFamily="18" charset="0"/>
            </a:endParaRPr>
          </a:p>
        </p:txBody>
      </p:sp>
    </p:spTree>
    <p:extLst>
      <p:ext uri="{BB962C8B-B14F-4D97-AF65-F5344CB8AC3E}">
        <p14:creationId xmlns:p14="http://schemas.microsoft.com/office/powerpoint/2010/main" val="100815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3600" dirty="0" smtClean="0">
                <a:latin typeface="Informal Roman" panose="030604020304060B0204" pitchFamily="66" charset="0"/>
              </a:rPr>
              <a:t>  </a:t>
            </a:r>
            <a:r>
              <a:rPr lang="en-US" sz="3600" dirty="0">
                <a:latin typeface="Informal Roman" panose="030604020304060B0204" pitchFamily="66" charset="0"/>
              </a:rPr>
              <a:t> air </a:t>
            </a:r>
            <a:r>
              <a:rPr lang="en-US" sz="3600" dirty="0" smtClean="0">
                <a:latin typeface="Informal Roman" panose="030604020304060B0204" pitchFamily="66" charset="0"/>
              </a:rPr>
              <a:t>pollution             </a:t>
            </a:r>
          </a:p>
          <a:p>
            <a:r>
              <a:rPr lang="en-US" sz="3600" dirty="0">
                <a:latin typeface="Informal Roman" panose="030604020304060B0204" pitchFamily="66" charset="0"/>
              </a:rPr>
              <a:t> </a:t>
            </a:r>
            <a:r>
              <a:rPr lang="en-US" sz="3600" dirty="0" smtClean="0">
                <a:latin typeface="Informal Roman" panose="030604020304060B0204" pitchFamily="66" charset="0"/>
              </a:rPr>
              <a:t>  water pollution</a:t>
            </a:r>
          </a:p>
          <a:p>
            <a:r>
              <a:rPr lang="en-US" sz="3600" dirty="0" smtClean="0">
                <a:latin typeface="Informal Roman" panose="030604020304060B0204" pitchFamily="66" charset="0"/>
              </a:rPr>
              <a:t>  </a:t>
            </a:r>
            <a:r>
              <a:rPr lang="en-US" sz="3600" dirty="0">
                <a:latin typeface="Informal Roman" panose="030604020304060B0204" pitchFamily="66" charset="0"/>
              </a:rPr>
              <a:t> </a:t>
            </a:r>
            <a:r>
              <a:rPr lang="en-US" sz="3600" dirty="0" smtClean="0">
                <a:latin typeface="Informal Roman" panose="030604020304060B0204" pitchFamily="66" charset="0"/>
              </a:rPr>
              <a:t>litter </a:t>
            </a:r>
          </a:p>
          <a:p>
            <a:r>
              <a:rPr lang="en-US" sz="3600" dirty="0" smtClean="0">
                <a:latin typeface="Informal Roman" panose="030604020304060B0204" pitchFamily="66" charset="0"/>
              </a:rPr>
              <a:t>  </a:t>
            </a:r>
            <a:r>
              <a:rPr lang="en-US" sz="3600" dirty="0">
                <a:latin typeface="Informal Roman" panose="030604020304060B0204" pitchFamily="66" charset="0"/>
              </a:rPr>
              <a:t> noise </a:t>
            </a:r>
            <a:r>
              <a:rPr lang="en-US" sz="3600" dirty="0" smtClean="0">
                <a:latin typeface="Informal Roman" panose="030604020304060B0204" pitchFamily="66" charset="0"/>
              </a:rPr>
              <a:t>pollution</a:t>
            </a:r>
          </a:p>
          <a:p>
            <a:r>
              <a:rPr lang="en-US" sz="3600" dirty="0" smtClean="0">
                <a:latin typeface="Informal Roman" panose="030604020304060B0204" pitchFamily="66" charset="0"/>
              </a:rPr>
              <a:t>  </a:t>
            </a:r>
            <a:r>
              <a:rPr lang="en-US" sz="3600" dirty="0">
                <a:latin typeface="Informal Roman" panose="030604020304060B0204" pitchFamily="66" charset="0"/>
              </a:rPr>
              <a:t> plastic </a:t>
            </a:r>
            <a:r>
              <a:rPr lang="en-US" sz="3600" dirty="0" smtClean="0">
                <a:latin typeface="Informal Roman" panose="030604020304060B0204" pitchFamily="66" charset="0"/>
              </a:rPr>
              <a:t>pollution</a:t>
            </a:r>
          </a:p>
          <a:p>
            <a:r>
              <a:rPr lang="en-US" sz="3600" dirty="0" smtClean="0">
                <a:latin typeface="Informal Roman" panose="030604020304060B0204" pitchFamily="66" charset="0"/>
              </a:rPr>
              <a:t>   soil </a:t>
            </a:r>
            <a:r>
              <a:rPr lang="en-US" sz="3600" dirty="0">
                <a:latin typeface="Informal Roman" panose="030604020304060B0204" pitchFamily="66" charset="0"/>
              </a:rPr>
              <a:t>contamination</a:t>
            </a:r>
          </a:p>
          <a:p>
            <a:r>
              <a:rPr lang="en-US" sz="3600" dirty="0" smtClean="0">
                <a:latin typeface="Informal Roman" panose="030604020304060B0204" pitchFamily="66" charset="0"/>
              </a:rPr>
              <a:t>  </a:t>
            </a:r>
            <a:r>
              <a:rPr lang="en-US" sz="3600" dirty="0">
                <a:latin typeface="Informal Roman" panose="030604020304060B0204" pitchFamily="66" charset="0"/>
              </a:rPr>
              <a:t> radioactive contamination</a:t>
            </a:r>
          </a:p>
          <a:p>
            <a:r>
              <a:rPr lang="en-US" sz="3600" dirty="0" smtClean="0">
                <a:latin typeface="Informal Roman" panose="030604020304060B0204" pitchFamily="66" charset="0"/>
              </a:rPr>
              <a:t>  </a:t>
            </a:r>
            <a:r>
              <a:rPr lang="en-US" sz="3600" dirty="0">
                <a:latin typeface="Informal Roman" panose="030604020304060B0204" pitchFamily="66" charset="0"/>
              </a:rPr>
              <a:t> thermal pollution</a:t>
            </a:r>
          </a:p>
          <a:p>
            <a:r>
              <a:rPr lang="en-US" sz="3600" dirty="0">
                <a:latin typeface="Informal Roman" panose="030604020304060B0204" pitchFamily="66" charset="0"/>
              </a:rPr>
              <a:t> </a:t>
            </a:r>
            <a:r>
              <a:rPr lang="en-US" sz="3600" dirty="0" smtClean="0">
                <a:latin typeface="Informal Roman" panose="030604020304060B0204" pitchFamily="66" charset="0"/>
              </a:rPr>
              <a:t>  light </a:t>
            </a:r>
            <a:r>
              <a:rPr lang="en-US" sz="3600" dirty="0">
                <a:latin typeface="Informal Roman" panose="030604020304060B0204" pitchFamily="66" charset="0"/>
              </a:rPr>
              <a:t>pollution</a:t>
            </a:r>
          </a:p>
          <a:p>
            <a:r>
              <a:rPr lang="en-US" sz="3600" dirty="0" smtClean="0">
                <a:latin typeface="Informal Roman" panose="030604020304060B0204" pitchFamily="66" charset="0"/>
              </a:rPr>
              <a:t>  </a:t>
            </a:r>
            <a:r>
              <a:rPr lang="en-US" sz="3600" dirty="0">
                <a:latin typeface="Informal Roman" panose="030604020304060B0204" pitchFamily="66" charset="0"/>
              </a:rPr>
              <a:t> visual pollution</a:t>
            </a:r>
          </a:p>
          <a:p>
            <a:pPr marL="0" indent="0">
              <a:buNone/>
            </a:pPr>
            <a:endParaRPr lang="en-US" sz="3600" dirty="0" smtClean="0">
              <a:latin typeface="Informal Roman" panose="030604020304060B0204" pitchFamily="66" charset="0"/>
            </a:endParaRPr>
          </a:p>
          <a:p>
            <a:endParaRPr lang="en-US" dirty="0"/>
          </a:p>
        </p:txBody>
      </p:sp>
      <p:sp>
        <p:nvSpPr>
          <p:cNvPr id="3" name="Title 2"/>
          <p:cNvSpPr>
            <a:spLocks noGrp="1"/>
          </p:cNvSpPr>
          <p:nvPr>
            <p:ph type="title"/>
          </p:nvPr>
        </p:nvSpPr>
        <p:spPr/>
        <p:txBody>
          <a:bodyPr/>
          <a:lstStyle/>
          <a:p>
            <a:r>
              <a:rPr lang="en-US" i="1" dirty="0">
                <a:latin typeface="Cooper Black" panose="0208090404030B020404" pitchFamily="18" charset="0"/>
              </a:rPr>
              <a:t>F</a:t>
            </a:r>
            <a:r>
              <a:rPr lang="en-US" i="1" dirty="0" smtClean="0">
                <a:latin typeface="Cooper Black" panose="0208090404030B020404" pitchFamily="18" charset="0"/>
              </a:rPr>
              <a:t>orms of pollution:-</a:t>
            </a:r>
            <a:endParaRPr lang="en-US" i="1" dirty="0">
              <a:latin typeface="Cooper Black" panose="0208090404030B020404" pitchFamily="18" charset="0"/>
            </a:endParaRPr>
          </a:p>
        </p:txBody>
      </p:sp>
    </p:spTree>
    <p:extLst>
      <p:ext uri="{BB962C8B-B14F-4D97-AF65-F5344CB8AC3E}">
        <p14:creationId xmlns:p14="http://schemas.microsoft.com/office/powerpoint/2010/main" val="212027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04853"/>
          </a:xfrm>
        </p:spPr>
        <p:txBody>
          <a:bodyPr>
            <a:normAutofit fontScale="62500" lnSpcReduction="20000"/>
          </a:bodyPr>
          <a:lstStyle/>
          <a:p>
            <a:r>
              <a:rPr lang="en-US" sz="5100" dirty="0">
                <a:latin typeface="Informal Roman" panose="030604020304060B0204" pitchFamily="66" charset="0"/>
              </a:rPr>
              <a:t>Pollution has widespread consequences on human and environmental health, having systematic impact on social and economic systems. In 2019, pollution killed nine million people worldwide (one in six deaths), a number unchanged since </a:t>
            </a:r>
            <a:r>
              <a:rPr lang="en-US" sz="5100" dirty="0" smtClean="0">
                <a:latin typeface="Informal Roman" panose="030604020304060B0204" pitchFamily="66" charset="0"/>
              </a:rPr>
              <a:t>2015.Air pollution</a:t>
            </a:r>
            <a:r>
              <a:rPr lang="en-US" sz="5100" dirty="0">
                <a:latin typeface="Informal Roman" panose="030604020304060B0204" pitchFamily="66" charset="0"/>
              </a:rPr>
              <a:t> </a:t>
            </a:r>
            <a:r>
              <a:rPr lang="en-US" sz="5100" dirty="0" smtClean="0">
                <a:latin typeface="Informal Roman" panose="030604020304060B0204" pitchFamily="66" charset="0"/>
              </a:rPr>
              <a:t>accounted </a:t>
            </a:r>
            <a:r>
              <a:rPr lang="en-US" sz="5100" dirty="0">
                <a:latin typeface="Informal Roman" panose="030604020304060B0204" pitchFamily="66" charset="0"/>
              </a:rPr>
              <a:t>for </a:t>
            </a:r>
            <a:r>
              <a:rPr lang="en-US" sz="5100" baseline="30000" dirty="0">
                <a:latin typeface="Informal Roman" panose="030604020304060B0204" pitchFamily="66" charset="0"/>
              </a:rPr>
              <a:t>3</a:t>
            </a:r>
            <a:r>
              <a:rPr lang="en-US" sz="5100" dirty="0">
                <a:latin typeface="Informal Roman" panose="030604020304060B0204" pitchFamily="66" charset="0"/>
              </a:rPr>
              <a:t>⁄</a:t>
            </a:r>
            <a:r>
              <a:rPr lang="en-US" sz="5100" baseline="-25000" dirty="0">
                <a:latin typeface="Informal Roman" panose="030604020304060B0204" pitchFamily="66" charset="0"/>
              </a:rPr>
              <a:t>4</a:t>
            </a:r>
            <a:r>
              <a:rPr lang="en-US" sz="5100" dirty="0">
                <a:latin typeface="Informal Roman" panose="030604020304060B0204" pitchFamily="66" charset="0"/>
              </a:rPr>
              <a:t> of these earlier </a:t>
            </a:r>
            <a:r>
              <a:rPr lang="en-US" sz="5100" dirty="0" smtClean="0">
                <a:latin typeface="Informal Roman" panose="030604020304060B0204" pitchFamily="66" charset="0"/>
              </a:rPr>
              <a:t>deaths. A </a:t>
            </a:r>
            <a:r>
              <a:rPr lang="en-US" sz="5100" dirty="0">
                <a:latin typeface="Informal Roman" panose="030604020304060B0204" pitchFamily="66" charset="0"/>
              </a:rPr>
              <a:t>2022 literature review found that levels of anthropogenic chemical pollution have </a:t>
            </a:r>
            <a:r>
              <a:rPr lang="en-US" sz="5100" dirty="0" smtClean="0">
                <a:latin typeface="Informal Roman" panose="030604020304060B0204" pitchFamily="66" charset="0"/>
              </a:rPr>
              <a:t>exceeded</a:t>
            </a:r>
            <a:r>
              <a:rPr lang="en-US" sz="4500" dirty="0">
                <a:latin typeface="Informal Roman" panose="030604020304060B0204" pitchFamily="66" charset="0"/>
              </a:rPr>
              <a:t> </a:t>
            </a:r>
            <a:r>
              <a:rPr lang="en-US" sz="4500" dirty="0" smtClean="0">
                <a:latin typeface="Informal Roman" panose="030604020304060B0204" pitchFamily="66" charset="0"/>
              </a:rPr>
              <a:t>planetary </a:t>
            </a:r>
            <a:r>
              <a:rPr lang="en-US" sz="4500" dirty="0">
                <a:latin typeface="Informal Roman" panose="030604020304060B0204" pitchFamily="66" charset="0"/>
              </a:rPr>
              <a:t>boundaries and now threaten entire ecosystems around the world</a:t>
            </a:r>
            <a:r>
              <a:rPr lang="en-US" sz="4500" dirty="0" smtClean="0">
                <a:latin typeface="Informal Roman" panose="030604020304060B0204" pitchFamily="66" charset="0"/>
              </a:rPr>
              <a:t>.</a:t>
            </a:r>
            <a:r>
              <a:rPr lang="en-US" sz="4500" dirty="0">
                <a:latin typeface="Informal Roman" panose="030604020304060B0204" pitchFamily="66" charset="0"/>
              </a:rPr>
              <a:t> </a:t>
            </a:r>
            <a:r>
              <a:rPr lang="en-US" sz="4500" dirty="0" smtClean="0">
                <a:latin typeface="Informal Roman" panose="030604020304060B0204" pitchFamily="66" charset="0"/>
              </a:rPr>
              <a:t>.</a:t>
            </a:r>
            <a:endParaRPr lang="en-US" sz="4500" dirty="0">
              <a:latin typeface="Informal Roman" panose="030604020304060B0204" pitchFamily="66" charset="0"/>
            </a:endParaRPr>
          </a:p>
        </p:txBody>
      </p:sp>
      <p:sp>
        <p:nvSpPr>
          <p:cNvPr id="3" name="Title 2"/>
          <p:cNvSpPr>
            <a:spLocks noGrp="1"/>
          </p:cNvSpPr>
          <p:nvPr>
            <p:ph type="title"/>
          </p:nvPr>
        </p:nvSpPr>
        <p:spPr/>
        <p:txBody>
          <a:bodyPr/>
          <a:lstStyle/>
          <a:p>
            <a:r>
              <a:rPr lang="en-US" i="1" dirty="0" smtClean="0">
                <a:latin typeface="Cooper Black" panose="0208090404030B020404" pitchFamily="18" charset="0"/>
              </a:rPr>
              <a:t>Systematic Impact:-</a:t>
            </a:r>
            <a:endParaRPr lang="en-US" i="1" dirty="0">
              <a:latin typeface="Cooper Black" panose="0208090404030B020404" pitchFamily="18" charset="0"/>
            </a:endParaRPr>
          </a:p>
        </p:txBody>
      </p:sp>
    </p:spTree>
    <p:extLst>
      <p:ext uri="{BB962C8B-B14F-4D97-AF65-F5344CB8AC3E}">
        <p14:creationId xmlns:p14="http://schemas.microsoft.com/office/powerpoint/2010/main" val="20963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i="1" dirty="0" smtClean="0">
                <a:solidFill>
                  <a:schemeClr val="tx1"/>
                </a:solidFill>
                <a:latin typeface="Cooper Black" panose="0208090404030B020404" pitchFamily="18" charset="0"/>
              </a:rPr>
              <a:t>Air pollution</a:t>
            </a:r>
            <a:r>
              <a:rPr lang="en-US" sz="2800" dirty="0" smtClean="0">
                <a:latin typeface="Informal Roman" panose="030604020304060B0204" pitchFamily="66" charset="0"/>
              </a:rPr>
              <a:t>:- </a:t>
            </a:r>
            <a:r>
              <a:rPr lang="en-US" sz="2800" dirty="0">
                <a:latin typeface="Informal Roman" panose="030604020304060B0204" pitchFamily="66" charset="0"/>
              </a:rPr>
              <a:t> the release of chemicals and particulates into the atmosphere. Common gaseous pollutants include carbon monoxide</a:t>
            </a:r>
            <a:r>
              <a:rPr lang="en-US" sz="2800" dirty="0" smtClean="0">
                <a:latin typeface="Informal Roman" panose="030604020304060B0204" pitchFamily="66" charset="0"/>
              </a:rPr>
              <a:t>,</a:t>
            </a:r>
          </a:p>
          <a:p>
            <a:pPr marL="0" indent="0">
              <a:buNone/>
            </a:pPr>
            <a:r>
              <a:rPr lang="en-US" sz="2800" dirty="0">
                <a:latin typeface="Informal Roman" panose="030604020304060B0204" pitchFamily="66" charset="0"/>
              </a:rPr>
              <a:t> </a:t>
            </a:r>
            <a:r>
              <a:rPr lang="en-US" sz="2800" dirty="0" smtClean="0">
                <a:latin typeface="Informal Roman" panose="030604020304060B0204" pitchFamily="66" charset="0"/>
              </a:rPr>
              <a:t>   </a:t>
            </a:r>
            <a:r>
              <a:rPr lang="en-US" sz="2800" dirty="0">
                <a:latin typeface="Informal Roman" panose="030604020304060B0204" pitchFamily="66" charset="0"/>
              </a:rPr>
              <a:t> </a:t>
            </a:r>
            <a:r>
              <a:rPr lang="en-US" sz="2800" dirty="0" smtClean="0">
                <a:latin typeface="Informal Roman" panose="030604020304060B0204" pitchFamily="66" charset="0"/>
              </a:rPr>
              <a:t>sulfur dioxide, </a:t>
            </a:r>
            <a:r>
              <a:rPr lang="en-US" sz="2800" dirty="0">
                <a:latin typeface="Informal Roman" panose="030604020304060B0204" pitchFamily="66" charset="0"/>
              </a:rPr>
              <a:t> </a:t>
            </a:r>
            <a:r>
              <a:rPr lang="en-US" sz="2800" dirty="0" smtClean="0">
                <a:latin typeface="Informal Roman" panose="030604020304060B0204" pitchFamily="66" charset="0"/>
              </a:rPr>
              <a:t>chlorofluorocarbons</a:t>
            </a:r>
            <a:r>
              <a:rPr lang="en-US" sz="2800" dirty="0">
                <a:latin typeface="Informal Roman" panose="030604020304060B0204" pitchFamily="66" charset="0"/>
              </a:rPr>
              <a:t> </a:t>
            </a:r>
            <a:r>
              <a:rPr lang="en-US" sz="2800" dirty="0" smtClean="0">
                <a:latin typeface="Informal Roman" panose="030604020304060B0204" pitchFamily="66" charset="0"/>
              </a:rPr>
              <a:t>(CFCs</a:t>
            </a:r>
            <a:r>
              <a:rPr lang="en-US" sz="2800" dirty="0">
                <a:latin typeface="Informal Roman" panose="030604020304060B0204" pitchFamily="66" charset="0"/>
              </a:rPr>
              <a:t>) </a:t>
            </a:r>
            <a:r>
              <a:rPr lang="en-US" sz="2800" dirty="0" smtClean="0">
                <a:latin typeface="Informal Roman" panose="030604020304060B0204" pitchFamily="66" charset="0"/>
              </a:rPr>
              <a:t>       and</a:t>
            </a:r>
            <a:r>
              <a:rPr lang="en-US" sz="2800" dirty="0">
                <a:latin typeface="Informal Roman" panose="030604020304060B0204" pitchFamily="66" charset="0"/>
              </a:rPr>
              <a:t> nitrogen oxides produced by </a:t>
            </a:r>
            <a:r>
              <a:rPr lang="en-US" sz="2800" dirty="0" smtClean="0">
                <a:latin typeface="Informal Roman" panose="030604020304060B0204" pitchFamily="66" charset="0"/>
              </a:rPr>
              <a:t>industry </a:t>
            </a:r>
            <a:r>
              <a:rPr lang="en-US" sz="2800" dirty="0">
                <a:latin typeface="Informal Roman" panose="030604020304060B0204" pitchFamily="66" charset="0"/>
              </a:rPr>
              <a:t> and motor vehicles. Photochemical </a:t>
            </a:r>
            <a:r>
              <a:rPr lang="en-US" sz="2800" dirty="0" smtClean="0">
                <a:latin typeface="Informal Roman" panose="030604020304060B0204" pitchFamily="66" charset="0"/>
              </a:rPr>
              <a:t>ozone</a:t>
            </a:r>
            <a:r>
              <a:rPr lang="en-US" sz="2800" dirty="0">
                <a:latin typeface="Informal Roman" panose="030604020304060B0204" pitchFamily="66" charset="0"/>
              </a:rPr>
              <a:t> </a:t>
            </a:r>
            <a:r>
              <a:rPr lang="en-US" sz="2800" dirty="0" smtClean="0">
                <a:latin typeface="Informal Roman" panose="030604020304060B0204" pitchFamily="66" charset="0"/>
              </a:rPr>
              <a:t>and</a:t>
            </a:r>
            <a:r>
              <a:rPr lang="en-US" sz="2800" dirty="0">
                <a:latin typeface="Informal Roman" panose="030604020304060B0204" pitchFamily="66" charset="0"/>
              </a:rPr>
              <a:t> </a:t>
            </a:r>
            <a:r>
              <a:rPr lang="en-US" sz="2800" dirty="0" smtClean="0">
                <a:latin typeface="Informal Roman" panose="030604020304060B0204" pitchFamily="66" charset="0"/>
              </a:rPr>
              <a:t>smog </a:t>
            </a:r>
            <a:r>
              <a:rPr lang="en-US" sz="2800" dirty="0">
                <a:latin typeface="Informal Roman" panose="030604020304060B0204" pitchFamily="66" charset="0"/>
              </a:rPr>
              <a:t> are created as nitrogen oxides and </a:t>
            </a:r>
            <a:r>
              <a:rPr lang="en-US" sz="2800" dirty="0" smtClean="0">
                <a:latin typeface="Informal Roman" panose="030604020304060B0204" pitchFamily="66" charset="0"/>
              </a:rPr>
              <a:t>hydrocarbons</a:t>
            </a:r>
            <a:r>
              <a:rPr lang="en-US" sz="2800" dirty="0">
                <a:latin typeface="Informal Roman" panose="030604020304060B0204" pitchFamily="66" charset="0"/>
              </a:rPr>
              <a:t> </a:t>
            </a:r>
            <a:r>
              <a:rPr lang="en-US" sz="2800" dirty="0" smtClean="0">
                <a:latin typeface="Informal Roman" panose="030604020304060B0204" pitchFamily="66" charset="0"/>
              </a:rPr>
              <a:t> react </a:t>
            </a:r>
            <a:r>
              <a:rPr lang="en-US" sz="2800" dirty="0">
                <a:latin typeface="Informal Roman" panose="030604020304060B0204" pitchFamily="66" charset="0"/>
              </a:rPr>
              <a:t>to sunlight. Particulate </a:t>
            </a:r>
            <a:r>
              <a:rPr lang="en-US" sz="2800" dirty="0" smtClean="0">
                <a:latin typeface="Informal Roman" panose="030604020304060B0204" pitchFamily="66" charset="0"/>
              </a:rPr>
              <a:t>matter</a:t>
            </a:r>
            <a:r>
              <a:rPr lang="en-US" sz="2800" dirty="0">
                <a:latin typeface="Informal Roman" panose="030604020304060B0204" pitchFamily="66" charset="0"/>
              </a:rPr>
              <a:t>,</a:t>
            </a:r>
            <a:r>
              <a:rPr lang="en-US" sz="2800" dirty="0" smtClean="0">
                <a:latin typeface="Informal Roman" panose="030604020304060B0204" pitchFamily="66" charset="0"/>
              </a:rPr>
              <a:t> </a:t>
            </a:r>
            <a:r>
              <a:rPr lang="en-US" sz="2800" dirty="0">
                <a:latin typeface="Informal Roman" panose="030604020304060B0204" pitchFamily="66" charset="0"/>
              </a:rPr>
              <a:t>or fine dust is characterized by their </a:t>
            </a:r>
            <a:r>
              <a:rPr lang="en-US" sz="2800" dirty="0" smtClean="0">
                <a:latin typeface="Informal Roman" panose="030604020304060B0204" pitchFamily="66" charset="0"/>
              </a:rPr>
              <a:t>micrometre</a:t>
            </a:r>
            <a:r>
              <a:rPr lang="en-US" sz="2800" dirty="0">
                <a:latin typeface="Informal Roman" panose="030604020304060B0204" pitchFamily="66" charset="0"/>
              </a:rPr>
              <a:t> size PM</a:t>
            </a:r>
            <a:r>
              <a:rPr lang="en-US" sz="2800" baseline="-25000" dirty="0">
                <a:latin typeface="Informal Roman" panose="030604020304060B0204" pitchFamily="66" charset="0"/>
              </a:rPr>
              <a:t>10</a:t>
            </a:r>
            <a:r>
              <a:rPr lang="en-US" sz="2800" dirty="0">
                <a:latin typeface="Informal Roman" panose="030604020304060B0204" pitchFamily="66" charset="0"/>
              </a:rPr>
              <a:t> to PM</a:t>
            </a:r>
            <a:r>
              <a:rPr lang="en-US" sz="2800" baseline="-25000" dirty="0">
                <a:latin typeface="Informal Roman" panose="030604020304060B0204" pitchFamily="66" charset="0"/>
              </a:rPr>
              <a:t>2.5</a:t>
            </a:r>
            <a:r>
              <a:rPr lang="en-US" sz="2800" dirty="0">
                <a:latin typeface="Informal Roman" panose="030604020304060B0204" pitchFamily="66" charset="0"/>
              </a:rPr>
              <a:t>.</a:t>
            </a:r>
          </a:p>
        </p:txBody>
      </p:sp>
      <p:sp>
        <p:nvSpPr>
          <p:cNvPr id="3" name="Title 2"/>
          <p:cNvSpPr>
            <a:spLocks noGrp="1"/>
          </p:cNvSpPr>
          <p:nvPr>
            <p:ph type="title"/>
          </p:nvPr>
        </p:nvSpPr>
        <p:spPr/>
        <p:txBody>
          <a:bodyPr/>
          <a:lstStyle/>
          <a:p>
            <a:r>
              <a:rPr lang="en-US" sz="2800" i="1" dirty="0">
                <a:latin typeface="Cooper Black" panose="0208090404030B020404" pitchFamily="18" charset="0"/>
              </a:rPr>
              <a:t>The major forms of pollution are listed below along with the particular contaminants relevant to each of them:</a:t>
            </a:r>
          </a:p>
        </p:txBody>
      </p:sp>
    </p:spTree>
    <p:extLst>
      <p:ext uri="{BB962C8B-B14F-4D97-AF65-F5344CB8AC3E}">
        <p14:creationId xmlns:p14="http://schemas.microsoft.com/office/powerpoint/2010/main" val="888823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304801"/>
            <a:ext cx="7745505" cy="5821362"/>
          </a:xfrm>
        </p:spPr>
        <p:txBody>
          <a:bodyPr>
            <a:normAutofit fontScale="92500" lnSpcReduction="10000"/>
          </a:bodyPr>
          <a:lstStyle/>
          <a:p>
            <a:pPr marL="0" indent="0">
              <a:buNone/>
            </a:pPr>
            <a:r>
              <a:rPr lang="en-US" sz="2800" dirty="0" smtClean="0">
                <a:latin typeface="Cooper Black" panose="0208090404030B020404" pitchFamily="18" charset="0"/>
              </a:rPr>
              <a:t>      </a:t>
            </a:r>
          </a:p>
          <a:p>
            <a:pPr marL="0" indent="0">
              <a:buNone/>
            </a:pPr>
            <a:r>
              <a:rPr lang="en-US" sz="3000" dirty="0" smtClean="0">
                <a:latin typeface="Cooper Black" panose="0208090404030B020404" pitchFamily="18" charset="0"/>
              </a:rPr>
              <a:t>                Electromagnetic pollution</a:t>
            </a:r>
            <a:r>
              <a:rPr lang="en-US" sz="3900" dirty="0" smtClean="0">
                <a:latin typeface="Cooper Black" panose="0208090404030B020404" pitchFamily="18" charset="0"/>
              </a:rPr>
              <a:t>:-</a:t>
            </a:r>
          </a:p>
          <a:p>
            <a:pPr marL="0" indent="0">
              <a:buNone/>
            </a:pPr>
            <a:endParaRPr lang="en-US" sz="3200" dirty="0">
              <a:latin typeface="Cooper Black" panose="0208090404030B020404" pitchFamily="18" charset="0"/>
            </a:endParaRPr>
          </a:p>
          <a:p>
            <a:endParaRPr lang="en-US" sz="3200" dirty="0" smtClean="0">
              <a:latin typeface="Cooper Black" panose="0208090404030B020404" pitchFamily="18" charset="0"/>
            </a:endParaRPr>
          </a:p>
          <a:p>
            <a:pPr marL="0" indent="0">
              <a:buNone/>
            </a:pPr>
            <a:r>
              <a:rPr lang="en-US" sz="3200" dirty="0" smtClean="0">
                <a:latin typeface="Cooper Black" panose="0208090404030B020404" pitchFamily="18" charset="0"/>
              </a:rPr>
              <a:t>    </a:t>
            </a:r>
            <a:r>
              <a:rPr lang="en-US" sz="3200" dirty="0" smtClean="0">
                <a:latin typeface="Informal Roman" panose="030604020304060B0204" pitchFamily="66" charset="0"/>
              </a:rPr>
              <a:t>The </a:t>
            </a:r>
            <a:r>
              <a:rPr lang="en-US" sz="3200" dirty="0">
                <a:latin typeface="Informal Roman" panose="030604020304060B0204" pitchFamily="66" charset="0"/>
              </a:rPr>
              <a:t>overabundance of electromagnetic radiation in their </a:t>
            </a:r>
          </a:p>
          <a:p>
            <a:pPr marL="0" indent="0">
              <a:buNone/>
            </a:pPr>
            <a:r>
              <a:rPr lang="en-US" sz="3200" dirty="0" smtClean="0">
                <a:latin typeface="Informal Roman" panose="030604020304060B0204" pitchFamily="66" charset="0"/>
              </a:rPr>
              <a:t>      non-ionizing</a:t>
            </a:r>
            <a:r>
              <a:rPr lang="en-US" sz="3200" dirty="0">
                <a:latin typeface="Informal Roman" panose="030604020304060B0204" pitchFamily="66" charset="0"/>
              </a:rPr>
              <a:t> form, such as radio and television transmissions, Wi-fi etc. Although there is no demonstrable effect on humans there can be interference with radio-astronomy and effects on safety systems of aircraft and cars</a:t>
            </a:r>
            <a:r>
              <a:rPr lang="en-US" sz="3200" dirty="0" smtClean="0">
                <a:latin typeface="Informal Roman" panose="030604020304060B0204" pitchFamily="66" charset="0"/>
              </a:rPr>
              <a:t>.</a:t>
            </a:r>
          </a:p>
          <a:p>
            <a:pPr marL="0" indent="0">
              <a:buNone/>
            </a:pPr>
            <a:r>
              <a:rPr lang="en-US" dirty="0">
                <a:latin typeface="Informal Roman" panose="030604020304060B0204" pitchFamily="66" charset="0"/>
              </a:rPr>
              <a:t> </a:t>
            </a:r>
            <a:r>
              <a:rPr lang="en-US" dirty="0" smtClean="0">
                <a:latin typeface="Informal Roman" panose="030604020304060B0204" pitchFamily="66" charset="0"/>
              </a:rPr>
              <a:t>  </a:t>
            </a:r>
            <a:endParaRPr lang="en-US" dirty="0">
              <a:latin typeface="Informal Roman" panose="030604020304060B0204" pitchFamily="66" charset="0"/>
            </a:endParaRPr>
          </a:p>
        </p:txBody>
      </p:sp>
    </p:spTree>
    <p:extLst>
      <p:ext uri="{BB962C8B-B14F-4D97-AF65-F5344CB8AC3E}">
        <p14:creationId xmlns:p14="http://schemas.microsoft.com/office/powerpoint/2010/main" val="256990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52400"/>
            <a:ext cx="7745505" cy="6400799"/>
          </a:xfrm>
        </p:spPr>
        <p:txBody>
          <a:bodyPr>
            <a:normAutofit/>
          </a:bodyPr>
          <a:lstStyle/>
          <a:p>
            <a:pPr marL="0" indent="0">
              <a:buNone/>
            </a:pPr>
            <a:endParaRPr lang="en-US" sz="3200" i="1" dirty="0" smtClean="0">
              <a:latin typeface="Cooper Black" panose="0208090404030B020404" pitchFamily="18" charset="0"/>
            </a:endParaRPr>
          </a:p>
          <a:p>
            <a:r>
              <a:rPr lang="en-US" sz="3200" i="1" dirty="0" smtClean="0">
                <a:latin typeface="Cooper Black" panose="0208090404030B020404" pitchFamily="18" charset="0"/>
              </a:rPr>
              <a:t> Light pollution:- </a:t>
            </a:r>
            <a:r>
              <a:rPr lang="en-US" sz="2800" i="1" dirty="0" smtClean="0">
                <a:latin typeface="Informal Roman" panose="030604020304060B0204" pitchFamily="66" charset="0"/>
              </a:rPr>
              <a:t>i</a:t>
            </a:r>
            <a:r>
              <a:rPr lang="en-US" sz="2800" dirty="0" smtClean="0">
                <a:latin typeface="Informal Roman" panose="030604020304060B0204" pitchFamily="66" charset="0"/>
              </a:rPr>
              <a:t>ncludes light trespass</a:t>
            </a:r>
            <a:r>
              <a:rPr lang="en-US" sz="2800" dirty="0">
                <a:latin typeface="Informal Roman" panose="030604020304060B0204" pitchFamily="66" charset="0"/>
              </a:rPr>
              <a:t>, </a:t>
            </a:r>
            <a:r>
              <a:rPr lang="en-US" sz="2800" dirty="0" smtClean="0">
                <a:latin typeface="Informal Roman" panose="030604020304060B0204" pitchFamily="66" charset="0"/>
              </a:rPr>
              <a:t>over illumination</a:t>
            </a:r>
            <a:r>
              <a:rPr lang="en-US" sz="2800" dirty="0">
                <a:latin typeface="Informal Roman" panose="030604020304060B0204" pitchFamily="66" charset="0"/>
              </a:rPr>
              <a:t> and </a:t>
            </a:r>
            <a:r>
              <a:rPr lang="en-US" sz="2800" dirty="0" smtClean="0">
                <a:latin typeface="Informal Roman" panose="030604020304060B0204" pitchFamily="66" charset="0"/>
              </a:rPr>
              <a:t>astronomical </a:t>
            </a:r>
            <a:r>
              <a:rPr lang="en-US" sz="2800" dirty="0">
                <a:latin typeface="Informal Roman" panose="030604020304060B0204" pitchFamily="66" charset="0"/>
              </a:rPr>
              <a:t> </a:t>
            </a:r>
            <a:r>
              <a:rPr lang="en-US" sz="2800" dirty="0" smtClean="0">
                <a:latin typeface="Informal Roman" panose="030604020304060B0204" pitchFamily="66" charset="0"/>
              </a:rPr>
              <a:t>interference</a:t>
            </a:r>
            <a:r>
              <a:rPr lang="en-US" sz="3600" dirty="0"/>
              <a:t>.</a:t>
            </a:r>
            <a:endParaRPr lang="en-US" sz="3600" dirty="0" smtClean="0"/>
          </a:p>
          <a:p>
            <a:pPr marL="0" indent="0">
              <a:buNone/>
            </a:pPr>
            <a:endParaRPr lang="en-US" sz="3600" i="1" dirty="0">
              <a:latin typeface="Cooper Black" panose="0208090404030B020404" pitchFamily="18" charset="0"/>
            </a:endParaRPr>
          </a:p>
          <a:p>
            <a:r>
              <a:rPr lang="en-US" sz="3200" i="1" dirty="0" smtClean="0">
                <a:latin typeface="Cooper Black" panose="0208090404030B020404" pitchFamily="18" charset="0"/>
              </a:rPr>
              <a:t> Littering</a:t>
            </a:r>
            <a:r>
              <a:rPr lang="en-US" sz="3600" i="1" dirty="0" smtClean="0">
                <a:latin typeface="Cooper Black" panose="0208090404030B020404" pitchFamily="18" charset="0"/>
              </a:rPr>
              <a:t>:- </a:t>
            </a:r>
            <a:r>
              <a:rPr lang="en-US" sz="3600" dirty="0"/>
              <a:t> </a:t>
            </a:r>
            <a:r>
              <a:rPr lang="en-US" sz="2800" dirty="0">
                <a:latin typeface="Informal Roman" panose="030604020304060B0204" pitchFamily="66" charset="0"/>
              </a:rPr>
              <a:t>the criminal throwing of inappropriate man-made objects, unremoved, onto public and private </a:t>
            </a:r>
            <a:r>
              <a:rPr lang="en-US" sz="2800" dirty="0" smtClean="0">
                <a:latin typeface="Informal Roman" panose="030604020304060B0204" pitchFamily="66" charset="0"/>
              </a:rPr>
              <a:t>  properties.</a:t>
            </a:r>
          </a:p>
          <a:p>
            <a:r>
              <a:rPr lang="en-US" sz="3200" i="1" dirty="0" smtClean="0">
                <a:latin typeface="Cooper Black" panose="0208090404030B020404" pitchFamily="18" charset="0"/>
              </a:rPr>
              <a:t> Noise pollution:- </a:t>
            </a:r>
            <a:r>
              <a:rPr lang="en-US" sz="2800" dirty="0">
                <a:latin typeface="Informal Roman" panose="030604020304060B0204" pitchFamily="66" charset="0"/>
              </a:rPr>
              <a:t>which encompasses roadway noise, aircraft noise, industrial noise as well as high-intensity sonar.</a:t>
            </a:r>
            <a:endParaRPr lang="en-US" sz="2800" i="1" dirty="0" smtClean="0">
              <a:latin typeface="Informal Roman" panose="030604020304060B0204" pitchFamily="66" charset="0"/>
            </a:endParaRPr>
          </a:p>
        </p:txBody>
      </p:sp>
    </p:spTree>
    <p:extLst>
      <p:ext uri="{BB962C8B-B14F-4D97-AF65-F5344CB8AC3E}">
        <p14:creationId xmlns:p14="http://schemas.microsoft.com/office/powerpoint/2010/main" val="17132705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106</TotalTime>
  <Words>397</Words>
  <Application>Microsoft Office PowerPoint</Application>
  <PresentationFormat>On-screen Show (4:3)</PresentationFormat>
  <Paragraphs>74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Hardcover</vt:lpstr>
      <vt:lpstr>pollution </vt:lpstr>
      <vt:lpstr>Definition:-</vt:lpstr>
      <vt:lpstr>Environmental pollution:-</vt:lpstr>
      <vt:lpstr>Sources:-</vt:lpstr>
      <vt:lpstr>Forms of pollution:-</vt:lpstr>
      <vt:lpstr>Systematic Impact:-</vt:lpstr>
      <vt:lpstr>The major forms of pollution are listed below along with the particular contaminants relevant to each of them:</vt:lpstr>
      <vt:lpstr>PowerPoint Presentation</vt:lpstr>
      <vt:lpstr>PowerPoint Presentation</vt:lpstr>
      <vt:lpstr>PowerPoint Presentation</vt:lpstr>
      <vt:lpstr>Natural causes </vt:lpstr>
      <vt:lpstr>Human Generation:-</vt:lpstr>
      <vt:lpstr>PowerPoint Presentation</vt:lpstr>
      <vt:lpstr>Greenhouse gas emissions:-</vt:lpstr>
      <vt:lpstr>Effects on human health:-</vt:lpstr>
      <vt:lpstr>How to Control:-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Windows User</dc:creator>
  <cp:lastModifiedBy>Windows User</cp:lastModifiedBy>
  <cp:revision>11</cp:revision>
  <dcterms:created xsi:type="dcterms:W3CDTF">2024-05-20T06:10:11Z</dcterms:created>
  <dcterms:modified xsi:type="dcterms:W3CDTF">2024-05-21T06:04:59Z</dcterms:modified>
</cp:coreProperties>
</file>