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9" r:id="rId2"/>
    <p:sldId id="270" r:id="rId3"/>
    <p:sldId id="280" r:id="rId4"/>
    <p:sldId id="272" r:id="rId5"/>
    <p:sldId id="276" r:id="rId6"/>
    <p:sldId id="274" r:id="rId7"/>
    <p:sldId id="275" r:id="rId8"/>
    <p:sldId id="277" r:id="rId9"/>
    <p:sldId id="278" r:id="rId10"/>
    <p:sldId id="279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dihally Nagoji, Meghashree" initials="MNM" lastIdx="1" clrIdx="0">
    <p:extLst>
      <p:ext uri="{19B8F6BF-5375-455C-9EA6-DF929625EA0E}">
        <p15:presenceInfo xmlns:p15="http://schemas.microsoft.com/office/powerpoint/2012/main" userId="S::mmaddi2@uic.edu::61f28a0c-1b0b-4e49-81ad-5f1ab6b256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7E082-5E85-490C-B1A5-B6F689AD5775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A187F-07A6-4003-BDA0-5FA59125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3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2b78621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2b78621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2b78621b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2b78621b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2b78621b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2b78621b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8DAA-76D9-43D1-AFF6-2D4E53FD77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975-5320-4FC9-A9F5-2B071F626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8DAA-76D9-43D1-AFF6-2D4E53FD77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975-5320-4FC9-A9F5-2B071F626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8DAA-76D9-43D1-AFF6-2D4E53FD77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975-5320-4FC9-A9F5-2B071F626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11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8DAA-76D9-43D1-AFF6-2D4E53FD77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975-5320-4FC9-A9F5-2B071F626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26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8DAA-76D9-43D1-AFF6-2D4E53FD77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975-5320-4FC9-A9F5-2B071F626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04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8DAA-76D9-43D1-AFF6-2D4E53FD77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975-5320-4FC9-A9F5-2B071F626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34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8DAA-76D9-43D1-AFF6-2D4E53FD77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975-5320-4FC9-A9F5-2B071F626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49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8DAA-76D9-43D1-AFF6-2D4E53FD77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975-5320-4FC9-A9F5-2B071F626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40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8DAA-76D9-43D1-AFF6-2D4E53FD77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975-5320-4FC9-A9F5-2B071F626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8DAA-76D9-43D1-AFF6-2D4E53FD77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9A07975-5320-4FC9-A9F5-2B071F626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8DAA-76D9-43D1-AFF6-2D4E53FD77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975-5320-4FC9-A9F5-2B071F626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8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8DAA-76D9-43D1-AFF6-2D4E53FD77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975-5320-4FC9-A9F5-2B071F626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2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8DAA-76D9-43D1-AFF6-2D4E53FD77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975-5320-4FC9-A9F5-2B071F626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8DAA-76D9-43D1-AFF6-2D4E53FD77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975-5320-4FC9-A9F5-2B071F626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4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8DAA-76D9-43D1-AFF6-2D4E53FD77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975-5320-4FC9-A9F5-2B071F626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2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8DAA-76D9-43D1-AFF6-2D4E53FD77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975-5320-4FC9-A9F5-2B071F626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3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8DAA-76D9-43D1-AFF6-2D4E53FD77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7975-5320-4FC9-A9F5-2B071F626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078DAA-76D9-43D1-AFF6-2D4E53FD77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A07975-5320-4FC9-A9F5-2B071F626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5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2A30-AEC3-4962-81BA-F8ACDF8E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824" y="365125"/>
            <a:ext cx="9492136" cy="597969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Advance Database Management System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IN" b="1" dirty="0"/>
              <a:t>Hadoop and its Ecosystem</a:t>
            </a:r>
            <a:br>
              <a:rPr lang="en-US" dirty="0"/>
            </a:br>
            <a:br>
              <a:rPr lang="en-US" dirty="0"/>
            </a:br>
            <a:b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Meghashree Maddihally Nagoji</a:t>
            </a:r>
            <a:b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183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Working Of MAHOUT</a:t>
            </a:r>
          </a:p>
        </p:txBody>
      </p:sp>
      <p:pic>
        <p:nvPicPr>
          <p:cNvPr id="4" name="Content Placeholder 3" descr="arch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995" y="1846054"/>
            <a:ext cx="5469147" cy="448507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body" idx="1"/>
          </p:nvPr>
        </p:nvSpPr>
        <p:spPr>
          <a:xfrm>
            <a:off x="1484300" y="400594"/>
            <a:ext cx="10438800" cy="6196906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dirty="0"/>
              <a:t>Following are the components of SPARK Architecture:</a:t>
            </a:r>
            <a:endParaRPr dirty="0"/>
          </a:p>
          <a:p>
            <a:pPr marL="569912">
              <a:spcBef>
                <a:spcPts val="960"/>
              </a:spcBef>
              <a:spcAft>
                <a:spcPts val="0"/>
              </a:spcAft>
              <a:buSzPts val="2610"/>
              <a:buFont typeface="Wingdings" panose="05000000000000000000" pitchFamily="2" charset="2"/>
              <a:buChar char="ü"/>
            </a:pPr>
            <a:r>
              <a:rPr lang="en-US" sz="1800" b="1" dirty="0"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Master   </a:t>
            </a:r>
            <a:r>
              <a:rPr lang="en-US" sz="1800" b="1" dirty="0"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      </a:t>
            </a:r>
            <a:endParaRPr sz="1800" b="1" dirty="0"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569912">
              <a:spcBef>
                <a:spcPts val="960"/>
              </a:spcBef>
              <a:spcAft>
                <a:spcPts val="0"/>
              </a:spcAft>
              <a:buSzPts val="2610"/>
              <a:buFont typeface="Wingdings" panose="05000000000000000000" pitchFamily="2" charset="2"/>
              <a:buChar char="ü"/>
            </a:pPr>
            <a:r>
              <a:rPr lang="en-US" sz="1800" b="1" dirty="0"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Spark Context</a:t>
            </a:r>
            <a:endParaRPr sz="1800" b="1" dirty="0"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569912">
              <a:spcBef>
                <a:spcPts val="960"/>
              </a:spcBef>
              <a:spcAft>
                <a:spcPts val="0"/>
              </a:spcAft>
              <a:buSzPts val="2610"/>
              <a:buFont typeface="Wingdings" panose="05000000000000000000" pitchFamily="2" charset="2"/>
              <a:buChar char="ü"/>
            </a:pPr>
            <a:r>
              <a:rPr lang="en-US" sz="1800" b="1" dirty="0"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Cluster Manager</a:t>
            </a:r>
            <a:endParaRPr sz="1800" b="1" dirty="0"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569912">
              <a:spcBef>
                <a:spcPts val="960"/>
              </a:spcBef>
              <a:spcAft>
                <a:spcPts val="0"/>
              </a:spcAft>
              <a:buSzPts val="2610"/>
              <a:buFont typeface="Wingdings" panose="05000000000000000000" pitchFamily="2" charset="2"/>
              <a:buChar char="ü"/>
            </a:pPr>
            <a:r>
              <a:rPr lang="en-US" sz="1800" b="1" dirty="0"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Worker Mode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16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SPARK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909" y="3429000"/>
            <a:ext cx="5602950" cy="26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964" y="1296223"/>
            <a:ext cx="9681875" cy="51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/>
        </p:nvSpPr>
        <p:spPr>
          <a:xfrm>
            <a:off x="4005943" y="307800"/>
            <a:ext cx="5639506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 Light" panose="020F0302020204030204" pitchFamily="34" charset="0"/>
                <a:ea typeface="Corbel"/>
                <a:cs typeface="Calibri Light" panose="020F0302020204030204" pitchFamily="34" charset="0"/>
                <a:sym typeface="Corbel"/>
              </a:rPr>
              <a:t>SPARK Process Operation</a:t>
            </a:r>
            <a:endParaRPr sz="4000" b="1" dirty="0">
              <a:latin typeface="Calibri Light" panose="020F0302020204030204" pitchFamily="34" charset="0"/>
              <a:ea typeface="Corbel"/>
              <a:cs typeface="Calibri Light" panose="020F0302020204030204" pitchFamily="34" charset="0"/>
              <a:sym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600" y="1748125"/>
            <a:ext cx="6947651" cy="47718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1763075" y="2151525"/>
            <a:ext cx="3000000" cy="365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1186C3"/>
              </a:buClr>
              <a:buSzPts val="2755"/>
              <a:buChar char="•"/>
            </a:pPr>
            <a:r>
              <a:rPr lang="en-US" sz="2400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Following are the major features of SPARK:</a:t>
            </a:r>
            <a:endParaRPr sz="2400" dirty="0">
              <a:solidFill>
                <a:schemeClr val="dk1"/>
              </a:solidFill>
              <a:ea typeface="Corbel"/>
              <a:cs typeface="Corbel"/>
              <a:sym typeface="Corbel"/>
            </a:endParaRPr>
          </a:p>
          <a:p>
            <a:pPr marL="569913" lvl="0" indent="-28575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1186C3"/>
              </a:buClr>
              <a:buSzPts val="2755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Speed</a:t>
            </a:r>
            <a:endParaRPr dirty="0">
              <a:solidFill>
                <a:schemeClr val="dk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569913" lvl="0" indent="-28575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1186C3"/>
              </a:buClr>
              <a:buSzPts val="2755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Powerful Caching </a:t>
            </a:r>
            <a:endParaRPr dirty="0">
              <a:solidFill>
                <a:schemeClr val="dk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569913" lvl="0" indent="-28575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1186C3"/>
              </a:buClr>
              <a:buSzPts val="2755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Deployment</a:t>
            </a:r>
            <a:endParaRPr dirty="0">
              <a:solidFill>
                <a:schemeClr val="dk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569913" lvl="0" indent="-28575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1186C3"/>
              </a:buClr>
              <a:buSzPts val="2755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Real Time</a:t>
            </a:r>
            <a:endParaRPr dirty="0">
              <a:solidFill>
                <a:schemeClr val="dk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569913" lvl="0" indent="-28575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1186C3"/>
              </a:buClr>
              <a:buSzPts val="2755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Polyglot</a:t>
            </a:r>
            <a:endParaRPr dirty="0">
              <a:solidFill>
                <a:schemeClr val="dk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573405" lvl="0" indent="-28575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1186C3"/>
              </a:buClr>
              <a:buSzPts val="27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Scalable</a:t>
            </a:r>
            <a:endParaRPr dirty="0">
              <a:solidFill>
                <a:schemeClr val="dk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4478575" y="440280"/>
            <a:ext cx="44973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 Light" panose="020F0302020204030204" pitchFamily="34" charset="0"/>
                <a:ea typeface="Corbel"/>
                <a:cs typeface="Calibri Light" panose="020F0302020204030204" pitchFamily="34" charset="0"/>
                <a:sym typeface="Corbel"/>
              </a:rPr>
              <a:t>Features of Spark </a:t>
            </a:r>
            <a:endParaRPr sz="4000" b="1" dirty="0">
              <a:latin typeface="Calibri Light" panose="020F0302020204030204" pitchFamily="34" charset="0"/>
              <a:ea typeface="Corbel"/>
              <a:cs typeface="Calibri Light" panose="020F0302020204030204" pitchFamily="34" charset="0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235;p36"/>
          <p:cNvSpPr txBox="1">
            <a:spLocks noGrp="1"/>
          </p:cNvSpPr>
          <p:nvPr/>
        </p:nvSpPr>
        <p:spPr>
          <a:xfrm>
            <a:off x="1897825" y="338412"/>
            <a:ext cx="8520600" cy="52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Zookeeper Components</a:t>
            </a:r>
            <a:endParaRPr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Google Shape;236;p36"/>
          <p:cNvSpPr/>
          <p:nvPr/>
        </p:nvSpPr>
        <p:spPr>
          <a:xfrm>
            <a:off x="1993400" y="4240862"/>
            <a:ext cx="2445000" cy="739500"/>
          </a:xfrm>
          <a:prstGeom prst="flowChartAlternate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37;p36"/>
          <p:cNvSpPr/>
          <p:nvPr/>
        </p:nvSpPr>
        <p:spPr>
          <a:xfrm>
            <a:off x="3478900" y="4305987"/>
            <a:ext cx="851550" cy="572700"/>
          </a:xfrm>
          <a:prstGeom prst="flowChart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Replicated Database</a:t>
            </a:r>
            <a:endParaRPr sz="700"/>
          </a:p>
        </p:txBody>
      </p:sp>
      <p:sp>
        <p:nvSpPr>
          <p:cNvPr id="37" name="Google Shape;238;p36"/>
          <p:cNvSpPr/>
          <p:nvPr/>
        </p:nvSpPr>
        <p:spPr>
          <a:xfrm>
            <a:off x="2243100" y="4621112"/>
            <a:ext cx="921550" cy="269100"/>
          </a:xfrm>
          <a:prstGeom prst="flowChart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Atomic Broadcast</a:t>
            </a:r>
            <a:endParaRPr sz="700"/>
          </a:p>
        </p:txBody>
      </p:sp>
      <p:cxnSp>
        <p:nvCxnSpPr>
          <p:cNvPr id="38" name="Google Shape;239;p36"/>
          <p:cNvCxnSpPr>
            <a:stCxn id="37" idx="3"/>
            <a:endCxn id="36" idx="1"/>
          </p:cNvCxnSpPr>
          <p:nvPr/>
        </p:nvCxnSpPr>
        <p:spPr>
          <a:xfrm rot="10800000" flipH="1">
            <a:off x="3164650" y="4592462"/>
            <a:ext cx="31440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Google Shape;240;p36"/>
          <p:cNvSpPr/>
          <p:nvPr/>
        </p:nvSpPr>
        <p:spPr>
          <a:xfrm>
            <a:off x="4772475" y="4240862"/>
            <a:ext cx="2445000" cy="739500"/>
          </a:xfrm>
          <a:prstGeom prst="flowChartAlternate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241;p36"/>
          <p:cNvSpPr/>
          <p:nvPr/>
        </p:nvSpPr>
        <p:spPr>
          <a:xfrm>
            <a:off x="6257975" y="4305987"/>
            <a:ext cx="851550" cy="572700"/>
          </a:xfrm>
          <a:prstGeom prst="flowChart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Replicated Database</a:t>
            </a:r>
            <a:endParaRPr sz="700"/>
          </a:p>
        </p:txBody>
      </p:sp>
      <p:sp>
        <p:nvSpPr>
          <p:cNvPr id="41" name="Google Shape;242;p36"/>
          <p:cNvSpPr/>
          <p:nvPr/>
        </p:nvSpPr>
        <p:spPr>
          <a:xfrm>
            <a:off x="5022175" y="4621112"/>
            <a:ext cx="921550" cy="269100"/>
          </a:xfrm>
          <a:prstGeom prst="flowChart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Atomic Broadcast</a:t>
            </a:r>
            <a:endParaRPr sz="700"/>
          </a:p>
        </p:txBody>
      </p:sp>
      <p:cxnSp>
        <p:nvCxnSpPr>
          <p:cNvPr id="42" name="Google Shape;243;p36"/>
          <p:cNvCxnSpPr>
            <a:stCxn id="41" idx="3"/>
            <a:endCxn id="40" idx="1"/>
          </p:cNvCxnSpPr>
          <p:nvPr/>
        </p:nvCxnSpPr>
        <p:spPr>
          <a:xfrm rot="10800000" flipH="1">
            <a:off x="5943725" y="4592462"/>
            <a:ext cx="31440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Google Shape;244;p36"/>
          <p:cNvSpPr/>
          <p:nvPr/>
        </p:nvSpPr>
        <p:spPr>
          <a:xfrm>
            <a:off x="7451675" y="4240862"/>
            <a:ext cx="2445000" cy="739500"/>
          </a:xfrm>
          <a:prstGeom prst="flowChartAlternate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45;p36"/>
          <p:cNvSpPr/>
          <p:nvPr/>
        </p:nvSpPr>
        <p:spPr>
          <a:xfrm>
            <a:off x="8937175" y="4305987"/>
            <a:ext cx="851550" cy="572700"/>
          </a:xfrm>
          <a:prstGeom prst="flowChart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Replicated Database</a:t>
            </a:r>
            <a:endParaRPr sz="700"/>
          </a:p>
        </p:txBody>
      </p:sp>
      <p:sp>
        <p:nvSpPr>
          <p:cNvPr id="45" name="Google Shape;246;p36"/>
          <p:cNvSpPr/>
          <p:nvPr/>
        </p:nvSpPr>
        <p:spPr>
          <a:xfrm>
            <a:off x="7701375" y="4621112"/>
            <a:ext cx="921550" cy="269100"/>
          </a:xfrm>
          <a:prstGeom prst="flowChart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Atomic Broadcast</a:t>
            </a:r>
            <a:endParaRPr sz="700"/>
          </a:p>
        </p:txBody>
      </p:sp>
      <p:cxnSp>
        <p:nvCxnSpPr>
          <p:cNvPr id="46" name="Google Shape;247;p36"/>
          <p:cNvCxnSpPr>
            <a:stCxn id="45" idx="3"/>
            <a:endCxn id="44" idx="1"/>
          </p:cNvCxnSpPr>
          <p:nvPr/>
        </p:nvCxnSpPr>
        <p:spPr>
          <a:xfrm rot="10800000" flipH="1">
            <a:off x="8622925" y="4592462"/>
            <a:ext cx="31440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" name="Google Shape;248;p36"/>
          <p:cNvSpPr/>
          <p:nvPr/>
        </p:nvSpPr>
        <p:spPr>
          <a:xfrm>
            <a:off x="5022175" y="4266037"/>
            <a:ext cx="921550" cy="269100"/>
          </a:xfrm>
          <a:prstGeom prst="flowChart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Request Processor</a:t>
            </a:r>
            <a:endParaRPr sz="700"/>
          </a:p>
        </p:txBody>
      </p:sp>
      <p:cxnSp>
        <p:nvCxnSpPr>
          <p:cNvPr id="48" name="Google Shape;249;p36"/>
          <p:cNvCxnSpPr>
            <a:stCxn id="47" idx="2"/>
            <a:endCxn id="41" idx="0"/>
          </p:cNvCxnSpPr>
          <p:nvPr/>
        </p:nvCxnSpPr>
        <p:spPr>
          <a:xfrm>
            <a:off x="5482950" y="4535137"/>
            <a:ext cx="0" cy="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Google Shape;250;p36"/>
          <p:cNvSpPr/>
          <p:nvPr/>
        </p:nvSpPr>
        <p:spPr>
          <a:xfrm>
            <a:off x="2797113" y="2041162"/>
            <a:ext cx="673211" cy="34455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251;p36"/>
          <p:cNvSpPr/>
          <p:nvPr/>
        </p:nvSpPr>
        <p:spPr>
          <a:xfrm>
            <a:off x="2879297" y="2193562"/>
            <a:ext cx="673211" cy="34455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51" name="Google Shape;252;p36"/>
          <p:cNvSpPr/>
          <p:nvPr/>
        </p:nvSpPr>
        <p:spPr>
          <a:xfrm>
            <a:off x="5527108" y="2041162"/>
            <a:ext cx="673211" cy="34455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253;p36"/>
          <p:cNvSpPr/>
          <p:nvPr/>
        </p:nvSpPr>
        <p:spPr>
          <a:xfrm>
            <a:off x="5658367" y="2193562"/>
            <a:ext cx="673211" cy="34455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53" name="Google Shape;254;p36"/>
          <p:cNvSpPr/>
          <p:nvPr/>
        </p:nvSpPr>
        <p:spPr>
          <a:xfrm>
            <a:off x="8229742" y="1987437"/>
            <a:ext cx="673211" cy="34455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255;p36"/>
          <p:cNvSpPr/>
          <p:nvPr/>
        </p:nvSpPr>
        <p:spPr>
          <a:xfrm>
            <a:off x="8332564" y="2094887"/>
            <a:ext cx="673211" cy="34455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cxnSp>
        <p:nvCxnSpPr>
          <p:cNvPr id="55" name="Google Shape;256;p36"/>
          <p:cNvCxnSpPr>
            <a:stCxn id="50" idx="2"/>
            <a:endCxn id="35" idx="0"/>
          </p:cNvCxnSpPr>
          <p:nvPr/>
        </p:nvCxnSpPr>
        <p:spPr>
          <a:xfrm>
            <a:off x="3215903" y="2538112"/>
            <a:ext cx="0" cy="170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257;p36"/>
          <p:cNvCxnSpPr>
            <a:stCxn id="52" idx="2"/>
            <a:endCxn id="39" idx="0"/>
          </p:cNvCxnSpPr>
          <p:nvPr/>
        </p:nvCxnSpPr>
        <p:spPr>
          <a:xfrm>
            <a:off x="5994973" y="2538112"/>
            <a:ext cx="0" cy="170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258;p36"/>
          <p:cNvCxnSpPr>
            <a:stCxn id="44" idx="0"/>
            <a:endCxn id="54" idx="2"/>
          </p:cNvCxnSpPr>
          <p:nvPr/>
        </p:nvCxnSpPr>
        <p:spPr>
          <a:xfrm rot="10800000">
            <a:off x="8669050" y="2439387"/>
            <a:ext cx="693900" cy="18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259;p36"/>
          <p:cNvCxnSpPr>
            <a:stCxn id="35" idx="2"/>
            <a:endCxn id="39" idx="2"/>
          </p:cNvCxnSpPr>
          <p:nvPr/>
        </p:nvCxnSpPr>
        <p:spPr>
          <a:xfrm rot="-5400000" flipH="1">
            <a:off x="4605200" y="3591062"/>
            <a:ext cx="600" cy="2779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" name="Google Shape;260;p36"/>
          <p:cNvSpPr/>
          <p:nvPr/>
        </p:nvSpPr>
        <p:spPr>
          <a:xfrm rot="5400000">
            <a:off x="3162303" y="3120062"/>
            <a:ext cx="436800" cy="2691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Write </a:t>
            </a:r>
            <a:endParaRPr sz="700"/>
          </a:p>
        </p:txBody>
      </p:sp>
      <p:sp>
        <p:nvSpPr>
          <p:cNvPr id="60" name="Google Shape;261;p36"/>
          <p:cNvSpPr/>
          <p:nvPr/>
        </p:nvSpPr>
        <p:spPr>
          <a:xfrm>
            <a:off x="5776578" y="5240012"/>
            <a:ext cx="436800" cy="2691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Write </a:t>
            </a:r>
            <a:endParaRPr sz="700"/>
          </a:p>
        </p:txBody>
      </p:sp>
      <p:sp>
        <p:nvSpPr>
          <p:cNvPr id="61" name="Google Shape;262;p36"/>
          <p:cNvSpPr txBox="1"/>
          <p:nvPr/>
        </p:nvSpPr>
        <p:spPr>
          <a:xfrm>
            <a:off x="1897825" y="4013487"/>
            <a:ext cx="1381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Zookeeper Service Follower</a:t>
            </a:r>
            <a:endParaRPr sz="700"/>
          </a:p>
        </p:txBody>
      </p:sp>
      <p:sp>
        <p:nvSpPr>
          <p:cNvPr id="62" name="Google Shape;263;p36"/>
          <p:cNvSpPr txBox="1"/>
          <p:nvPr/>
        </p:nvSpPr>
        <p:spPr>
          <a:xfrm>
            <a:off x="4654628" y="4013487"/>
            <a:ext cx="1289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Zookeeper Service Leader</a:t>
            </a:r>
            <a:endParaRPr sz="700"/>
          </a:p>
        </p:txBody>
      </p:sp>
      <p:sp>
        <p:nvSpPr>
          <p:cNvPr id="63" name="Google Shape;264;p36"/>
          <p:cNvSpPr txBox="1"/>
          <p:nvPr/>
        </p:nvSpPr>
        <p:spPr>
          <a:xfrm>
            <a:off x="7471550" y="4013487"/>
            <a:ext cx="1381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Zookeeper Service Follower</a:t>
            </a:r>
            <a:endParaRPr sz="700"/>
          </a:p>
        </p:txBody>
      </p:sp>
      <p:sp>
        <p:nvSpPr>
          <p:cNvPr id="64" name="Google Shape;265;p36"/>
          <p:cNvSpPr txBox="1"/>
          <p:nvPr/>
        </p:nvSpPr>
        <p:spPr>
          <a:xfrm>
            <a:off x="3824275" y="5240012"/>
            <a:ext cx="13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Writes are forwarded to the leader</a:t>
            </a:r>
            <a:endParaRPr sz="700"/>
          </a:p>
        </p:txBody>
      </p:sp>
      <p:sp>
        <p:nvSpPr>
          <p:cNvPr id="65" name="Google Shape;266;p36"/>
          <p:cNvSpPr/>
          <p:nvPr/>
        </p:nvSpPr>
        <p:spPr>
          <a:xfrm>
            <a:off x="9089853" y="2999012"/>
            <a:ext cx="436800" cy="2691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Read 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178300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;p15"/>
          <p:cNvSpPr txBox="1">
            <a:spLocks noGrp="1"/>
          </p:cNvSpPr>
          <p:nvPr/>
        </p:nvSpPr>
        <p:spPr>
          <a:xfrm>
            <a:off x="1835700" y="844732"/>
            <a:ext cx="9011972" cy="583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+mn-lt"/>
              </a:rPr>
              <a:t>Zookeeper: Coordination kernel</a:t>
            </a:r>
            <a:endParaRPr sz="2400" b="1" dirty="0">
              <a:latin typeface="+mn-lt"/>
            </a:endParaRPr>
          </a:p>
        </p:txBody>
      </p:sp>
      <p:sp>
        <p:nvSpPr>
          <p:cNvPr id="3" name="Google Shape;67;p15"/>
          <p:cNvSpPr txBox="1">
            <a:spLocks noGrp="1"/>
          </p:cNvSpPr>
          <p:nvPr/>
        </p:nvSpPr>
        <p:spPr>
          <a:xfrm>
            <a:off x="1835700" y="1900555"/>
            <a:ext cx="9011972" cy="35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n-lt"/>
              </a:rPr>
              <a:t>A small set of operations which enable users to build their own coordination primitives or other constructs</a:t>
            </a:r>
            <a:endParaRPr sz="2400" dirty="0">
              <a:latin typeface="+mn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dirty="0">
                <a:latin typeface="+mn-lt"/>
              </a:rPr>
              <a:t>Properties:</a:t>
            </a:r>
            <a:endParaRPr sz="2400" dirty="0">
              <a:latin typeface="+mn-lt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Wait-free operations instead of blocking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Operations operate over a hierarchy of data objects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Linearizable writes: Writes are ordered.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FIFO ordering of operations at client level: Operations from a client are executed in the order provided by the client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High performance, High availability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Allows asynchronous/synchronous operation at client side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86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58872" y="702129"/>
            <a:ext cx="4303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800" b="1" dirty="0"/>
              <a:t>Zookeeper Guarantees</a:t>
            </a:r>
            <a:endParaRPr lang="en-IN" sz="2800" b="1" dirty="0"/>
          </a:p>
        </p:txBody>
      </p:sp>
      <p:sp>
        <p:nvSpPr>
          <p:cNvPr id="3" name="Google Shape;150;p24"/>
          <p:cNvSpPr txBox="1">
            <a:spLocks noGrp="1"/>
          </p:cNvSpPr>
          <p:nvPr/>
        </p:nvSpPr>
        <p:spPr>
          <a:xfrm>
            <a:off x="1852029" y="1720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/>
            <a:r>
              <a:rPr lang="e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Linearizable writes</a:t>
            </a:r>
          </a:p>
          <a:p>
            <a:pPr indent="-457200"/>
            <a:r>
              <a:rPr lang="e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FIFO Client Order</a:t>
            </a:r>
          </a:p>
          <a:p>
            <a:pPr indent="-457200"/>
            <a:r>
              <a:rPr lang="e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Ordering guarantees for watch notifications</a:t>
            </a:r>
          </a:p>
          <a:p>
            <a:pPr indent="-457200"/>
            <a:r>
              <a:rPr lang="e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Liveness</a:t>
            </a:r>
          </a:p>
          <a:p>
            <a:pPr indent="-457200"/>
            <a:r>
              <a:rPr lang="e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Durability</a:t>
            </a:r>
          </a:p>
          <a:p>
            <a:pPr marL="0" indent="0">
              <a:buNone/>
            </a:pPr>
            <a:endParaRPr lang="en" sz="2760" dirty="0"/>
          </a:p>
          <a:p>
            <a:pPr indent="-457200"/>
            <a:endParaRPr sz="276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90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EE8B-5157-4E77-BE44-8349265E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436" y="121298"/>
            <a:ext cx="9422363" cy="1569390"/>
          </a:xfrm>
        </p:spPr>
        <p:txBody>
          <a:bodyPr>
            <a:normAutofit/>
          </a:bodyPr>
          <a:lstStyle/>
          <a:p>
            <a:pPr algn="ctr"/>
            <a:r>
              <a:rPr lang="en-IN" sz="4000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Hadoop Distributed File System (HDFS)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A82AD-EE57-4E85-B317-23A0A88A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660" y="1082352"/>
            <a:ext cx="9422363" cy="5654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Following are the components of HDFS Architecture:</a:t>
            </a:r>
          </a:p>
          <a:p>
            <a:pPr marL="569913">
              <a:buFont typeface="Wingdings" panose="05000000000000000000" pitchFamily="2" charset="2"/>
              <a:buChar char="ü"/>
            </a:pPr>
            <a:r>
              <a:rPr lang="en-IN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NameNodes</a:t>
            </a:r>
            <a:endParaRPr lang="en-US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9913">
              <a:buFont typeface="Wingdings" panose="05000000000000000000" pitchFamily="2" charset="2"/>
              <a:buChar char="ü"/>
            </a:pPr>
            <a:r>
              <a:rPr lang="en-IN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DataNodes</a:t>
            </a:r>
            <a:endParaRPr lang="en-US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9913">
              <a:buFont typeface="Wingdings" panose="05000000000000000000" pitchFamily="2" charset="2"/>
              <a:buChar char="ü"/>
            </a:pPr>
            <a:r>
              <a:rPr lang="en-IN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HDFS Client</a:t>
            </a:r>
            <a:endParaRPr lang="en-US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9913">
              <a:buFont typeface="Wingdings" panose="05000000000000000000" pitchFamily="2" charset="2"/>
              <a:buChar char="ü"/>
            </a:pPr>
            <a:r>
              <a:rPr lang="en-IN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CheckPointNode</a:t>
            </a:r>
            <a:endParaRPr lang="en-US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9913">
              <a:buFont typeface="Wingdings" panose="05000000000000000000" pitchFamily="2" charset="2"/>
              <a:buChar char="ü"/>
            </a:pPr>
            <a:r>
              <a:rPr lang="en-IN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BackupNode</a:t>
            </a:r>
            <a:endParaRPr lang="en-US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9913">
              <a:buFont typeface="Wingdings" panose="05000000000000000000" pitchFamily="2" charset="2"/>
              <a:buChar char="ü"/>
            </a:pPr>
            <a:r>
              <a:rPr lang="en-IN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Replication</a:t>
            </a:r>
            <a:endParaRPr lang="en-US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188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4183EA9-FE42-4A40-B8C3-A8E46D87492B}"/>
              </a:ext>
            </a:extLst>
          </p:cNvPr>
          <p:cNvSpPr txBox="1">
            <a:spLocks/>
          </p:cNvSpPr>
          <p:nvPr/>
        </p:nvSpPr>
        <p:spPr>
          <a:xfrm>
            <a:off x="838200" y="406082"/>
            <a:ext cx="10515600" cy="685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kern="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HDFS Architecture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912727-1DED-47F7-9254-2A83169C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88" y="2108718"/>
            <a:ext cx="9595862" cy="40494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9D714E-9556-4B42-8705-EEBEB3DDF109}"/>
              </a:ext>
            </a:extLst>
          </p:cNvPr>
          <p:cNvSpPr txBox="1"/>
          <p:nvPr/>
        </p:nvSpPr>
        <p:spPr>
          <a:xfrm>
            <a:off x="3116425" y="1534627"/>
            <a:ext cx="7259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HDFS follows a Master-Slave Architecture:</a:t>
            </a:r>
          </a:p>
        </p:txBody>
      </p:sp>
    </p:spTree>
    <p:extLst>
      <p:ext uri="{BB962C8B-B14F-4D97-AF65-F5344CB8AC3E}">
        <p14:creationId xmlns:p14="http://schemas.microsoft.com/office/powerpoint/2010/main" val="396266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DF78-829F-4927-9544-BB4B9816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237" y="695332"/>
            <a:ext cx="10018713" cy="461666"/>
          </a:xfrm>
        </p:spPr>
        <p:txBody>
          <a:bodyPr>
            <a:normAutofit fontScale="90000"/>
          </a:bodyPr>
          <a:lstStyle/>
          <a:p>
            <a:r>
              <a:rPr lang="en-IN" b="1" kern="0" dirty="0">
                <a:latin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400" b="1" kern="0" dirty="0">
                <a:latin typeface="Calibri Light" panose="020F0302020204030204" pitchFamily="34" charset="0"/>
                <a:cs typeface="Times New Roman" panose="02020603050405020304" pitchFamily="18" charset="0"/>
              </a:rPr>
              <a:t>Data Replication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0FF78-16F2-42EA-8932-FDB63D35EA94}"/>
              </a:ext>
            </a:extLst>
          </p:cNvPr>
          <p:cNvSpPr txBox="1"/>
          <p:nvPr/>
        </p:nvSpPr>
        <p:spPr>
          <a:xfrm>
            <a:off x="2183363" y="1326893"/>
            <a:ext cx="8332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           Hadoop replicates each block across several machines: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23691C-B9D7-4C07-8EF5-32557315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597" y="2520946"/>
            <a:ext cx="8621486" cy="36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1FEE8B-5157-4E77-BE44-8349265E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IN" b="1" kern="0" dirty="0">
                <a:latin typeface="Calibri Light" panose="020F0302020204030204" pitchFamily="34" charset="0"/>
                <a:cs typeface="Times New Roman" panose="02020603050405020304" pitchFamily="18" charset="0"/>
              </a:rPr>
              <a:t> HIVE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A82AD-EE57-4E85-B317-23A0A88A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Following are the major components of HIVE Architecture:</a:t>
            </a:r>
          </a:p>
          <a:p>
            <a:pPr marL="569913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IN" sz="1900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Metastore</a:t>
            </a:r>
            <a:endParaRPr lang="en-US" sz="19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9913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IN" sz="1900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en-US" sz="19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9913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IN" sz="1900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endParaRPr lang="en-US" sz="19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9913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IN" sz="1900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endParaRPr lang="en-US" sz="19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9913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IN" sz="1900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US" sz="19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</p:txBody>
      </p:sp>
      <p:sp>
        <p:nvSpPr>
          <p:cNvPr id="79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pache Hive Logo">
            <a:extLst>
              <a:ext uri="{FF2B5EF4-FFF2-40B4-BE49-F238E27FC236}">
                <a16:creationId xmlns:a16="http://schemas.microsoft.com/office/drawing/2014/main" id="{4D859517-9F4C-4C70-BC34-D5ECB4D0A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4" b="2"/>
          <a:stretch/>
        </p:blipFill>
        <p:spPr bwMode="auto">
          <a:xfrm>
            <a:off x="6434407" y="1011765"/>
            <a:ext cx="4744154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86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97DF78-829F-4927-9544-BB4B9816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/>
              <a:t> </a:t>
            </a:r>
            <a:r>
              <a:rPr lang="en-US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How HIVE Works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0FF78-16F2-42EA-8932-FDB63D35EA94}"/>
              </a:ext>
            </a:extLst>
          </p:cNvPr>
          <p:cNvSpPr txBox="1"/>
          <p:nvPr/>
        </p:nvSpPr>
        <p:spPr>
          <a:xfrm>
            <a:off x="1484310" y="1445624"/>
            <a:ext cx="2812387" cy="3422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  Hive interaction with Hadoop is as follows:</a:t>
            </a:r>
          </a:p>
        </p:txBody>
      </p:sp>
      <p:sp>
        <p:nvSpPr>
          <p:cNvPr id="79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ancing With Elephants and Flying With The Bees–Basic Introduction To  Apache Hive | A posteriori">
            <a:extLst>
              <a:ext uri="{FF2B5EF4-FFF2-40B4-BE49-F238E27FC236}">
                <a16:creationId xmlns:a16="http://schemas.microsoft.com/office/drawing/2014/main" id="{8CD7D978-C4A5-402E-B777-A855B3C26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1202" y="1039670"/>
            <a:ext cx="6237359" cy="449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3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97DF78-829F-4927-9544-BB4B9816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96" y="685800"/>
            <a:ext cx="2705293" cy="17525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200" b="1" dirty="0"/>
              <a:t> </a:t>
            </a:r>
            <a:r>
              <a:rPr lang="en-US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HIVE Architecture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0FF78-16F2-42EA-8932-FDB63D35EA94}"/>
              </a:ext>
            </a:extLst>
          </p:cNvPr>
          <p:cNvSpPr txBox="1"/>
          <p:nvPr/>
        </p:nvSpPr>
        <p:spPr>
          <a:xfrm>
            <a:off x="1484310" y="2666999"/>
            <a:ext cx="2812387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 Architectural Framework of HIVE</a:t>
            </a:r>
          </a:p>
        </p:txBody>
      </p:sp>
      <p:sp>
        <p:nvSpPr>
          <p:cNvPr id="79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derstanding Hive and Hadoop Security (Azure) — Qubole Data Service  documentation">
            <a:extLst>
              <a:ext uri="{FF2B5EF4-FFF2-40B4-BE49-F238E27FC236}">
                <a16:creationId xmlns:a16="http://schemas.microsoft.com/office/drawing/2014/main" id="{B419E12C-A858-4A62-91D1-A425B0A326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491"/>
          <a:stretch/>
        </p:blipFill>
        <p:spPr bwMode="auto">
          <a:xfrm>
            <a:off x="4941202" y="1011765"/>
            <a:ext cx="6237359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45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058" y="1"/>
            <a:ext cx="10018713" cy="1920814"/>
          </a:xfrm>
        </p:spPr>
        <p:txBody>
          <a:bodyPr/>
          <a:lstStyle/>
          <a:p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MAHOUT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Classification</a:t>
            </a:r>
          </a:p>
        </p:txBody>
      </p:sp>
      <p:pic>
        <p:nvPicPr>
          <p:cNvPr id="8" name="Content Placeholder 7" descr="classification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71342" y="3335338"/>
            <a:ext cx="3818060" cy="24558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Clustering</a:t>
            </a:r>
          </a:p>
        </p:txBody>
      </p:sp>
      <p:pic>
        <p:nvPicPr>
          <p:cNvPr id="9" name="Content Placeholder 8" descr="cluster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10400" y="3335338"/>
            <a:ext cx="3953730" cy="2455862"/>
          </a:xfrm>
        </p:spPr>
      </p:pic>
      <p:sp>
        <p:nvSpPr>
          <p:cNvPr id="7" name="TextBox 6"/>
          <p:cNvSpPr txBox="1"/>
          <p:nvPr/>
        </p:nvSpPr>
        <p:spPr>
          <a:xfrm>
            <a:off x="3416060" y="1742535"/>
            <a:ext cx="609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Popular machine learning techniques implemented by Mahout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179" y="194096"/>
            <a:ext cx="10018713" cy="1571280"/>
          </a:xfrm>
        </p:spPr>
        <p:txBody>
          <a:bodyPr/>
          <a:lstStyle/>
          <a:p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MAHOUT Architecture</a:t>
            </a:r>
          </a:p>
        </p:txBody>
      </p:sp>
      <p:pic>
        <p:nvPicPr>
          <p:cNvPr id="4" name="Content Placeholder 3" descr="arc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316" y="2468591"/>
            <a:ext cx="8945593" cy="3802811"/>
          </a:xfrm>
        </p:spPr>
      </p:pic>
      <p:sp>
        <p:nvSpPr>
          <p:cNvPr id="6" name="TextBox 5"/>
          <p:cNvSpPr txBox="1"/>
          <p:nvPr/>
        </p:nvSpPr>
        <p:spPr>
          <a:xfrm>
            <a:off x="4779034" y="1932317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Internal architecture of mahout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605</TotalTime>
  <Words>288</Words>
  <Application>Microsoft Office PowerPoint</Application>
  <PresentationFormat>Widescreen</PresentationFormat>
  <Paragraphs>86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Open Sans</vt:lpstr>
      <vt:lpstr>Wingdings</vt:lpstr>
      <vt:lpstr>Parallax</vt:lpstr>
      <vt:lpstr>Advance Database Management System   Hadoop and its Ecosystem   Meghashree Maddihally Nagoji </vt:lpstr>
      <vt:lpstr>Hadoop Distributed File System (HDFS)</vt:lpstr>
      <vt:lpstr>PowerPoint Presentation</vt:lpstr>
      <vt:lpstr> Data Replication </vt:lpstr>
      <vt:lpstr> HIVE</vt:lpstr>
      <vt:lpstr> How HIVE Works </vt:lpstr>
      <vt:lpstr> HIVE Architecture </vt:lpstr>
      <vt:lpstr>MAHOUT</vt:lpstr>
      <vt:lpstr>MAHOUT Architecture</vt:lpstr>
      <vt:lpstr> Working Of MAHOUT</vt:lpstr>
      <vt:lpstr>SPARK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view? How to use it in SQL server?</dc:title>
  <dc:creator>Maddihally Nagoji, Meghashree</dc:creator>
  <cp:lastModifiedBy>Maddihally Nagoji, Meghashree</cp:lastModifiedBy>
  <cp:revision>109</cp:revision>
  <dcterms:created xsi:type="dcterms:W3CDTF">2021-10-17T02:18:29Z</dcterms:created>
  <dcterms:modified xsi:type="dcterms:W3CDTF">2022-04-19T06:13:09Z</dcterms:modified>
</cp:coreProperties>
</file>