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1" r:id="rId3"/>
    <p:sldId id="266" r:id="rId4"/>
    <p:sldId id="267" r:id="rId5"/>
    <p:sldId id="268" r:id="rId6"/>
    <p:sldId id="258" r:id="rId7"/>
    <p:sldId id="259" r:id="rId8"/>
    <p:sldId id="260" r:id="rId9"/>
    <p:sldId id="262" r:id="rId10"/>
    <p:sldId id="263" r:id="rId11"/>
    <p:sldId id="264" r:id="rId12"/>
    <p:sldId id="265" r:id="rId13"/>
    <p:sldId id="270" r:id="rId14"/>
    <p:sldId id="271" r:id="rId15"/>
    <p:sldId id="278" r:id="rId16"/>
    <p:sldId id="279" r:id="rId17"/>
    <p:sldId id="280" r:id="rId18"/>
    <p:sldId id="281" r:id="rId19"/>
    <p:sldId id="272" r:id="rId20"/>
    <p:sldId id="273" r:id="rId21"/>
    <p:sldId id="274" r:id="rId22"/>
    <p:sldId id="275" r:id="rId23"/>
    <p:sldId id="277"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dihally Nagoji, Meghashree" initials="MNM" lastIdx="1" clrIdx="0">
    <p:extLst>
      <p:ext uri="{19B8F6BF-5375-455C-9EA6-DF929625EA0E}">
        <p15:presenceInfo xmlns:p15="http://schemas.microsoft.com/office/powerpoint/2012/main" userId="S::mmaddi2@uic.edu::61f28a0c-1b0b-4e49-81ad-5f1ab6b256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228"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BB90-7D51-411F-8951-B911B16CBA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9CC6AD-CC8A-4F6A-9439-B44064312E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751B7E-BC87-41C9-9B52-C932C0B67181}"/>
              </a:ext>
            </a:extLst>
          </p:cNvPr>
          <p:cNvSpPr>
            <a:spLocks noGrp="1"/>
          </p:cNvSpPr>
          <p:nvPr>
            <p:ph type="dt" sz="half" idx="10"/>
          </p:nvPr>
        </p:nvSpPr>
        <p:spPr/>
        <p:txBody>
          <a:bodyPr/>
          <a:lstStyle/>
          <a:p>
            <a:fld id="{11078DAA-76D9-43D1-AFF6-2D4E53FD773F}" type="datetimeFigureOut">
              <a:rPr lang="en-US" smtClean="0"/>
              <a:pPr/>
              <a:t>4/19/2022</a:t>
            </a:fld>
            <a:endParaRPr lang="en-US"/>
          </a:p>
        </p:txBody>
      </p:sp>
      <p:sp>
        <p:nvSpPr>
          <p:cNvPr id="5" name="Footer Placeholder 4">
            <a:extLst>
              <a:ext uri="{FF2B5EF4-FFF2-40B4-BE49-F238E27FC236}">
                <a16:creationId xmlns:a16="http://schemas.microsoft.com/office/drawing/2014/main" id="{7F7B53E3-15D7-4139-AE2D-7489D3611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49A1D-2124-4C67-BCDE-FB64C4878F9E}"/>
              </a:ext>
            </a:extLst>
          </p:cNvPr>
          <p:cNvSpPr>
            <a:spLocks noGrp="1"/>
          </p:cNvSpPr>
          <p:nvPr>
            <p:ph type="sldNum" sz="quarter" idx="12"/>
          </p:nvPr>
        </p:nvSpPr>
        <p:spPr/>
        <p:txBody>
          <a:bodyPr/>
          <a:lstStyle/>
          <a:p>
            <a:fld id="{E9A07975-5320-4FC9-A9F5-2B071F626941}" type="slidenum">
              <a:rPr lang="en-US" smtClean="0"/>
              <a:pPr/>
              <a:t>‹#›</a:t>
            </a:fld>
            <a:endParaRPr lang="en-US"/>
          </a:p>
        </p:txBody>
      </p:sp>
    </p:spTree>
    <p:extLst>
      <p:ext uri="{BB962C8B-B14F-4D97-AF65-F5344CB8AC3E}">
        <p14:creationId xmlns:p14="http://schemas.microsoft.com/office/powerpoint/2010/main" val="971591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03FB-0DEA-4329-BD11-B06FCBD166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F32250-2EAB-4F75-A79A-5B5BD66B81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774AA-AB32-48EA-B4D2-2CD9AFB39742}"/>
              </a:ext>
            </a:extLst>
          </p:cNvPr>
          <p:cNvSpPr>
            <a:spLocks noGrp="1"/>
          </p:cNvSpPr>
          <p:nvPr>
            <p:ph type="dt" sz="half" idx="10"/>
          </p:nvPr>
        </p:nvSpPr>
        <p:spPr/>
        <p:txBody>
          <a:bodyPr/>
          <a:lstStyle/>
          <a:p>
            <a:fld id="{11078DAA-76D9-43D1-AFF6-2D4E53FD773F}" type="datetimeFigureOut">
              <a:rPr lang="en-US" smtClean="0"/>
              <a:pPr/>
              <a:t>4/19/2022</a:t>
            </a:fld>
            <a:endParaRPr lang="en-US"/>
          </a:p>
        </p:txBody>
      </p:sp>
      <p:sp>
        <p:nvSpPr>
          <p:cNvPr id="5" name="Footer Placeholder 4">
            <a:extLst>
              <a:ext uri="{FF2B5EF4-FFF2-40B4-BE49-F238E27FC236}">
                <a16:creationId xmlns:a16="http://schemas.microsoft.com/office/drawing/2014/main" id="{AA11B22A-98B1-4725-8C2F-3F7F29249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73DFA-9595-48AF-8A05-77F81E3C0C74}"/>
              </a:ext>
            </a:extLst>
          </p:cNvPr>
          <p:cNvSpPr>
            <a:spLocks noGrp="1"/>
          </p:cNvSpPr>
          <p:nvPr>
            <p:ph type="sldNum" sz="quarter" idx="12"/>
          </p:nvPr>
        </p:nvSpPr>
        <p:spPr/>
        <p:txBody>
          <a:bodyPr/>
          <a:lstStyle/>
          <a:p>
            <a:fld id="{E9A07975-5320-4FC9-A9F5-2B071F626941}" type="slidenum">
              <a:rPr lang="en-US" smtClean="0"/>
              <a:pPr/>
              <a:t>‹#›</a:t>
            </a:fld>
            <a:endParaRPr lang="en-US"/>
          </a:p>
        </p:txBody>
      </p:sp>
    </p:spTree>
    <p:extLst>
      <p:ext uri="{BB962C8B-B14F-4D97-AF65-F5344CB8AC3E}">
        <p14:creationId xmlns:p14="http://schemas.microsoft.com/office/powerpoint/2010/main" val="345757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1183A7-F2F3-473B-9A3A-E1770BB4F5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F18F88-5F4C-475F-AA4F-0258E6B56C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958B5-CC03-4FBD-9E7A-992778737965}"/>
              </a:ext>
            </a:extLst>
          </p:cNvPr>
          <p:cNvSpPr>
            <a:spLocks noGrp="1"/>
          </p:cNvSpPr>
          <p:nvPr>
            <p:ph type="dt" sz="half" idx="10"/>
          </p:nvPr>
        </p:nvSpPr>
        <p:spPr/>
        <p:txBody>
          <a:bodyPr/>
          <a:lstStyle/>
          <a:p>
            <a:fld id="{11078DAA-76D9-43D1-AFF6-2D4E53FD773F}" type="datetimeFigureOut">
              <a:rPr lang="en-US" smtClean="0"/>
              <a:pPr/>
              <a:t>4/19/2022</a:t>
            </a:fld>
            <a:endParaRPr lang="en-US"/>
          </a:p>
        </p:txBody>
      </p:sp>
      <p:sp>
        <p:nvSpPr>
          <p:cNvPr id="5" name="Footer Placeholder 4">
            <a:extLst>
              <a:ext uri="{FF2B5EF4-FFF2-40B4-BE49-F238E27FC236}">
                <a16:creationId xmlns:a16="http://schemas.microsoft.com/office/drawing/2014/main" id="{5B55F921-8056-4C6C-833F-5005134EF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8298DC-ECC9-4207-B902-25129122EE55}"/>
              </a:ext>
            </a:extLst>
          </p:cNvPr>
          <p:cNvSpPr>
            <a:spLocks noGrp="1"/>
          </p:cNvSpPr>
          <p:nvPr>
            <p:ph type="sldNum" sz="quarter" idx="12"/>
          </p:nvPr>
        </p:nvSpPr>
        <p:spPr/>
        <p:txBody>
          <a:bodyPr/>
          <a:lstStyle/>
          <a:p>
            <a:fld id="{E9A07975-5320-4FC9-A9F5-2B071F626941}" type="slidenum">
              <a:rPr lang="en-US" smtClean="0"/>
              <a:pPr/>
              <a:t>‹#›</a:t>
            </a:fld>
            <a:endParaRPr lang="en-US"/>
          </a:p>
        </p:txBody>
      </p:sp>
    </p:spTree>
    <p:extLst>
      <p:ext uri="{BB962C8B-B14F-4D97-AF65-F5344CB8AC3E}">
        <p14:creationId xmlns:p14="http://schemas.microsoft.com/office/powerpoint/2010/main" val="253240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D5AC6-8F07-4220-B43B-971ACFB90F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9292F9-AB05-4E16-955F-1E5AB2997D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7AA05-3F96-4DF1-87AC-90D9091ACED5}"/>
              </a:ext>
            </a:extLst>
          </p:cNvPr>
          <p:cNvSpPr>
            <a:spLocks noGrp="1"/>
          </p:cNvSpPr>
          <p:nvPr>
            <p:ph type="dt" sz="half" idx="10"/>
          </p:nvPr>
        </p:nvSpPr>
        <p:spPr/>
        <p:txBody>
          <a:bodyPr/>
          <a:lstStyle/>
          <a:p>
            <a:fld id="{11078DAA-76D9-43D1-AFF6-2D4E53FD773F}" type="datetimeFigureOut">
              <a:rPr lang="en-US" smtClean="0"/>
              <a:pPr/>
              <a:t>4/19/2022</a:t>
            </a:fld>
            <a:endParaRPr lang="en-US"/>
          </a:p>
        </p:txBody>
      </p:sp>
      <p:sp>
        <p:nvSpPr>
          <p:cNvPr id="5" name="Footer Placeholder 4">
            <a:extLst>
              <a:ext uri="{FF2B5EF4-FFF2-40B4-BE49-F238E27FC236}">
                <a16:creationId xmlns:a16="http://schemas.microsoft.com/office/drawing/2014/main" id="{FC537447-2432-48E1-819F-30B54C54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FC9AF-682A-4A1C-847C-6FC8262D284E}"/>
              </a:ext>
            </a:extLst>
          </p:cNvPr>
          <p:cNvSpPr>
            <a:spLocks noGrp="1"/>
          </p:cNvSpPr>
          <p:nvPr>
            <p:ph type="sldNum" sz="quarter" idx="12"/>
          </p:nvPr>
        </p:nvSpPr>
        <p:spPr/>
        <p:txBody>
          <a:bodyPr/>
          <a:lstStyle/>
          <a:p>
            <a:fld id="{E9A07975-5320-4FC9-A9F5-2B071F626941}" type="slidenum">
              <a:rPr lang="en-US" smtClean="0"/>
              <a:pPr/>
              <a:t>‹#›</a:t>
            </a:fld>
            <a:endParaRPr lang="en-US"/>
          </a:p>
        </p:txBody>
      </p:sp>
    </p:spTree>
    <p:extLst>
      <p:ext uri="{BB962C8B-B14F-4D97-AF65-F5344CB8AC3E}">
        <p14:creationId xmlns:p14="http://schemas.microsoft.com/office/powerpoint/2010/main" val="2644292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5BEF-32D7-417C-991D-2BFD92DAB1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A865C0-B97B-43DE-A135-E0940B6819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0446BB-60C3-4F21-B1F6-6B5ACF07A9AF}"/>
              </a:ext>
            </a:extLst>
          </p:cNvPr>
          <p:cNvSpPr>
            <a:spLocks noGrp="1"/>
          </p:cNvSpPr>
          <p:nvPr>
            <p:ph type="dt" sz="half" idx="10"/>
          </p:nvPr>
        </p:nvSpPr>
        <p:spPr/>
        <p:txBody>
          <a:bodyPr/>
          <a:lstStyle/>
          <a:p>
            <a:fld id="{11078DAA-76D9-43D1-AFF6-2D4E53FD773F}" type="datetimeFigureOut">
              <a:rPr lang="en-US" smtClean="0"/>
              <a:pPr/>
              <a:t>4/19/2022</a:t>
            </a:fld>
            <a:endParaRPr lang="en-US"/>
          </a:p>
        </p:txBody>
      </p:sp>
      <p:sp>
        <p:nvSpPr>
          <p:cNvPr id="5" name="Footer Placeholder 4">
            <a:extLst>
              <a:ext uri="{FF2B5EF4-FFF2-40B4-BE49-F238E27FC236}">
                <a16:creationId xmlns:a16="http://schemas.microsoft.com/office/drawing/2014/main" id="{6BEBB923-2424-48C0-9467-0168DEB97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3A22A-6313-4936-B005-C0F7E5FE84B9}"/>
              </a:ext>
            </a:extLst>
          </p:cNvPr>
          <p:cNvSpPr>
            <a:spLocks noGrp="1"/>
          </p:cNvSpPr>
          <p:nvPr>
            <p:ph type="sldNum" sz="quarter" idx="12"/>
          </p:nvPr>
        </p:nvSpPr>
        <p:spPr/>
        <p:txBody>
          <a:bodyPr/>
          <a:lstStyle/>
          <a:p>
            <a:fld id="{E9A07975-5320-4FC9-A9F5-2B071F626941}" type="slidenum">
              <a:rPr lang="en-US" smtClean="0"/>
              <a:pPr/>
              <a:t>‹#›</a:t>
            </a:fld>
            <a:endParaRPr lang="en-US"/>
          </a:p>
        </p:txBody>
      </p:sp>
    </p:spTree>
    <p:extLst>
      <p:ext uri="{BB962C8B-B14F-4D97-AF65-F5344CB8AC3E}">
        <p14:creationId xmlns:p14="http://schemas.microsoft.com/office/powerpoint/2010/main" val="2952066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ED2A-11F4-4882-9931-7E9698A4F4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184EAB-3823-48EB-AB1D-3B8F214F9C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70E6A4-C587-44D1-8E9E-50FDFEA79A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B067C5-24C8-404E-92D7-CA13CE345BD3}"/>
              </a:ext>
            </a:extLst>
          </p:cNvPr>
          <p:cNvSpPr>
            <a:spLocks noGrp="1"/>
          </p:cNvSpPr>
          <p:nvPr>
            <p:ph type="dt" sz="half" idx="10"/>
          </p:nvPr>
        </p:nvSpPr>
        <p:spPr/>
        <p:txBody>
          <a:bodyPr/>
          <a:lstStyle/>
          <a:p>
            <a:fld id="{11078DAA-76D9-43D1-AFF6-2D4E53FD773F}" type="datetimeFigureOut">
              <a:rPr lang="en-US" smtClean="0"/>
              <a:pPr/>
              <a:t>4/19/2022</a:t>
            </a:fld>
            <a:endParaRPr lang="en-US"/>
          </a:p>
        </p:txBody>
      </p:sp>
      <p:sp>
        <p:nvSpPr>
          <p:cNvPr id="6" name="Footer Placeholder 5">
            <a:extLst>
              <a:ext uri="{FF2B5EF4-FFF2-40B4-BE49-F238E27FC236}">
                <a16:creationId xmlns:a16="http://schemas.microsoft.com/office/drawing/2014/main" id="{7E5C328A-4EBB-497D-ADD9-F599AE1FEC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B3B225-B51C-40BC-BBAB-1E96A95B9A2E}"/>
              </a:ext>
            </a:extLst>
          </p:cNvPr>
          <p:cNvSpPr>
            <a:spLocks noGrp="1"/>
          </p:cNvSpPr>
          <p:nvPr>
            <p:ph type="sldNum" sz="quarter" idx="12"/>
          </p:nvPr>
        </p:nvSpPr>
        <p:spPr/>
        <p:txBody>
          <a:bodyPr/>
          <a:lstStyle/>
          <a:p>
            <a:fld id="{E9A07975-5320-4FC9-A9F5-2B071F626941}" type="slidenum">
              <a:rPr lang="en-US" smtClean="0"/>
              <a:pPr/>
              <a:t>‹#›</a:t>
            </a:fld>
            <a:endParaRPr lang="en-US"/>
          </a:p>
        </p:txBody>
      </p:sp>
    </p:spTree>
    <p:extLst>
      <p:ext uri="{BB962C8B-B14F-4D97-AF65-F5344CB8AC3E}">
        <p14:creationId xmlns:p14="http://schemas.microsoft.com/office/powerpoint/2010/main" val="2640371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F1185-EE63-4E70-9EC2-E8556C1B59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6512D3-C99A-4219-9D0E-1E0B69854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224986-DF2D-4B90-AC91-5247D6B430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F7CFC7-156B-4EEA-951A-F74A89E1AE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26FE2A-CF0B-4A6B-AF77-0C7476350E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F69D3B-A425-4F36-B55E-BE3252A373E0}"/>
              </a:ext>
            </a:extLst>
          </p:cNvPr>
          <p:cNvSpPr>
            <a:spLocks noGrp="1"/>
          </p:cNvSpPr>
          <p:nvPr>
            <p:ph type="dt" sz="half" idx="10"/>
          </p:nvPr>
        </p:nvSpPr>
        <p:spPr/>
        <p:txBody>
          <a:bodyPr/>
          <a:lstStyle/>
          <a:p>
            <a:fld id="{11078DAA-76D9-43D1-AFF6-2D4E53FD773F}" type="datetimeFigureOut">
              <a:rPr lang="en-US" smtClean="0"/>
              <a:pPr/>
              <a:t>4/19/2022</a:t>
            </a:fld>
            <a:endParaRPr lang="en-US"/>
          </a:p>
        </p:txBody>
      </p:sp>
      <p:sp>
        <p:nvSpPr>
          <p:cNvPr id="8" name="Footer Placeholder 7">
            <a:extLst>
              <a:ext uri="{FF2B5EF4-FFF2-40B4-BE49-F238E27FC236}">
                <a16:creationId xmlns:a16="http://schemas.microsoft.com/office/drawing/2014/main" id="{C1EB922D-50D1-48F7-87DF-410C7C656F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FC4F00-9805-4779-81AE-6308B86FD2DB}"/>
              </a:ext>
            </a:extLst>
          </p:cNvPr>
          <p:cNvSpPr>
            <a:spLocks noGrp="1"/>
          </p:cNvSpPr>
          <p:nvPr>
            <p:ph type="sldNum" sz="quarter" idx="12"/>
          </p:nvPr>
        </p:nvSpPr>
        <p:spPr/>
        <p:txBody>
          <a:bodyPr/>
          <a:lstStyle/>
          <a:p>
            <a:fld id="{E9A07975-5320-4FC9-A9F5-2B071F626941}" type="slidenum">
              <a:rPr lang="en-US" smtClean="0"/>
              <a:pPr/>
              <a:t>‹#›</a:t>
            </a:fld>
            <a:endParaRPr lang="en-US"/>
          </a:p>
        </p:txBody>
      </p:sp>
    </p:spTree>
    <p:extLst>
      <p:ext uri="{BB962C8B-B14F-4D97-AF65-F5344CB8AC3E}">
        <p14:creationId xmlns:p14="http://schemas.microsoft.com/office/powerpoint/2010/main" val="868146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2226-AC76-422B-9F19-8D9AB4C791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93E839-1AC3-4034-8C20-235B1688A368}"/>
              </a:ext>
            </a:extLst>
          </p:cNvPr>
          <p:cNvSpPr>
            <a:spLocks noGrp="1"/>
          </p:cNvSpPr>
          <p:nvPr>
            <p:ph type="dt" sz="half" idx="10"/>
          </p:nvPr>
        </p:nvSpPr>
        <p:spPr/>
        <p:txBody>
          <a:bodyPr/>
          <a:lstStyle/>
          <a:p>
            <a:fld id="{11078DAA-76D9-43D1-AFF6-2D4E53FD773F}" type="datetimeFigureOut">
              <a:rPr lang="en-US" smtClean="0"/>
              <a:pPr/>
              <a:t>4/19/2022</a:t>
            </a:fld>
            <a:endParaRPr lang="en-US"/>
          </a:p>
        </p:txBody>
      </p:sp>
      <p:sp>
        <p:nvSpPr>
          <p:cNvPr id="4" name="Footer Placeholder 3">
            <a:extLst>
              <a:ext uri="{FF2B5EF4-FFF2-40B4-BE49-F238E27FC236}">
                <a16:creationId xmlns:a16="http://schemas.microsoft.com/office/drawing/2014/main" id="{12FDCB43-E159-4D8A-B458-30B5DE608E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7ACF5A-8239-4E07-8E62-F75AAE14ADE7}"/>
              </a:ext>
            </a:extLst>
          </p:cNvPr>
          <p:cNvSpPr>
            <a:spLocks noGrp="1"/>
          </p:cNvSpPr>
          <p:nvPr>
            <p:ph type="sldNum" sz="quarter" idx="12"/>
          </p:nvPr>
        </p:nvSpPr>
        <p:spPr/>
        <p:txBody>
          <a:bodyPr/>
          <a:lstStyle/>
          <a:p>
            <a:fld id="{E9A07975-5320-4FC9-A9F5-2B071F626941}" type="slidenum">
              <a:rPr lang="en-US" smtClean="0"/>
              <a:pPr/>
              <a:t>‹#›</a:t>
            </a:fld>
            <a:endParaRPr lang="en-US"/>
          </a:p>
        </p:txBody>
      </p:sp>
    </p:spTree>
    <p:extLst>
      <p:ext uri="{BB962C8B-B14F-4D97-AF65-F5344CB8AC3E}">
        <p14:creationId xmlns:p14="http://schemas.microsoft.com/office/powerpoint/2010/main" val="395616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7A547-4CFB-4399-A0BD-FE4F7B468764}"/>
              </a:ext>
            </a:extLst>
          </p:cNvPr>
          <p:cNvSpPr>
            <a:spLocks noGrp="1"/>
          </p:cNvSpPr>
          <p:nvPr>
            <p:ph type="dt" sz="half" idx="10"/>
          </p:nvPr>
        </p:nvSpPr>
        <p:spPr/>
        <p:txBody>
          <a:bodyPr/>
          <a:lstStyle/>
          <a:p>
            <a:fld id="{11078DAA-76D9-43D1-AFF6-2D4E53FD773F}" type="datetimeFigureOut">
              <a:rPr lang="en-US" smtClean="0"/>
              <a:pPr/>
              <a:t>4/19/2022</a:t>
            </a:fld>
            <a:endParaRPr lang="en-US"/>
          </a:p>
        </p:txBody>
      </p:sp>
      <p:sp>
        <p:nvSpPr>
          <p:cNvPr id="3" name="Footer Placeholder 2">
            <a:extLst>
              <a:ext uri="{FF2B5EF4-FFF2-40B4-BE49-F238E27FC236}">
                <a16:creationId xmlns:a16="http://schemas.microsoft.com/office/drawing/2014/main" id="{74AF88A3-3C2C-415F-8E82-EFB269383D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E8B956-F3F0-4F8E-8ABF-3FAEC06D1A99}"/>
              </a:ext>
            </a:extLst>
          </p:cNvPr>
          <p:cNvSpPr>
            <a:spLocks noGrp="1"/>
          </p:cNvSpPr>
          <p:nvPr>
            <p:ph type="sldNum" sz="quarter" idx="12"/>
          </p:nvPr>
        </p:nvSpPr>
        <p:spPr/>
        <p:txBody>
          <a:bodyPr/>
          <a:lstStyle/>
          <a:p>
            <a:fld id="{E9A07975-5320-4FC9-A9F5-2B071F626941}" type="slidenum">
              <a:rPr lang="en-US" smtClean="0"/>
              <a:pPr/>
              <a:t>‹#›</a:t>
            </a:fld>
            <a:endParaRPr lang="en-US"/>
          </a:p>
        </p:txBody>
      </p:sp>
    </p:spTree>
    <p:extLst>
      <p:ext uri="{BB962C8B-B14F-4D97-AF65-F5344CB8AC3E}">
        <p14:creationId xmlns:p14="http://schemas.microsoft.com/office/powerpoint/2010/main" val="608210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AB8F-CF7D-49D1-B8E2-D6E22C137C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5386A2-340F-46AB-997D-5C1461B412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822D50-EBA7-4135-B8A1-8CE812ABE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C1946-2F7F-4735-85CD-BB48EBE9A960}"/>
              </a:ext>
            </a:extLst>
          </p:cNvPr>
          <p:cNvSpPr>
            <a:spLocks noGrp="1"/>
          </p:cNvSpPr>
          <p:nvPr>
            <p:ph type="dt" sz="half" idx="10"/>
          </p:nvPr>
        </p:nvSpPr>
        <p:spPr/>
        <p:txBody>
          <a:bodyPr/>
          <a:lstStyle/>
          <a:p>
            <a:fld id="{11078DAA-76D9-43D1-AFF6-2D4E53FD773F}" type="datetimeFigureOut">
              <a:rPr lang="en-US" smtClean="0"/>
              <a:pPr/>
              <a:t>4/19/2022</a:t>
            </a:fld>
            <a:endParaRPr lang="en-US"/>
          </a:p>
        </p:txBody>
      </p:sp>
      <p:sp>
        <p:nvSpPr>
          <p:cNvPr id="6" name="Footer Placeholder 5">
            <a:extLst>
              <a:ext uri="{FF2B5EF4-FFF2-40B4-BE49-F238E27FC236}">
                <a16:creationId xmlns:a16="http://schemas.microsoft.com/office/drawing/2014/main" id="{026706D3-FC02-4CC3-8139-DFD8852EE4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D4CB3F-AF52-4204-8316-D4B460F329AB}"/>
              </a:ext>
            </a:extLst>
          </p:cNvPr>
          <p:cNvSpPr>
            <a:spLocks noGrp="1"/>
          </p:cNvSpPr>
          <p:nvPr>
            <p:ph type="sldNum" sz="quarter" idx="12"/>
          </p:nvPr>
        </p:nvSpPr>
        <p:spPr/>
        <p:txBody>
          <a:bodyPr/>
          <a:lstStyle/>
          <a:p>
            <a:fld id="{E9A07975-5320-4FC9-A9F5-2B071F626941}" type="slidenum">
              <a:rPr lang="en-US" smtClean="0"/>
              <a:pPr/>
              <a:t>‹#›</a:t>
            </a:fld>
            <a:endParaRPr lang="en-US"/>
          </a:p>
        </p:txBody>
      </p:sp>
    </p:spTree>
    <p:extLst>
      <p:ext uri="{BB962C8B-B14F-4D97-AF65-F5344CB8AC3E}">
        <p14:creationId xmlns:p14="http://schemas.microsoft.com/office/powerpoint/2010/main" val="369943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27230-DFAD-4951-AAAD-BD997C538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4C6253-C254-4F26-9D59-627B952674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99978B-6F5F-4880-8BA1-A04318FB2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341C98-0123-4E37-9A8A-3D0B2FDFC859}"/>
              </a:ext>
            </a:extLst>
          </p:cNvPr>
          <p:cNvSpPr>
            <a:spLocks noGrp="1"/>
          </p:cNvSpPr>
          <p:nvPr>
            <p:ph type="dt" sz="half" idx="10"/>
          </p:nvPr>
        </p:nvSpPr>
        <p:spPr/>
        <p:txBody>
          <a:bodyPr/>
          <a:lstStyle/>
          <a:p>
            <a:fld id="{11078DAA-76D9-43D1-AFF6-2D4E53FD773F}" type="datetimeFigureOut">
              <a:rPr lang="en-US" smtClean="0"/>
              <a:pPr/>
              <a:t>4/19/2022</a:t>
            </a:fld>
            <a:endParaRPr lang="en-US"/>
          </a:p>
        </p:txBody>
      </p:sp>
      <p:sp>
        <p:nvSpPr>
          <p:cNvPr id="6" name="Footer Placeholder 5">
            <a:extLst>
              <a:ext uri="{FF2B5EF4-FFF2-40B4-BE49-F238E27FC236}">
                <a16:creationId xmlns:a16="http://schemas.microsoft.com/office/drawing/2014/main" id="{FBBC8984-809D-47A5-8A37-9E4928D108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C29621-9924-49D8-BAF3-C522D264E3C6}"/>
              </a:ext>
            </a:extLst>
          </p:cNvPr>
          <p:cNvSpPr>
            <a:spLocks noGrp="1"/>
          </p:cNvSpPr>
          <p:nvPr>
            <p:ph type="sldNum" sz="quarter" idx="12"/>
          </p:nvPr>
        </p:nvSpPr>
        <p:spPr/>
        <p:txBody>
          <a:bodyPr/>
          <a:lstStyle/>
          <a:p>
            <a:fld id="{E9A07975-5320-4FC9-A9F5-2B071F626941}" type="slidenum">
              <a:rPr lang="en-US" smtClean="0"/>
              <a:pPr/>
              <a:t>‹#›</a:t>
            </a:fld>
            <a:endParaRPr lang="en-US"/>
          </a:p>
        </p:txBody>
      </p:sp>
    </p:spTree>
    <p:extLst>
      <p:ext uri="{BB962C8B-B14F-4D97-AF65-F5344CB8AC3E}">
        <p14:creationId xmlns:p14="http://schemas.microsoft.com/office/powerpoint/2010/main" val="2965667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815929-1113-437E-B0DF-34CA4232DB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8D4584-DC51-4054-B1D6-562AFE2B23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AD1DB-14D3-43FD-A9A4-64F68C5955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078DAA-76D9-43D1-AFF6-2D4E53FD773F}" type="datetimeFigureOut">
              <a:rPr lang="en-US" smtClean="0"/>
              <a:pPr/>
              <a:t>4/19/2022</a:t>
            </a:fld>
            <a:endParaRPr lang="en-US"/>
          </a:p>
        </p:txBody>
      </p:sp>
      <p:sp>
        <p:nvSpPr>
          <p:cNvPr id="5" name="Footer Placeholder 4">
            <a:extLst>
              <a:ext uri="{FF2B5EF4-FFF2-40B4-BE49-F238E27FC236}">
                <a16:creationId xmlns:a16="http://schemas.microsoft.com/office/drawing/2014/main" id="{225E9F26-EE63-431F-BC0A-1573E222A2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5CCF9D-7E39-4BEF-AC64-84FE7D6DDD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A07975-5320-4FC9-A9F5-2B071F626941}" type="slidenum">
              <a:rPr lang="en-US" smtClean="0"/>
              <a:pPr/>
              <a:t>‹#›</a:t>
            </a:fld>
            <a:endParaRPr lang="en-US"/>
          </a:p>
        </p:txBody>
      </p:sp>
    </p:spTree>
    <p:extLst>
      <p:ext uri="{BB962C8B-B14F-4D97-AF65-F5344CB8AC3E}">
        <p14:creationId xmlns:p14="http://schemas.microsoft.com/office/powerpoint/2010/main" val="1424128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82A30-AEC3-4962-81BA-F8ACDF8ED13F}"/>
              </a:ext>
            </a:extLst>
          </p:cNvPr>
          <p:cNvSpPr>
            <a:spLocks noGrp="1"/>
          </p:cNvSpPr>
          <p:nvPr>
            <p:ph type="title"/>
          </p:nvPr>
        </p:nvSpPr>
        <p:spPr>
          <a:xfrm>
            <a:off x="838200" y="365125"/>
            <a:ext cx="10398760" cy="5537835"/>
          </a:xfrm>
        </p:spPr>
        <p:txBody>
          <a:bodyPr>
            <a:normAutofit/>
          </a:bodyPr>
          <a:lstStyle/>
          <a:p>
            <a:pPr algn="ctr"/>
            <a:r>
              <a:rPr lang="en-US" sz="6000" b="1" dirty="0"/>
              <a:t>Database Management System</a:t>
            </a:r>
            <a:br>
              <a:rPr lang="en-US" sz="6000" b="1" dirty="0"/>
            </a:br>
            <a:br>
              <a:rPr lang="en-US" sz="6000" dirty="0"/>
            </a:br>
            <a:br>
              <a:rPr lang="en-US" sz="3600" b="0" i="0" dirty="0">
                <a:solidFill>
                  <a:srgbClr val="444444"/>
                </a:solidFill>
                <a:effectLst/>
                <a:latin typeface="Open Sans" panose="020B0606030504020204" pitchFamily="34" charset="0"/>
              </a:rPr>
            </a:br>
            <a:r>
              <a:rPr lang="en-US" sz="3600" b="0" i="0" dirty="0">
                <a:solidFill>
                  <a:srgbClr val="444444"/>
                </a:solidFill>
                <a:effectLst/>
                <a:latin typeface="Open Sans" panose="020B0606030504020204" pitchFamily="34" charset="0"/>
              </a:rPr>
              <a:t>Meghashree Maddihally Nagoji</a:t>
            </a:r>
            <a:br>
              <a:rPr lang="en-US" sz="3600" b="0" i="0" dirty="0">
                <a:solidFill>
                  <a:srgbClr val="444444"/>
                </a:solidFill>
                <a:effectLst/>
                <a:latin typeface="Open Sans" panose="020B0606030504020204" pitchFamily="34" charset="0"/>
              </a:rPr>
            </a:br>
            <a:endParaRPr lang="en-US" sz="3600" dirty="0"/>
          </a:p>
        </p:txBody>
      </p:sp>
    </p:spTree>
    <p:extLst>
      <p:ext uri="{BB962C8B-B14F-4D97-AF65-F5344CB8AC3E}">
        <p14:creationId xmlns:p14="http://schemas.microsoft.com/office/powerpoint/2010/main" val="2511830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976F30B-1212-41BB-9C02-B203D29196D7}"/>
              </a:ext>
            </a:extLst>
          </p:cNvPr>
          <p:cNvSpPr txBox="1"/>
          <p:nvPr/>
        </p:nvSpPr>
        <p:spPr>
          <a:xfrm>
            <a:off x="7881384" y="1737360"/>
            <a:ext cx="3955015" cy="3139321"/>
          </a:xfrm>
          <a:prstGeom prst="rect">
            <a:avLst/>
          </a:prstGeom>
          <a:noFill/>
        </p:spPr>
        <p:txBody>
          <a:bodyPr wrap="square" rtlCol="0">
            <a:spAutoFit/>
          </a:bodyPr>
          <a:lstStyle/>
          <a:p>
            <a:r>
              <a:rPr lang="en-US" dirty="0"/>
              <a:t>6. Right click on the column which is the primary key for the table. Here right click on </a:t>
            </a:r>
            <a:r>
              <a:rPr lang="en-US" b="1" dirty="0"/>
              <a:t>EmployeeId</a:t>
            </a:r>
            <a:r>
              <a:rPr lang="en-US" dirty="0"/>
              <a:t> column.</a:t>
            </a:r>
          </a:p>
          <a:p>
            <a:endParaRPr lang="en-US" dirty="0"/>
          </a:p>
          <a:p>
            <a:r>
              <a:rPr lang="en-US" dirty="0"/>
              <a:t>7. Click on </a:t>
            </a:r>
            <a:r>
              <a:rPr lang="en-US" b="1" dirty="0"/>
              <a:t>Set Primary Key</a:t>
            </a:r>
            <a:r>
              <a:rPr lang="en-US" dirty="0"/>
              <a:t>. Now </a:t>
            </a:r>
            <a:r>
              <a:rPr lang="en-US" b="1" dirty="0"/>
              <a:t>EmployeeId</a:t>
            </a:r>
            <a:r>
              <a:rPr lang="en-US" dirty="0"/>
              <a:t> is the primary key of the table.</a:t>
            </a:r>
          </a:p>
          <a:p>
            <a:endParaRPr lang="en-US" b="1" dirty="0"/>
          </a:p>
          <a:p>
            <a:r>
              <a:rPr lang="en-US" dirty="0"/>
              <a:t>8. Save the table name as </a:t>
            </a:r>
            <a:r>
              <a:rPr lang="en-US" b="1" dirty="0"/>
              <a:t>Employee.</a:t>
            </a:r>
          </a:p>
          <a:p>
            <a:r>
              <a:rPr lang="en-US" b="1" dirty="0"/>
              <a:t>Employee </a:t>
            </a:r>
            <a:r>
              <a:rPr lang="en-US" dirty="0"/>
              <a:t>table is created</a:t>
            </a:r>
            <a:r>
              <a:rPr lang="en-US" b="1" dirty="0"/>
              <a:t>.</a:t>
            </a:r>
          </a:p>
          <a:p>
            <a:endParaRPr lang="en-US" dirty="0"/>
          </a:p>
        </p:txBody>
      </p:sp>
      <p:pic>
        <p:nvPicPr>
          <p:cNvPr id="8" name="Picture 7">
            <a:extLst>
              <a:ext uri="{FF2B5EF4-FFF2-40B4-BE49-F238E27FC236}">
                <a16:creationId xmlns:a16="http://schemas.microsoft.com/office/drawing/2014/main" id="{DFFEA39B-AD3D-44A3-BA8B-1120BFBA985C}"/>
              </a:ext>
            </a:extLst>
          </p:cNvPr>
          <p:cNvPicPr>
            <a:picLocks noChangeAspect="1"/>
          </p:cNvPicPr>
          <p:nvPr/>
        </p:nvPicPr>
        <p:blipFill>
          <a:blip r:embed="rId2"/>
          <a:stretch>
            <a:fillRect/>
          </a:stretch>
        </p:blipFill>
        <p:spPr>
          <a:xfrm>
            <a:off x="355601" y="350161"/>
            <a:ext cx="7112000" cy="5899453"/>
          </a:xfrm>
          <a:prstGeom prst="rect">
            <a:avLst/>
          </a:prstGeom>
        </p:spPr>
      </p:pic>
    </p:spTree>
    <p:extLst>
      <p:ext uri="{BB962C8B-B14F-4D97-AF65-F5344CB8AC3E}">
        <p14:creationId xmlns:p14="http://schemas.microsoft.com/office/powerpoint/2010/main" val="2200599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62801E-8792-4E84-9984-E23436262FF0}"/>
              </a:ext>
            </a:extLst>
          </p:cNvPr>
          <p:cNvSpPr txBox="1"/>
          <p:nvPr/>
        </p:nvSpPr>
        <p:spPr>
          <a:xfrm>
            <a:off x="1183640" y="5212080"/>
            <a:ext cx="9641840" cy="923330"/>
          </a:xfrm>
          <a:prstGeom prst="rect">
            <a:avLst/>
          </a:prstGeom>
          <a:noFill/>
        </p:spPr>
        <p:txBody>
          <a:bodyPr wrap="square" rtlCol="0">
            <a:spAutoFit/>
          </a:bodyPr>
          <a:lstStyle/>
          <a:p>
            <a:r>
              <a:rPr lang="en-US" dirty="0"/>
              <a:t>8. To create foreign key relationships, right click on the column which is a foreign key. Here right click on </a:t>
            </a:r>
            <a:r>
              <a:rPr lang="en-US" b="1" dirty="0"/>
              <a:t>DepartmentId</a:t>
            </a:r>
            <a:r>
              <a:rPr lang="en-US" dirty="0"/>
              <a:t> column. Choose </a:t>
            </a:r>
            <a:r>
              <a:rPr lang="en-US" b="1" dirty="0"/>
              <a:t>Relationships</a:t>
            </a:r>
            <a:r>
              <a:rPr lang="en-US" dirty="0"/>
              <a:t>.</a:t>
            </a:r>
          </a:p>
          <a:p>
            <a:r>
              <a:rPr lang="en-US" dirty="0"/>
              <a:t>9. Click on </a:t>
            </a:r>
            <a:r>
              <a:rPr lang="en-US" b="1" dirty="0"/>
              <a:t>Add.</a:t>
            </a:r>
          </a:p>
        </p:txBody>
      </p:sp>
      <p:pic>
        <p:nvPicPr>
          <p:cNvPr id="6" name="Picture 5">
            <a:extLst>
              <a:ext uri="{FF2B5EF4-FFF2-40B4-BE49-F238E27FC236}">
                <a16:creationId xmlns:a16="http://schemas.microsoft.com/office/drawing/2014/main" id="{26F8903B-C40A-4D9D-94D9-12D08C5BA2FE}"/>
              </a:ext>
            </a:extLst>
          </p:cNvPr>
          <p:cNvPicPr>
            <a:picLocks noChangeAspect="1"/>
          </p:cNvPicPr>
          <p:nvPr/>
        </p:nvPicPr>
        <p:blipFill>
          <a:blip r:embed="rId2"/>
          <a:stretch>
            <a:fillRect/>
          </a:stretch>
        </p:blipFill>
        <p:spPr>
          <a:xfrm>
            <a:off x="209284" y="386080"/>
            <a:ext cx="5639368" cy="4408329"/>
          </a:xfrm>
          <a:prstGeom prst="rect">
            <a:avLst/>
          </a:prstGeom>
        </p:spPr>
      </p:pic>
      <p:pic>
        <p:nvPicPr>
          <p:cNvPr id="8" name="Picture 7">
            <a:extLst>
              <a:ext uri="{FF2B5EF4-FFF2-40B4-BE49-F238E27FC236}">
                <a16:creationId xmlns:a16="http://schemas.microsoft.com/office/drawing/2014/main" id="{CAFD3626-C566-449E-8C6A-E6255464D613}"/>
              </a:ext>
            </a:extLst>
          </p:cNvPr>
          <p:cNvPicPr>
            <a:picLocks noChangeAspect="1"/>
          </p:cNvPicPr>
          <p:nvPr/>
        </p:nvPicPr>
        <p:blipFill>
          <a:blip r:embed="rId3"/>
          <a:stretch>
            <a:fillRect/>
          </a:stretch>
        </p:blipFill>
        <p:spPr>
          <a:xfrm>
            <a:off x="6343350" y="386081"/>
            <a:ext cx="5848650" cy="4408328"/>
          </a:xfrm>
          <a:prstGeom prst="rect">
            <a:avLst/>
          </a:prstGeom>
        </p:spPr>
      </p:pic>
    </p:spTree>
    <p:extLst>
      <p:ext uri="{BB962C8B-B14F-4D97-AF65-F5344CB8AC3E}">
        <p14:creationId xmlns:p14="http://schemas.microsoft.com/office/powerpoint/2010/main" val="228047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F57464-9950-4310-BE61-9066D1AA7D56}"/>
              </a:ext>
            </a:extLst>
          </p:cNvPr>
          <p:cNvPicPr>
            <a:picLocks noChangeAspect="1"/>
          </p:cNvPicPr>
          <p:nvPr/>
        </p:nvPicPr>
        <p:blipFill>
          <a:blip r:embed="rId2"/>
          <a:stretch>
            <a:fillRect/>
          </a:stretch>
        </p:blipFill>
        <p:spPr>
          <a:xfrm>
            <a:off x="599440" y="193040"/>
            <a:ext cx="5384799" cy="3932200"/>
          </a:xfrm>
          <a:prstGeom prst="rect">
            <a:avLst/>
          </a:prstGeom>
        </p:spPr>
      </p:pic>
      <p:sp>
        <p:nvSpPr>
          <p:cNvPr id="6" name="TextBox 5">
            <a:extLst>
              <a:ext uri="{FF2B5EF4-FFF2-40B4-BE49-F238E27FC236}">
                <a16:creationId xmlns:a16="http://schemas.microsoft.com/office/drawing/2014/main" id="{9D46AFEB-BB51-4D91-9BA5-0CA5ED2D5332}"/>
              </a:ext>
            </a:extLst>
          </p:cNvPr>
          <p:cNvSpPr txBox="1"/>
          <p:nvPr/>
        </p:nvSpPr>
        <p:spPr>
          <a:xfrm>
            <a:off x="420319" y="4509917"/>
            <a:ext cx="10881360" cy="2031325"/>
          </a:xfrm>
          <a:prstGeom prst="rect">
            <a:avLst/>
          </a:prstGeom>
          <a:noFill/>
        </p:spPr>
        <p:txBody>
          <a:bodyPr wrap="square" rtlCol="0">
            <a:spAutoFit/>
          </a:bodyPr>
          <a:lstStyle/>
          <a:p>
            <a:r>
              <a:rPr lang="en-US" dirty="0"/>
              <a:t>10. Click on </a:t>
            </a:r>
            <a:r>
              <a:rPr lang="en-US" b="1" dirty="0"/>
              <a:t>Tables And Columns Specification.</a:t>
            </a:r>
          </a:p>
          <a:p>
            <a:r>
              <a:rPr lang="en-US" dirty="0"/>
              <a:t>11. Choose the </a:t>
            </a:r>
            <a:r>
              <a:rPr lang="en-US" b="1" dirty="0"/>
              <a:t>Primary key table </a:t>
            </a:r>
            <a:r>
              <a:rPr lang="en-US" dirty="0"/>
              <a:t>from the dropdown. Here it is </a:t>
            </a:r>
            <a:r>
              <a:rPr lang="en-US" b="1" dirty="0"/>
              <a:t>Department </a:t>
            </a:r>
            <a:r>
              <a:rPr lang="en-US" dirty="0"/>
              <a:t>(already existing table which has DepartmentId as primary key)</a:t>
            </a:r>
            <a:r>
              <a:rPr lang="en-US" b="1" dirty="0"/>
              <a:t>.</a:t>
            </a:r>
          </a:p>
          <a:p>
            <a:r>
              <a:rPr lang="en-US" dirty="0"/>
              <a:t>12. Foreign key table would be </a:t>
            </a:r>
            <a:r>
              <a:rPr lang="en-US" b="1" dirty="0"/>
              <a:t>Employee.</a:t>
            </a:r>
          </a:p>
          <a:p>
            <a:r>
              <a:rPr lang="en-US" dirty="0"/>
              <a:t>13. Choose the column names for both the tables. Here it is </a:t>
            </a:r>
            <a:r>
              <a:rPr lang="en-US" b="1" dirty="0"/>
              <a:t>DepartmentId.</a:t>
            </a:r>
          </a:p>
          <a:p>
            <a:r>
              <a:rPr lang="en-US" dirty="0"/>
              <a:t>14. Click on </a:t>
            </a:r>
            <a:r>
              <a:rPr lang="en-US" b="1" dirty="0"/>
              <a:t>OK, </a:t>
            </a:r>
            <a:r>
              <a:rPr lang="en-US" dirty="0"/>
              <a:t>then</a:t>
            </a:r>
            <a:r>
              <a:rPr lang="en-US" b="1" dirty="0"/>
              <a:t> Add.</a:t>
            </a:r>
          </a:p>
          <a:p>
            <a:r>
              <a:rPr lang="en-US" dirty="0"/>
              <a:t>15. Foreign key relationship </a:t>
            </a:r>
            <a:r>
              <a:rPr lang="en-US" b="1" dirty="0"/>
              <a:t>FK_Employee_Department </a:t>
            </a:r>
            <a:r>
              <a:rPr lang="en-US" dirty="0"/>
              <a:t>is created</a:t>
            </a:r>
            <a:r>
              <a:rPr lang="en-US" b="1" dirty="0"/>
              <a:t>.</a:t>
            </a:r>
          </a:p>
        </p:txBody>
      </p:sp>
      <p:pic>
        <p:nvPicPr>
          <p:cNvPr id="12" name="Picture 11">
            <a:extLst>
              <a:ext uri="{FF2B5EF4-FFF2-40B4-BE49-F238E27FC236}">
                <a16:creationId xmlns:a16="http://schemas.microsoft.com/office/drawing/2014/main" id="{76521E28-7389-415C-98DA-22DC78D3196A}"/>
              </a:ext>
            </a:extLst>
          </p:cNvPr>
          <p:cNvPicPr>
            <a:picLocks noChangeAspect="1"/>
          </p:cNvPicPr>
          <p:nvPr/>
        </p:nvPicPr>
        <p:blipFill>
          <a:blip r:embed="rId3"/>
          <a:stretch>
            <a:fillRect/>
          </a:stretch>
        </p:blipFill>
        <p:spPr>
          <a:xfrm>
            <a:off x="6207763" y="321277"/>
            <a:ext cx="5384797" cy="3812358"/>
          </a:xfrm>
          <a:prstGeom prst="rect">
            <a:avLst/>
          </a:prstGeom>
        </p:spPr>
      </p:pic>
    </p:spTree>
    <p:extLst>
      <p:ext uri="{BB962C8B-B14F-4D97-AF65-F5344CB8AC3E}">
        <p14:creationId xmlns:p14="http://schemas.microsoft.com/office/powerpoint/2010/main" val="3004310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                         How to provision Tuples?</a:t>
            </a:r>
          </a:p>
        </p:txBody>
      </p:sp>
      <p:pic>
        <p:nvPicPr>
          <p:cNvPr id="4" name="Content Placeholder 3" descr="one.PNG"/>
          <p:cNvPicPr>
            <a:picLocks noGrp="1" noChangeAspect="1"/>
          </p:cNvPicPr>
          <p:nvPr>
            <p:ph idx="1"/>
          </p:nvPr>
        </p:nvPicPr>
        <p:blipFill>
          <a:blip r:embed="rId2"/>
          <a:stretch>
            <a:fillRect/>
          </a:stretch>
        </p:blipFill>
        <p:spPr>
          <a:xfrm>
            <a:off x="175260" y="1825625"/>
            <a:ext cx="7360919" cy="4351338"/>
          </a:xfrm>
        </p:spPr>
      </p:pic>
      <p:sp>
        <p:nvSpPr>
          <p:cNvPr id="6" name="TextBox 5"/>
          <p:cNvSpPr txBox="1"/>
          <p:nvPr/>
        </p:nvSpPr>
        <p:spPr>
          <a:xfrm>
            <a:off x="8134709" y="2441275"/>
            <a:ext cx="3485506" cy="646331"/>
          </a:xfrm>
          <a:prstGeom prst="rect">
            <a:avLst/>
          </a:prstGeom>
          <a:noFill/>
        </p:spPr>
        <p:txBody>
          <a:bodyPr wrap="none" rtlCol="0">
            <a:spAutoFit/>
          </a:bodyPr>
          <a:lstStyle/>
          <a:p>
            <a:pPr marL="342900" indent="-342900">
              <a:buAutoNum type="arabicPeriod"/>
            </a:pPr>
            <a:r>
              <a:rPr lang="en-IN" dirty="0"/>
              <a:t>Right click on the created table.</a:t>
            </a:r>
          </a:p>
          <a:p>
            <a:pPr marL="342900" indent="-342900">
              <a:buAutoNum type="arabicPeriod"/>
            </a:pPr>
            <a:r>
              <a:rPr lang="en-IN" dirty="0"/>
              <a:t>Select </a:t>
            </a:r>
            <a:r>
              <a:rPr lang="en-IN" b="1" dirty="0"/>
              <a:t>edit top 200 rows.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five.PNG"/>
          <p:cNvPicPr>
            <a:picLocks noGrp="1" noChangeAspect="1"/>
          </p:cNvPicPr>
          <p:nvPr>
            <p:ph idx="1"/>
          </p:nvPr>
        </p:nvPicPr>
        <p:blipFill>
          <a:blip r:embed="rId2"/>
          <a:stretch>
            <a:fillRect/>
          </a:stretch>
        </p:blipFill>
        <p:spPr>
          <a:xfrm>
            <a:off x="0" y="736057"/>
            <a:ext cx="6072996" cy="3200678"/>
          </a:xfrm>
        </p:spPr>
      </p:pic>
      <p:pic>
        <p:nvPicPr>
          <p:cNvPr id="8" name="Picture 7" descr="four.PNG"/>
          <p:cNvPicPr>
            <a:picLocks noChangeAspect="1"/>
          </p:cNvPicPr>
          <p:nvPr/>
        </p:nvPicPr>
        <p:blipFill>
          <a:blip r:embed="rId3"/>
          <a:stretch>
            <a:fillRect/>
          </a:stretch>
        </p:blipFill>
        <p:spPr>
          <a:xfrm>
            <a:off x="6415538" y="747554"/>
            <a:ext cx="5776462" cy="3223540"/>
          </a:xfrm>
          <a:prstGeom prst="rect">
            <a:avLst/>
          </a:prstGeom>
        </p:spPr>
      </p:pic>
      <p:sp>
        <p:nvSpPr>
          <p:cNvPr id="9" name="TextBox 8"/>
          <p:cNvSpPr txBox="1"/>
          <p:nvPr/>
        </p:nvSpPr>
        <p:spPr>
          <a:xfrm>
            <a:off x="977852" y="5101278"/>
            <a:ext cx="6163610" cy="369332"/>
          </a:xfrm>
          <a:prstGeom prst="rect">
            <a:avLst/>
          </a:prstGeom>
          <a:noFill/>
        </p:spPr>
        <p:txBody>
          <a:bodyPr wrap="none" rtlCol="0">
            <a:spAutoFit/>
          </a:bodyPr>
          <a:lstStyle/>
          <a:p>
            <a:r>
              <a:rPr lang="en-IN" dirty="0"/>
              <a:t>3. Enter values for each variable with respect to their </a:t>
            </a:r>
            <a:r>
              <a:rPr lang="en-IN" b="1" dirty="0"/>
              <a:t>data type.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Making a Query</a:t>
            </a:r>
            <a:endParaRPr lang="en-IN" sz="4000" dirty="0"/>
          </a:p>
        </p:txBody>
      </p:sp>
      <p:sp>
        <p:nvSpPr>
          <p:cNvPr id="3" name="Content Placeholder 2"/>
          <p:cNvSpPr>
            <a:spLocks noGrp="1"/>
          </p:cNvSpPr>
          <p:nvPr>
            <p:ph idx="1"/>
          </p:nvPr>
        </p:nvSpPr>
        <p:spPr/>
        <p:txBody>
          <a:bodyPr>
            <a:normAutofit fontScale="92500" lnSpcReduction="10000"/>
          </a:bodyPr>
          <a:lstStyle/>
          <a:p>
            <a:r>
              <a:rPr lang="en-US" dirty="0"/>
              <a:t>In the object explorer, attach the database.</a:t>
            </a:r>
          </a:p>
          <a:p>
            <a:r>
              <a:rPr lang="en-US" dirty="0"/>
              <a:t>In the Object Explorer, right-click on the database that needs to be edited and select New Query from the menu.</a:t>
            </a:r>
            <a:endParaRPr lang="en-IN" dirty="0"/>
          </a:p>
          <a:p>
            <a:r>
              <a:rPr lang="en-US" dirty="0"/>
              <a:t>A new tab window will open on the right side.</a:t>
            </a:r>
            <a:endParaRPr lang="en-IN" dirty="0"/>
          </a:p>
          <a:p>
            <a:r>
              <a:rPr lang="en-US" dirty="0"/>
              <a:t>In the new window, type the query lines that dictate the changes to be applied to the database.</a:t>
            </a:r>
          </a:p>
          <a:p>
            <a:r>
              <a:rPr lang="en-US" dirty="0"/>
              <a:t>To execute a query, use the Execute command in the application toolbar. After the process is finished a confirmation message will be displayed at the bottom of the query window, stating that the query was executed successfully. The changes are automatically applied to the database and it can be used accordingly.</a:t>
            </a:r>
          </a:p>
        </p:txBody>
      </p:sp>
    </p:spTree>
    <p:extLst>
      <p:ext uri="{BB962C8B-B14F-4D97-AF65-F5344CB8AC3E}">
        <p14:creationId xmlns:p14="http://schemas.microsoft.com/office/powerpoint/2010/main" val="342281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5064" y="2002088"/>
            <a:ext cx="5871411" cy="4351338"/>
          </a:xfrm>
        </p:spPr>
        <p:txBody>
          <a:bodyPr>
            <a:normAutofit/>
          </a:bodyPr>
          <a:lstStyle/>
          <a:p>
            <a:pPr marL="0" indent="0">
              <a:buNone/>
            </a:pPr>
            <a:r>
              <a:rPr lang="en-US" sz="2400" dirty="0"/>
              <a:t>1. Paste the code in T-SQL code snippet into </a:t>
            </a:r>
          </a:p>
          <a:p>
            <a:pPr marL="0" indent="0">
              <a:buNone/>
            </a:pPr>
            <a:r>
              <a:rPr lang="en-US" sz="2400" dirty="0"/>
              <a:t> the query window and then select Execute.</a:t>
            </a:r>
          </a:p>
          <a:p>
            <a:pPr marL="0" indent="0">
              <a:buNone/>
            </a:pPr>
            <a:r>
              <a:rPr lang="en-US" sz="2400" dirty="0"/>
              <a:t>2. The results of the query are displayed</a:t>
            </a:r>
          </a:p>
          <a:p>
            <a:pPr marL="0" indent="0">
              <a:buNone/>
            </a:pPr>
            <a:r>
              <a:rPr lang="en-US" sz="2400" dirty="0"/>
              <a:t> under the area where the text was entered.</a:t>
            </a:r>
          </a:p>
        </p:txBody>
      </p:sp>
      <p:pic>
        <p:nvPicPr>
          <p:cNvPr id="4" name="Picture 3"/>
          <p:cNvPicPr>
            <a:picLocks noChangeAspect="1"/>
          </p:cNvPicPr>
          <p:nvPr/>
        </p:nvPicPr>
        <p:blipFill>
          <a:blip r:embed="rId2"/>
          <a:stretch>
            <a:fillRect/>
          </a:stretch>
        </p:blipFill>
        <p:spPr>
          <a:xfrm>
            <a:off x="6882409" y="1600119"/>
            <a:ext cx="4727797" cy="4753307"/>
          </a:xfrm>
          <a:prstGeom prst="rect">
            <a:avLst/>
          </a:prstGeom>
        </p:spPr>
      </p:pic>
      <p:sp>
        <p:nvSpPr>
          <p:cNvPr id="5" name="TextBox 4"/>
          <p:cNvSpPr txBox="1"/>
          <p:nvPr/>
        </p:nvSpPr>
        <p:spPr>
          <a:xfrm>
            <a:off x="3192379" y="495929"/>
            <a:ext cx="5871411" cy="707886"/>
          </a:xfrm>
          <a:prstGeom prst="rect">
            <a:avLst/>
          </a:prstGeom>
          <a:noFill/>
        </p:spPr>
        <p:txBody>
          <a:bodyPr wrap="square" rtlCol="0">
            <a:spAutoFit/>
          </a:bodyPr>
          <a:lstStyle/>
          <a:p>
            <a:pPr algn="ctr"/>
            <a:r>
              <a:rPr lang="en-US" sz="4000" b="1" dirty="0">
                <a:latin typeface="+mj-lt"/>
              </a:rPr>
              <a:t>Sample Query</a:t>
            </a:r>
            <a:endParaRPr lang="en-IN" sz="4000" b="1" dirty="0">
              <a:latin typeface="+mj-lt"/>
            </a:endParaRPr>
          </a:p>
        </p:txBody>
      </p:sp>
    </p:spTree>
    <p:extLst>
      <p:ext uri="{BB962C8B-B14F-4D97-AF65-F5344CB8AC3E}">
        <p14:creationId xmlns:p14="http://schemas.microsoft.com/office/powerpoint/2010/main" val="1190989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View</a:t>
            </a:r>
            <a:endParaRPr lang="en-IN" sz="4000" b="1" dirty="0"/>
          </a:p>
        </p:txBody>
      </p:sp>
      <p:sp>
        <p:nvSpPr>
          <p:cNvPr id="3" name="Content Placeholder 2"/>
          <p:cNvSpPr>
            <a:spLocks noGrp="1"/>
          </p:cNvSpPr>
          <p:nvPr>
            <p:ph idx="1"/>
          </p:nvPr>
        </p:nvSpPr>
        <p:spPr/>
        <p:txBody>
          <a:bodyPr>
            <a:normAutofit/>
          </a:bodyPr>
          <a:lstStyle/>
          <a:p>
            <a:r>
              <a:rPr lang="en-US" sz="2400" dirty="0"/>
              <a:t>View is a type of SQL Query and is like a virtual table.</a:t>
            </a:r>
          </a:p>
          <a:p>
            <a:r>
              <a:rPr lang="en-US" sz="2400" dirty="0"/>
              <a:t>The data could be queried from one or more tables in a view.</a:t>
            </a:r>
          </a:p>
          <a:p>
            <a:r>
              <a:rPr lang="en-US" sz="2400" dirty="0"/>
              <a:t>There 3 types of Views:</a:t>
            </a:r>
            <a:r>
              <a:rPr lang="en-IN" sz="2400" dirty="0"/>
              <a:t> Read-Only View, Updatable View &amp; Materialized View.</a:t>
            </a:r>
          </a:p>
        </p:txBody>
      </p:sp>
    </p:spTree>
    <p:extLst>
      <p:ext uri="{BB962C8B-B14F-4D97-AF65-F5344CB8AC3E}">
        <p14:creationId xmlns:p14="http://schemas.microsoft.com/office/powerpoint/2010/main" val="3337417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4000" b="1" dirty="0"/>
              <a:t>Example of a View</a:t>
            </a:r>
            <a:endParaRPr lang="en-IN" sz="4000" b="1" dirty="0"/>
          </a:p>
        </p:txBody>
      </p:sp>
      <p:pic>
        <p:nvPicPr>
          <p:cNvPr id="6" name="Picture 5">
            <a:extLst>
              <a:ext uri="{FF2B5EF4-FFF2-40B4-BE49-F238E27FC236}">
                <a16:creationId xmlns:a16="http://schemas.microsoft.com/office/drawing/2014/main" id="{B3AD9B5C-CE1F-4A3A-BE5E-63FC68167B02}"/>
              </a:ext>
            </a:extLst>
          </p:cNvPr>
          <p:cNvPicPr>
            <a:picLocks noChangeAspect="1"/>
          </p:cNvPicPr>
          <p:nvPr/>
        </p:nvPicPr>
        <p:blipFill>
          <a:blip r:embed="rId2"/>
          <a:stretch>
            <a:fillRect/>
          </a:stretch>
        </p:blipFill>
        <p:spPr>
          <a:xfrm>
            <a:off x="1513840" y="1325563"/>
            <a:ext cx="9164320" cy="4902452"/>
          </a:xfrm>
          <a:prstGeom prst="rect">
            <a:avLst/>
          </a:prstGeom>
        </p:spPr>
      </p:pic>
    </p:spTree>
    <p:extLst>
      <p:ext uri="{BB962C8B-B14F-4D97-AF65-F5344CB8AC3E}">
        <p14:creationId xmlns:p14="http://schemas.microsoft.com/office/powerpoint/2010/main" val="1608535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0ACFAC-5BC4-413B-863A-BC4DA089EE3F}"/>
              </a:ext>
            </a:extLst>
          </p:cNvPr>
          <p:cNvSpPr>
            <a:spLocks noGrp="1"/>
          </p:cNvSpPr>
          <p:nvPr>
            <p:ph type="title"/>
          </p:nvPr>
        </p:nvSpPr>
        <p:spPr>
          <a:xfrm>
            <a:off x="1198181" y="292907"/>
            <a:ext cx="9795638" cy="811661"/>
          </a:xfrm>
        </p:spPr>
        <p:txBody>
          <a:bodyPr vert="horz" lIns="91440" tIns="45720" rIns="91440" bIns="45720" rtlCol="0" anchor="b">
            <a:normAutofit/>
          </a:bodyPr>
          <a:lstStyle/>
          <a:p>
            <a:pPr algn="ctr"/>
            <a:r>
              <a:rPr lang="en-US" sz="4000" b="1" dirty="0"/>
              <a:t>Useful Features Used By Group</a:t>
            </a:r>
            <a:endParaRPr lang="en-US" sz="4000" dirty="0"/>
          </a:p>
        </p:txBody>
      </p:sp>
      <p:sp>
        <p:nvSpPr>
          <p:cNvPr id="3" name="Content Placeholder 2">
            <a:extLst>
              <a:ext uri="{FF2B5EF4-FFF2-40B4-BE49-F238E27FC236}">
                <a16:creationId xmlns:a16="http://schemas.microsoft.com/office/drawing/2014/main" id="{D130AC9A-FB2E-41CC-B534-9B1BB105C4C7}"/>
              </a:ext>
            </a:extLst>
          </p:cNvPr>
          <p:cNvSpPr>
            <a:spLocks noGrp="1"/>
          </p:cNvSpPr>
          <p:nvPr>
            <p:ph idx="1"/>
          </p:nvPr>
        </p:nvSpPr>
        <p:spPr>
          <a:xfrm>
            <a:off x="1196656" y="1467005"/>
            <a:ext cx="9795638" cy="564111"/>
          </a:xfrm>
        </p:spPr>
        <p:txBody>
          <a:bodyPr vert="horz" lIns="91440" tIns="45720" rIns="91440" bIns="45720" rtlCol="0">
            <a:normAutofit/>
          </a:bodyPr>
          <a:lstStyle/>
          <a:p>
            <a:pPr marL="0" indent="0" algn="ctr">
              <a:buNone/>
            </a:pPr>
            <a:r>
              <a:rPr lang="en-US" sz="3200" dirty="0"/>
              <a:t>Query Performance</a:t>
            </a:r>
          </a:p>
        </p:txBody>
      </p:sp>
      <p:pic>
        <p:nvPicPr>
          <p:cNvPr id="4" name="Content Placeholder 4">
            <a:extLst>
              <a:ext uri="{FF2B5EF4-FFF2-40B4-BE49-F238E27FC236}">
                <a16:creationId xmlns:a16="http://schemas.microsoft.com/office/drawing/2014/main" id="{036FC1E1-267B-4925-AAA6-FDB0B54C46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760" y="2602938"/>
            <a:ext cx="4549987" cy="3696262"/>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6392A6AC-F107-48E9-9EC9-09E380B66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8025" y="2571572"/>
            <a:ext cx="5828261" cy="3727627"/>
          </a:xfrm>
          <a:prstGeom prst="rect">
            <a:avLst/>
          </a:prstGeom>
        </p:spPr>
      </p:pic>
    </p:spTree>
    <p:extLst>
      <p:ext uri="{BB962C8B-B14F-4D97-AF65-F5344CB8AC3E}">
        <p14:creationId xmlns:p14="http://schemas.microsoft.com/office/powerpoint/2010/main" val="1208259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0F4A-C532-458B-A36A-A7E70A0B63B9}"/>
              </a:ext>
            </a:extLst>
          </p:cNvPr>
          <p:cNvSpPr>
            <a:spLocks noGrp="1"/>
          </p:cNvSpPr>
          <p:nvPr>
            <p:ph type="title"/>
          </p:nvPr>
        </p:nvSpPr>
        <p:spPr>
          <a:xfrm>
            <a:off x="838200" y="375920"/>
            <a:ext cx="10515600" cy="467995"/>
          </a:xfrm>
        </p:spPr>
        <p:txBody>
          <a:bodyPr>
            <a:normAutofit fontScale="90000"/>
          </a:bodyPr>
          <a:lstStyle/>
          <a:p>
            <a:pPr algn="ctr"/>
            <a:r>
              <a:rPr lang="en-US" b="1" dirty="0"/>
              <a:t>How to start the MS SQL Server?</a:t>
            </a:r>
          </a:p>
        </p:txBody>
      </p:sp>
      <p:pic>
        <p:nvPicPr>
          <p:cNvPr id="4" name="Picture 3">
            <a:extLst>
              <a:ext uri="{FF2B5EF4-FFF2-40B4-BE49-F238E27FC236}">
                <a16:creationId xmlns:a16="http://schemas.microsoft.com/office/drawing/2014/main" id="{E9275AFD-ACE8-4AE9-ADD7-A79ECADFB1D8}"/>
              </a:ext>
            </a:extLst>
          </p:cNvPr>
          <p:cNvPicPr>
            <a:picLocks noChangeAspect="1"/>
          </p:cNvPicPr>
          <p:nvPr/>
        </p:nvPicPr>
        <p:blipFill>
          <a:blip r:embed="rId2"/>
          <a:stretch>
            <a:fillRect/>
          </a:stretch>
        </p:blipFill>
        <p:spPr>
          <a:xfrm>
            <a:off x="367473" y="1293984"/>
            <a:ext cx="7474334" cy="5132216"/>
          </a:xfrm>
          <a:prstGeom prst="rect">
            <a:avLst/>
          </a:prstGeom>
        </p:spPr>
      </p:pic>
      <p:sp>
        <p:nvSpPr>
          <p:cNvPr id="5" name="TextBox 4">
            <a:extLst>
              <a:ext uri="{FF2B5EF4-FFF2-40B4-BE49-F238E27FC236}">
                <a16:creationId xmlns:a16="http://schemas.microsoft.com/office/drawing/2014/main" id="{A4635CB1-F3AF-47ED-85DD-36F8160D615F}"/>
              </a:ext>
            </a:extLst>
          </p:cNvPr>
          <p:cNvSpPr txBox="1"/>
          <p:nvPr/>
        </p:nvSpPr>
        <p:spPr>
          <a:xfrm>
            <a:off x="8299007" y="2458720"/>
            <a:ext cx="3525520" cy="1477328"/>
          </a:xfrm>
          <a:prstGeom prst="rect">
            <a:avLst/>
          </a:prstGeom>
          <a:noFill/>
        </p:spPr>
        <p:txBody>
          <a:bodyPr wrap="square" rtlCol="0">
            <a:spAutoFit/>
          </a:bodyPr>
          <a:lstStyle/>
          <a:p>
            <a:pPr marL="342900" indent="-342900">
              <a:buAutoNum type="arabicPeriod"/>
            </a:pPr>
            <a:r>
              <a:rPr lang="en-US" dirty="0"/>
              <a:t>Search for </a:t>
            </a:r>
            <a:r>
              <a:rPr lang="en-US" b="1" dirty="0"/>
              <a:t>SQL Server 2014 Configuration Manager </a:t>
            </a:r>
            <a:r>
              <a:rPr lang="en-US" dirty="0"/>
              <a:t>in Windows.</a:t>
            </a:r>
          </a:p>
          <a:p>
            <a:pPr marL="342900" indent="-342900">
              <a:buAutoNum type="arabicPeriod"/>
            </a:pPr>
            <a:r>
              <a:rPr lang="en-US" dirty="0"/>
              <a:t>Hit </a:t>
            </a:r>
            <a:r>
              <a:rPr lang="en-US" b="1" dirty="0"/>
              <a:t>Enter.</a:t>
            </a:r>
          </a:p>
          <a:p>
            <a:pPr marL="342900" indent="-342900">
              <a:buAutoNum type="arabicPeriod"/>
            </a:pPr>
            <a:endParaRPr lang="en-US" dirty="0"/>
          </a:p>
        </p:txBody>
      </p:sp>
    </p:spTree>
    <p:extLst>
      <p:ext uri="{BB962C8B-B14F-4D97-AF65-F5344CB8AC3E}">
        <p14:creationId xmlns:p14="http://schemas.microsoft.com/office/powerpoint/2010/main" val="450367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FDE423-5BF4-48E2-8131-2E7B1D3008D2}"/>
              </a:ext>
            </a:extLst>
          </p:cNvPr>
          <p:cNvSpPr>
            <a:spLocks noGrp="1"/>
          </p:cNvSpPr>
          <p:nvPr>
            <p:ph type="title"/>
          </p:nvPr>
        </p:nvSpPr>
        <p:spPr>
          <a:xfrm>
            <a:off x="754379" y="563372"/>
            <a:ext cx="4343400" cy="1635760"/>
          </a:xfrm>
        </p:spPr>
        <p:txBody>
          <a:bodyPr anchor="ctr">
            <a:normAutofit/>
          </a:bodyPr>
          <a:lstStyle/>
          <a:p>
            <a:r>
              <a:rPr lang="en-US" sz="4000" dirty="0">
                <a:latin typeface="+mn-lt"/>
              </a:rPr>
              <a:t>Backup Feature</a:t>
            </a:r>
            <a:br>
              <a:rPr lang="en-US" sz="4000" dirty="0">
                <a:latin typeface="+mn-lt"/>
              </a:rPr>
            </a:br>
            <a:endParaRPr lang="en-US" sz="4000" dirty="0">
              <a:latin typeface="+mn-lt"/>
            </a:endParaRPr>
          </a:p>
        </p:txBody>
      </p:sp>
      <p:sp>
        <p:nvSpPr>
          <p:cNvPr id="137"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103112-33EB-4F2C-AA70-7DF579A28731}"/>
              </a:ext>
            </a:extLst>
          </p:cNvPr>
          <p:cNvSpPr>
            <a:spLocks noGrp="1"/>
          </p:cNvSpPr>
          <p:nvPr>
            <p:ph idx="1"/>
          </p:nvPr>
        </p:nvSpPr>
        <p:spPr>
          <a:xfrm>
            <a:off x="5541263" y="386080"/>
            <a:ext cx="6007608" cy="1929384"/>
          </a:xfrm>
        </p:spPr>
        <p:txBody>
          <a:bodyPr anchor="ctr">
            <a:normAutofit/>
          </a:bodyPr>
          <a:lstStyle/>
          <a:p>
            <a:r>
              <a:rPr lang="en-US" sz="2200" dirty="0"/>
              <a:t>Example Query for Backup</a:t>
            </a:r>
          </a:p>
          <a:p>
            <a:pPr lvl="1"/>
            <a:r>
              <a:rPr lang="en-US" sz="1800" dirty="0"/>
              <a:t>BACKUP DATABASE Student To Disk C\</a:t>
            </a:r>
            <a:r>
              <a:rPr lang="en-US" sz="1800" dirty="0" err="1"/>
              <a:t>Student.bak</a:t>
            </a:r>
            <a:r>
              <a:rPr lang="en-US" sz="1800" dirty="0"/>
              <a:t> WITH INIT, BLOCKSIZE2048</a:t>
            </a:r>
          </a:p>
          <a:p>
            <a:pPr lvl="1"/>
            <a:endParaRPr lang="en-US" sz="2200" dirty="0"/>
          </a:p>
        </p:txBody>
      </p:sp>
      <p:pic>
        <p:nvPicPr>
          <p:cNvPr id="1026" name="Picture 2" descr="Take SQL backup">
            <a:extLst>
              <a:ext uri="{FF2B5EF4-FFF2-40B4-BE49-F238E27FC236}">
                <a16:creationId xmlns:a16="http://schemas.microsoft.com/office/drawing/2014/main" id="{4D4C7251-ECFA-4836-913D-840607866AF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64568" y="2569464"/>
            <a:ext cx="4671664" cy="36789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hange DB location">
            <a:extLst>
              <a:ext uri="{FF2B5EF4-FFF2-40B4-BE49-F238E27FC236}">
                <a16:creationId xmlns:a16="http://schemas.microsoft.com/office/drawing/2014/main" id="{F07E31B9-5A52-4DB7-8E2D-E06988B9BA4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85874" y="2569464"/>
            <a:ext cx="5005355" cy="3678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907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DE7A58-4623-4BB4-BCBF-0608741835C0}"/>
              </a:ext>
            </a:extLst>
          </p:cNvPr>
          <p:cNvSpPr>
            <a:spLocks noGrp="1"/>
          </p:cNvSpPr>
          <p:nvPr>
            <p:ph type="title"/>
          </p:nvPr>
        </p:nvSpPr>
        <p:spPr>
          <a:xfrm>
            <a:off x="630936" y="640080"/>
            <a:ext cx="4818888" cy="1481328"/>
          </a:xfrm>
        </p:spPr>
        <p:txBody>
          <a:bodyPr anchor="b">
            <a:normAutofit/>
          </a:bodyPr>
          <a:lstStyle/>
          <a:p>
            <a:r>
              <a:rPr lang="en-US" sz="4000" dirty="0">
                <a:latin typeface="+mn-lt"/>
              </a:rPr>
              <a:t>Restore Feature</a:t>
            </a:r>
          </a:p>
        </p:txBody>
      </p:sp>
      <p:sp>
        <p:nvSpPr>
          <p:cNvPr id="7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Content Placeholder 2053">
            <a:extLst>
              <a:ext uri="{FF2B5EF4-FFF2-40B4-BE49-F238E27FC236}">
                <a16:creationId xmlns:a16="http://schemas.microsoft.com/office/drawing/2014/main" id="{C007F5F3-662B-42A2-9BC0-E0DF0335BA2F}"/>
              </a:ext>
            </a:extLst>
          </p:cNvPr>
          <p:cNvSpPr>
            <a:spLocks noGrp="1"/>
          </p:cNvSpPr>
          <p:nvPr>
            <p:ph idx="1"/>
          </p:nvPr>
        </p:nvSpPr>
        <p:spPr>
          <a:xfrm>
            <a:off x="630936" y="2660904"/>
            <a:ext cx="4818888" cy="3547872"/>
          </a:xfrm>
        </p:spPr>
        <p:txBody>
          <a:bodyPr anchor="t">
            <a:normAutofit/>
          </a:bodyPr>
          <a:lstStyle/>
          <a:p>
            <a:r>
              <a:rPr lang="en-US" sz="2200" dirty="0"/>
              <a:t>Example Query for Restore</a:t>
            </a:r>
          </a:p>
          <a:p>
            <a:pPr lvl="1"/>
            <a:r>
              <a:rPr lang="en-US" sz="1800" dirty="0"/>
              <a:t>RESTORE DATABASE Student FROM Disk C\</a:t>
            </a:r>
            <a:r>
              <a:rPr lang="en-US" sz="1800" dirty="0" err="1"/>
              <a:t>Student.bak</a:t>
            </a:r>
            <a:r>
              <a:rPr lang="en-US" sz="1800" dirty="0"/>
              <a:t> WITH RECOVERY</a:t>
            </a:r>
          </a:p>
        </p:txBody>
      </p:sp>
      <p:pic>
        <p:nvPicPr>
          <p:cNvPr id="2050" name="Picture 2" descr="Restore a database">
            <a:extLst>
              <a:ext uri="{FF2B5EF4-FFF2-40B4-BE49-F238E27FC236}">
                <a16:creationId xmlns:a16="http://schemas.microsoft.com/office/drawing/2014/main" id="{0AE5F480-D66B-4BFA-8F50-09571E70530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60160" y="640080"/>
            <a:ext cx="4488977"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1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13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3292BF-6E72-49EC-B39D-59559BF8C7ED}"/>
              </a:ext>
            </a:extLst>
          </p:cNvPr>
          <p:cNvSpPr>
            <a:spLocks noGrp="1"/>
          </p:cNvSpPr>
          <p:nvPr>
            <p:ph type="title"/>
          </p:nvPr>
        </p:nvSpPr>
        <p:spPr>
          <a:xfrm>
            <a:off x="838200" y="365125"/>
            <a:ext cx="10515600" cy="1104085"/>
          </a:xfrm>
        </p:spPr>
        <p:txBody>
          <a:bodyPr vert="horz" lIns="91440" tIns="45720" rIns="91440" bIns="45720" rtlCol="0" anchor="ctr">
            <a:normAutofit/>
          </a:bodyPr>
          <a:lstStyle/>
          <a:p>
            <a:pPr algn="ctr"/>
            <a:r>
              <a:rPr lang="en-US" sz="4000" b="0" i="0" kern="1200" dirty="0">
                <a:solidFill>
                  <a:schemeClr val="tx1"/>
                </a:solidFill>
                <a:effectLst/>
                <a:latin typeface="+mn-lt"/>
                <a:ea typeface="+mj-ea"/>
                <a:cs typeface="+mj-cs"/>
              </a:rPr>
              <a:t>Detach/Reattach Database Feature</a:t>
            </a:r>
            <a:endParaRPr lang="en-US" sz="4000" kern="1200" dirty="0">
              <a:solidFill>
                <a:schemeClr val="tx1"/>
              </a:solidFill>
              <a:latin typeface="+mn-lt"/>
              <a:ea typeface="+mj-ea"/>
              <a:cs typeface="+mj-cs"/>
            </a:endParaRPr>
          </a:p>
        </p:txBody>
      </p:sp>
      <p:pic>
        <p:nvPicPr>
          <p:cNvPr id="3076" name="Picture 4" descr="attach sql database">
            <a:extLst>
              <a:ext uri="{FF2B5EF4-FFF2-40B4-BE49-F238E27FC236}">
                <a16:creationId xmlns:a16="http://schemas.microsoft.com/office/drawing/2014/main" id="{D5D40696-0BC7-4D31-A24A-CEBBAEA692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0401" y="2153920"/>
            <a:ext cx="4414762" cy="422124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detach sql database">
            <a:extLst>
              <a:ext uri="{FF2B5EF4-FFF2-40B4-BE49-F238E27FC236}">
                <a16:creationId xmlns:a16="http://schemas.microsoft.com/office/drawing/2014/main" id="{E63B61D5-AAAE-4452-91D5-340FB15DC31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25539" y="2153920"/>
            <a:ext cx="6006060" cy="4221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116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461727-B4E3-4F6E-A955-63BE7C1F7932}"/>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4000" kern="1200" dirty="0">
                <a:latin typeface="+mn-lt"/>
                <a:ea typeface="+mj-ea"/>
                <a:cs typeface="+mj-cs"/>
              </a:rPr>
              <a:t>Multi Operational</a:t>
            </a:r>
            <a:br>
              <a:rPr lang="en-US" sz="4000" kern="1200" dirty="0">
                <a:latin typeface="+mn-lt"/>
                <a:ea typeface="+mj-ea"/>
                <a:cs typeface="+mj-cs"/>
              </a:rPr>
            </a:br>
            <a:r>
              <a:rPr lang="en-US" sz="4000" kern="1200" dirty="0">
                <a:latin typeface="+mn-lt"/>
                <a:ea typeface="+mj-ea"/>
                <a:cs typeface="+mj-cs"/>
              </a:rPr>
              <a:t>Dashboard</a:t>
            </a:r>
          </a:p>
        </p:txBody>
      </p:sp>
      <p:sp>
        <p:nvSpPr>
          <p:cNvPr id="14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Content Placeholder 1031">
            <a:extLst>
              <a:ext uri="{FF2B5EF4-FFF2-40B4-BE49-F238E27FC236}">
                <a16:creationId xmlns:a16="http://schemas.microsoft.com/office/drawing/2014/main" id="{11C5C90F-F783-46E5-805A-8FD323B790BD}"/>
              </a:ext>
            </a:extLst>
          </p:cNvPr>
          <p:cNvSpPr>
            <a:spLocks noGrp="1"/>
          </p:cNvSpPr>
          <p:nvPr>
            <p:ph idx="1"/>
          </p:nvPr>
        </p:nvSpPr>
        <p:spPr>
          <a:xfrm>
            <a:off x="630936" y="2660904"/>
            <a:ext cx="4818888" cy="3547872"/>
          </a:xfrm>
        </p:spPr>
        <p:txBody>
          <a:bodyPr anchor="t">
            <a:normAutofit/>
          </a:bodyPr>
          <a:lstStyle/>
          <a:p>
            <a:r>
              <a:rPr lang="en-US" sz="1800" dirty="0"/>
              <a:t>Example Generation of Reports.</a:t>
            </a:r>
          </a:p>
          <a:p>
            <a:r>
              <a:rPr lang="en-US" sz="1800" dirty="0"/>
              <a:t>Numerous features can be accessed through the dashboard or menu option.</a:t>
            </a:r>
          </a:p>
        </p:txBody>
      </p:sp>
      <p:pic>
        <p:nvPicPr>
          <p:cNvPr id="1028" name="Picture 4" descr="List of built-in Performance Reports in SSMS for tracking SQL Server performance">
            <a:extLst>
              <a:ext uri="{FF2B5EF4-FFF2-40B4-BE49-F238E27FC236}">
                <a16:creationId xmlns:a16="http://schemas.microsoft.com/office/drawing/2014/main" id="{4C0F0585-101C-4C5F-8178-B2D9A87C9F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11520" y="640080"/>
            <a:ext cx="5610707"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102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F9BCC0-E604-427B-AFF1-6C34233A8149}"/>
              </a:ext>
            </a:extLst>
          </p:cNvPr>
          <p:cNvSpPr>
            <a:spLocks noGrp="1"/>
          </p:cNvSpPr>
          <p:nvPr>
            <p:ph type="title"/>
          </p:nvPr>
        </p:nvSpPr>
        <p:spPr>
          <a:xfrm>
            <a:off x="1115568" y="548640"/>
            <a:ext cx="10168128" cy="1179576"/>
          </a:xfrm>
        </p:spPr>
        <p:txBody>
          <a:bodyPr>
            <a:normAutofit/>
          </a:bodyPr>
          <a:lstStyle/>
          <a:p>
            <a:pPr algn="ctr"/>
            <a:r>
              <a:rPr lang="en-US" sz="4000" dirty="0">
                <a:latin typeface="+mn-lt"/>
              </a:rPr>
              <a:t>SQL Aggregate Functions</a:t>
            </a:r>
          </a:p>
        </p:txBody>
      </p:sp>
      <p:sp>
        <p:nvSpPr>
          <p:cNvPr id="15" name="Rectangle 1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78D28C9-4F23-45AF-AAC1-FE87C827DCBD}"/>
              </a:ext>
            </a:extLst>
          </p:cNvPr>
          <p:cNvPicPr>
            <a:picLocks noChangeAspect="1"/>
          </p:cNvPicPr>
          <p:nvPr/>
        </p:nvPicPr>
        <p:blipFill rotWithShape="1">
          <a:blip r:embed="rId2"/>
          <a:srcRect r="18658" b="1"/>
          <a:stretch/>
        </p:blipFill>
        <p:spPr>
          <a:xfrm>
            <a:off x="700799" y="2386584"/>
            <a:ext cx="6009855" cy="3694176"/>
          </a:xfrm>
          <a:prstGeom prst="rect">
            <a:avLst/>
          </a:prstGeom>
        </p:spPr>
      </p:pic>
      <p:sp>
        <p:nvSpPr>
          <p:cNvPr id="3" name="Content Placeholder 2">
            <a:extLst>
              <a:ext uri="{FF2B5EF4-FFF2-40B4-BE49-F238E27FC236}">
                <a16:creationId xmlns:a16="http://schemas.microsoft.com/office/drawing/2014/main" id="{3DA1B5D9-69C9-4205-AF8D-2705F83CD9D8}"/>
              </a:ext>
            </a:extLst>
          </p:cNvPr>
          <p:cNvSpPr>
            <a:spLocks noGrp="1"/>
          </p:cNvSpPr>
          <p:nvPr>
            <p:ph idx="1"/>
          </p:nvPr>
        </p:nvSpPr>
        <p:spPr>
          <a:xfrm>
            <a:off x="7411453" y="2478024"/>
            <a:ext cx="3872243" cy="3694176"/>
          </a:xfrm>
        </p:spPr>
        <p:txBody>
          <a:bodyPr anchor="ctr">
            <a:normAutofit/>
          </a:bodyPr>
          <a:lstStyle/>
          <a:p>
            <a:pPr marL="0" indent="0">
              <a:buNone/>
            </a:pPr>
            <a:r>
              <a:rPr lang="en-US" sz="1800" dirty="0"/>
              <a:t>1. Sum - The Sum of values</a:t>
            </a:r>
          </a:p>
          <a:p>
            <a:pPr marL="0" indent="0">
              <a:buNone/>
            </a:pPr>
            <a:r>
              <a:rPr lang="en-US" sz="1800" dirty="0"/>
              <a:t>2. Count - The number of items in a set.</a:t>
            </a:r>
          </a:p>
          <a:p>
            <a:pPr marL="0" indent="0">
              <a:buNone/>
            </a:pPr>
            <a:r>
              <a:rPr lang="en-US" sz="1800" dirty="0"/>
              <a:t>3. Avg - Calculates the average values of a set </a:t>
            </a:r>
          </a:p>
          <a:p>
            <a:pPr marL="0" indent="0">
              <a:buNone/>
            </a:pPr>
            <a:r>
              <a:rPr lang="en-US" sz="1800" dirty="0"/>
              <a:t>4. Min - The minimum value in a set </a:t>
            </a:r>
          </a:p>
          <a:p>
            <a:pPr marL="0" indent="0">
              <a:buNone/>
            </a:pPr>
            <a:r>
              <a:rPr lang="en-US" sz="1800" dirty="0"/>
              <a:t>5. Max - The maximum value in a set </a:t>
            </a:r>
          </a:p>
          <a:p>
            <a:endParaRPr lang="en-US" sz="1800" dirty="0"/>
          </a:p>
        </p:txBody>
      </p:sp>
    </p:spTree>
    <p:extLst>
      <p:ext uri="{BB962C8B-B14F-4D97-AF65-F5344CB8AC3E}">
        <p14:creationId xmlns:p14="http://schemas.microsoft.com/office/powerpoint/2010/main" val="1976505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A0D0CA-2AED-4CC4-BC64-C2A7A9AF53E6}"/>
              </a:ext>
            </a:extLst>
          </p:cNvPr>
          <p:cNvPicPr>
            <a:picLocks noChangeAspect="1"/>
          </p:cNvPicPr>
          <p:nvPr/>
        </p:nvPicPr>
        <p:blipFill>
          <a:blip r:embed="rId2"/>
          <a:stretch>
            <a:fillRect/>
          </a:stretch>
        </p:blipFill>
        <p:spPr>
          <a:xfrm>
            <a:off x="132730" y="8200"/>
            <a:ext cx="12059270" cy="3822120"/>
          </a:xfrm>
          <a:prstGeom prst="rect">
            <a:avLst/>
          </a:prstGeom>
        </p:spPr>
      </p:pic>
      <p:sp>
        <p:nvSpPr>
          <p:cNvPr id="6" name="TextBox 5">
            <a:extLst>
              <a:ext uri="{FF2B5EF4-FFF2-40B4-BE49-F238E27FC236}">
                <a16:creationId xmlns:a16="http://schemas.microsoft.com/office/drawing/2014/main" id="{6FD74AFB-FC3A-4705-8F4B-E1634ABA8BE7}"/>
              </a:ext>
            </a:extLst>
          </p:cNvPr>
          <p:cNvSpPr txBox="1"/>
          <p:nvPr/>
        </p:nvSpPr>
        <p:spPr>
          <a:xfrm>
            <a:off x="670560" y="4126018"/>
            <a:ext cx="8829040" cy="1200329"/>
          </a:xfrm>
          <a:prstGeom prst="rect">
            <a:avLst/>
          </a:prstGeom>
          <a:noFill/>
        </p:spPr>
        <p:txBody>
          <a:bodyPr wrap="square" rtlCol="0">
            <a:spAutoFit/>
          </a:bodyPr>
          <a:lstStyle/>
          <a:p>
            <a:r>
              <a:rPr lang="en-US" dirty="0"/>
              <a:t>3. Click on </a:t>
            </a:r>
            <a:r>
              <a:rPr lang="en-US" b="1" dirty="0"/>
              <a:t>SQL Server Services.</a:t>
            </a:r>
          </a:p>
          <a:p>
            <a:r>
              <a:rPr lang="en-US" dirty="0"/>
              <a:t>4. We can see that the </a:t>
            </a:r>
            <a:r>
              <a:rPr lang="en-US" b="1" dirty="0"/>
              <a:t>SQL Server Instance MSSQLSERVER </a:t>
            </a:r>
            <a:r>
              <a:rPr lang="en-US" dirty="0"/>
              <a:t>is currently running.</a:t>
            </a:r>
          </a:p>
          <a:p>
            <a:r>
              <a:rPr lang="en-US" dirty="0"/>
              <a:t>5. To </a:t>
            </a:r>
            <a:r>
              <a:rPr lang="en-US" b="1" dirty="0"/>
              <a:t>start/pause/stop </a:t>
            </a:r>
            <a:r>
              <a:rPr lang="en-US" dirty="0"/>
              <a:t>the instance, right click on SQL Server (MSSQLSERVER) and choose the required action.</a:t>
            </a:r>
          </a:p>
        </p:txBody>
      </p:sp>
    </p:spTree>
    <p:extLst>
      <p:ext uri="{BB962C8B-B14F-4D97-AF65-F5344CB8AC3E}">
        <p14:creationId xmlns:p14="http://schemas.microsoft.com/office/powerpoint/2010/main" val="85341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C05A-21D1-49A5-8AB1-CD884322B155}"/>
              </a:ext>
            </a:extLst>
          </p:cNvPr>
          <p:cNvSpPr>
            <a:spLocks noGrp="1"/>
          </p:cNvSpPr>
          <p:nvPr>
            <p:ph type="title"/>
          </p:nvPr>
        </p:nvSpPr>
        <p:spPr>
          <a:xfrm>
            <a:off x="838200" y="365125"/>
            <a:ext cx="10515600" cy="559435"/>
          </a:xfrm>
        </p:spPr>
        <p:txBody>
          <a:bodyPr>
            <a:normAutofit fontScale="90000"/>
          </a:bodyPr>
          <a:lstStyle/>
          <a:p>
            <a:pPr algn="ctr"/>
            <a:r>
              <a:rPr lang="en-US" b="1" dirty="0"/>
              <a:t>How to Start SSMS?</a:t>
            </a:r>
          </a:p>
        </p:txBody>
      </p:sp>
      <p:pic>
        <p:nvPicPr>
          <p:cNvPr id="5" name="Picture 4">
            <a:extLst>
              <a:ext uri="{FF2B5EF4-FFF2-40B4-BE49-F238E27FC236}">
                <a16:creationId xmlns:a16="http://schemas.microsoft.com/office/drawing/2014/main" id="{12D8A90D-E078-437B-BDA0-78AA410EDA2F}"/>
              </a:ext>
            </a:extLst>
          </p:cNvPr>
          <p:cNvPicPr>
            <a:picLocks noChangeAspect="1"/>
          </p:cNvPicPr>
          <p:nvPr/>
        </p:nvPicPr>
        <p:blipFill>
          <a:blip r:embed="rId2"/>
          <a:stretch>
            <a:fillRect/>
          </a:stretch>
        </p:blipFill>
        <p:spPr>
          <a:xfrm>
            <a:off x="221959" y="1320800"/>
            <a:ext cx="7417181" cy="5384800"/>
          </a:xfrm>
          <a:prstGeom prst="rect">
            <a:avLst/>
          </a:prstGeom>
        </p:spPr>
      </p:pic>
      <p:sp>
        <p:nvSpPr>
          <p:cNvPr id="6" name="TextBox 5">
            <a:extLst>
              <a:ext uri="{FF2B5EF4-FFF2-40B4-BE49-F238E27FC236}">
                <a16:creationId xmlns:a16="http://schemas.microsoft.com/office/drawing/2014/main" id="{B40CCC78-9096-435D-8C8F-E5B50DF2D554}"/>
              </a:ext>
            </a:extLst>
          </p:cNvPr>
          <p:cNvSpPr txBox="1"/>
          <p:nvPr/>
        </p:nvSpPr>
        <p:spPr>
          <a:xfrm>
            <a:off x="8299007" y="2458720"/>
            <a:ext cx="3525520" cy="1200329"/>
          </a:xfrm>
          <a:prstGeom prst="rect">
            <a:avLst/>
          </a:prstGeom>
          <a:noFill/>
        </p:spPr>
        <p:txBody>
          <a:bodyPr wrap="square" rtlCol="0">
            <a:spAutoFit/>
          </a:bodyPr>
          <a:lstStyle/>
          <a:p>
            <a:pPr marL="342900" indent="-342900">
              <a:buAutoNum type="arabicPeriod"/>
            </a:pPr>
            <a:r>
              <a:rPr lang="en-US" dirty="0"/>
              <a:t>Search for </a:t>
            </a:r>
            <a:r>
              <a:rPr lang="en-US" b="1" dirty="0"/>
              <a:t>SSMS i</a:t>
            </a:r>
            <a:r>
              <a:rPr lang="en-US" dirty="0"/>
              <a:t>n Windows search</a:t>
            </a:r>
            <a:r>
              <a:rPr lang="en-US" b="1" dirty="0"/>
              <a:t>.</a:t>
            </a:r>
            <a:endParaRPr lang="en-US" dirty="0"/>
          </a:p>
          <a:p>
            <a:pPr marL="342900" indent="-342900">
              <a:buAutoNum type="arabicPeriod"/>
            </a:pPr>
            <a:r>
              <a:rPr lang="en-US" dirty="0"/>
              <a:t>Hit </a:t>
            </a:r>
            <a:r>
              <a:rPr lang="en-US" b="1" dirty="0"/>
              <a:t>Enter.</a:t>
            </a:r>
          </a:p>
          <a:p>
            <a:pPr marL="342900" indent="-342900">
              <a:buAutoNum type="arabicPeriod"/>
            </a:pPr>
            <a:endParaRPr lang="en-US" dirty="0"/>
          </a:p>
        </p:txBody>
      </p:sp>
    </p:spTree>
    <p:extLst>
      <p:ext uri="{BB962C8B-B14F-4D97-AF65-F5344CB8AC3E}">
        <p14:creationId xmlns:p14="http://schemas.microsoft.com/office/powerpoint/2010/main" val="2222534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90E7DD-F716-4C95-868B-15FA4C05EE28}"/>
              </a:ext>
            </a:extLst>
          </p:cNvPr>
          <p:cNvPicPr>
            <a:picLocks noChangeAspect="1"/>
          </p:cNvPicPr>
          <p:nvPr/>
        </p:nvPicPr>
        <p:blipFill>
          <a:blip r:embed="rId2"/>
          <a:stretch>
            <a:fillRect/>
          </a:stretch>
        </p:blipFill>
        <p:spPr>
          <a:xfrm>
            <a:off x="356905" y="264160"/>
            <a:ext cx="5485096" cy="3932768"/>
          </a:xfrm>
          <a:prstGeom prst="rect">
            <a:avLst/>
          </a:prstGeom>
        </p:spPr>
      </p:pic>
      <p:sp>
        <p:nvSpPr>
          <p:cNvPr id="6" name="TextBox 5">
            <a:extLst>
              <a:ext uri="{FF2B5EF4-FFF2-40B4-BE49-F238E27FC236}">
                <a16:creationId xmlns:a16="http://schemas.microsoft.com/office/drawing/2014/main" id="{7D604512-58DD-4EE6-93CE-C77BBE7B4382}"/>
              </a:ext>
            </a:extLst>
          </p:cNvPr>
          <p:cNvSpPr txBox="1"/>
          <p:nvPr/>
        </p:nvSpPr>
        <p:spPr>
          <a:xfrm>
            <a:off x="995680" y="4592320"/>
            <a:ext cx="8036560" cy="1754326"/>
          </a:xfrm>
          <a:prstGeom prst="rect">
            <a:avLst/>
          </a:prstGeom>
          <a:noFill/>
        </p:spPr>
        <p:txBody>
          <a:bodyPr wrap="square" rtlCol="0">
            <a:spAutoFit/>
          </a:bodyPr>
          <a:lstStyle/>
          <a:p>
            <a:r>
              <a:rPr lang="en-US" dirty="0"/>
              <a:t>3. </a:t>
            </a:r>
            <a:r>
              <a:rPr lang="en-US" b="1" dirty="0"/>
              <a:t>Server type </a:t>
            </a:r>
            <a:r>
              <a:rPr lang="en-US" dirty="0"/>
              <a:t>– Choose Database Engine.</a:t>
            </a:r>
          </a:p>
          <a:p>
            <a:r>
              <a:rPr lang="en-US" dirty="0"/>
              <a:t>4. </a:t>
            </a:r>
            <a:r>
              <a:rPr lang="en-US" b="1" dirty="0"/>
              <a:t>Server name </a:t>
            </a:r>
            <a:r>
              <a:rPr lang="en-US" dirty="0"/>
              <a:t>– would be auto populated. You can also browse for the server names from the dropdown.</a:t>
            </a:r>
          </a:p>
          <a:p>
            <a:r>
              <a:rPr lang="en-US" dirty="0"/>
              <a:t>5. </a:t>
            </a:r>
            <a:r>
              <a:rPr lang="en-US" b="1" dirty="0"/>
              <a:t>Authentication</a:t>
            </a:r>
            <a:r>
              <a:rPr lang="en-US" dirty="0"/>
              <a:t> – Choose the default Windows Authentication.</a:t>
            </a:r>
          </a:p>
          <a:p>
            <a:r>
              <a:rPr lang="en-US" dirty="0"/>
              <a:t>6. Click on </a:t>
            </a:r>
            <a:r>
              <a:rPr lang="en-US" b="1" dirty="0"/>
              <a:t>Connect</a:t>
            </a:r>
            <a:r>
              <a:rPr lang="en-US" dirty="0"/>
              <a:t>.</a:t>
            </a:r>
          </a:p>
          <a:p>
            <a:r>
              <a:rPr lang="en-US" dirty="0"/>
              <a:t>7. We are now connected to the server instance TS-STUDENT-8185.</a:t>
            </a:r>
          </a:p>
        </p:txBody>
      </p:sp>
      <p:pic>
        <p:nvPicPr>
          <p:cNvPr id="10" name="Picture 9">
            <a:extLst>
              <a:ext uri="{FF2B5EF4-FFF2-40B4-BE49-F238E27FC236}">
                <a16:creationId xmlns:a16="http://schemas.microsoft.com/office/drawing/2014/main" id="{0FC565B7-3080-4076-83D5-7EC3CAACDF5B}"/>
              </a:ext>
            </a:extLst>
          </p:cNvPr>
          <p:cNvPicPr>
            <a:picLocks noChangeAspect="1"/>
          </p:cNvPicPr>
          <p:nvPr/>
        </p:nvPicPr>
        <p:blipFill>
          <a:blip r:embed="rId3"/>
          <a:stretch>
            <a:fillRect/>
          </a:stretch>
        </p:blipFill>
        <p:spPr>
          <a:xfrm>
            <a:off x="6350000" y="264160"/>
            <a:ext cx="5557520" cy="3932768"/>
          </a:xfrm>
          <a:prstGeom prst="rect">
            <a:avLst/>
          </a:prstGeom>
        </p:spPr>
      </p:pic>
    </p:spTree>
    <p:extLst>
      <p:ext uri="{BB962C8B-B14F-4D97-AF65-F5344CB8AC3E}">
        <p14:creationId xmlns:p14="http://schemas.microsoft.com/office/powerpoint/2010/main" val="130655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AB3-B2BE-4043-8A2E-7F04DADA17CB}"/>
              </a:ext>
            </a:extLst>
          </p:cNvPr>
          <p:cNvSpPr>
            <a:spLocks noGrp="1"/>
          </p:cNvSpPr>
          <p:nvPr>
            <p:ph type="title"/>
          </p:nvPr>
        </p:nvSpPr>
        <p:spPr>
          <a:xfrm>
            <a:off x="838200" y="414839"/>
            <a:ext cx="10515600" cy="427355"/>
          </a:xfrm>
        </p:spPr>
        <p:txBody>
          <a:bodyPr>
            <a:normAutofit fontScale="90000"/>
          </a:bodyPr>
          <a:lstStyle/>
          <a:p>
            <a:pPr algn="ctr"/>
            <a:r>
              <a:rPr lang="en-US" b="1" dirty="0"/>
              <a:t>How to create a database? </a:t>
            </a:r>
          </a:p>
        </p:txBody>
      </p:sp>
      <p:pic>
        <p:nvPicPr>
          <p:cNvPr id="6" name="Picture 5">
            <a:extLst>
              <a:ext uri="{FF2B5EF4-FFF2-40B4-BE49-F238E27FC236}">
                <a16:creationId xmlns:a16="http://schemas.microsoft.com/office/drawing/2014/main" id="{5F21295D-D1A2-4F1F-AF8D-C8FE71E43FAD}"/>
              </a:ext>
            </a:extLst>
          </p:cNvPr>
          <p:cNvPicPr>
            <a:picLocks noChangeAspect="1"/>
          </p:cNvPicPr>
          <p:nvPr/>
        </p:nvPicPr>
        <p:blipFill>
          <a:blip r:embed="rId2"/>
          <a:stretch>
            <a:fillRect/>
          </a:stretch>
        </p:blipFill>
        <p:spPr>
          <a:xfrm>
            <a:off x="1529080" y="1302050"/>
            <a:ext cx="9718040" cy="3395930"/>
          </a:xfrm>
          <a:prstGeom prst="rect">
            <a:avLst/>
          </a:prstGeom>
        </p:spPr>
      </p:pic>
      <p:sp>
        <p:nvSpPr>
          <p:cNvPr id="7" name="TextBox 6">
            <a:extLst>
              <a:ext uri="{FF2B5EF4-FFF2-40B4-BE49-F238E27FC236}">
                <a16:creationId xmlns:a16="http://schemas.microsoft.com/office/drawing/2014/main" id="{24E00BA0-5FC3-4D85-B1D6-80CDF74E2087}"/>
              </a:ext>
            </a:extLst>
          </p:cNvPr>
          <p:cNvSpPr txBox="1"/>
          <p:nvPr/>
        </p:nvSpPr>
        <p:spPr>
          <a:xfrm>
            <a:off x="838200" y="5157837"/>
            <a:ext cx="11135360" cy="646331"/>
          </a:xfrm>
          <a:prstGeom prst="rect">
            <a:avLst/>
          </a:prstGeom>
          <a:noFill/>
        </p:spPr>
        <p:txBody>
          <a:bodyPr wrap="square" rtlCol="0">
            <a:spAutoFit/>
          </a:bodyPr>
          <a:lstStyle/>
          <a:p>
            <a:pPr marL="342900" indent="-342900">
              <a:buAutoNum type="arabicPeriod"/>
            </a:pPr>
            <a:r>
              <a:rPr lang="en-US" dirty="0"/>
              <a:t>Right click on the </a:t>
            </a:r>
            <a:r>
              <a:rPr lang="en-US" b="1" dirty="0"/>
              <a:t>Databases.</a:t>
            </a:r>
          </a:p>
          <a:p>
            <a:pPr marL="342900" indent="-342900">
              <a:buAutoNum type="arabicPeriod"/>
            </a:pPr>
            <a:r>
              <a:rPr lang="en-US" dirty="0"/>
              <a:t>Then click on </a:t>
            </a:r>
            <a:r>
              <a:rPr lang="en-US" b="1" dirty="0"/>
              <a:t>New Database.</a:t>
            </a:r>
          </a:p>
        </p:txBody>
      </p:sp>
    </p:spTree>
    <p:extLst>
      <p:ext uri="{BB962C8B-B14F-4D97-AF65-F5344CB8AC3E}">
        <p14:creationId xmlns:p14="http://schemas.microsoft.com/office/powerpoint/2010/main" val="10890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E39FB3-F795-4464-A6C4-F388450F47DD}"/>
              </a:ext>
            </a:extLst>
          </p:cNvPr>
          <p:cNvSpPr txBox="1"/>
          <p:nvPr/>
        </p:nvSpPr>
        <p:spPr>
          <a:xfrm>
            <a:off x="944880" y="4846320"/>
            <a:ext cx="10302240" cy="1200329"/>
          </a:xfrm>
          <a:prstGeom prst="rect">
            <a:avLst/>
          </a:prstGeom>
          <a:noFill/>
        </p:spPr>
        <p:txBody>
          <a:bodyPr wrap="square" rtlCol="0">
            <a:spAutoFit/>
          </a:bodyPr>
          <a:lstStyle/>
          <a:p>
            <a:r>
              <a:rPr lang="en-US" dirty="0"/>
              <a:t>3. Enter the name of the database that you want to create. Here the name is </a:t>
            </a:r>
            <a:r>
              <a:rPr lang="en-US" b="1" dirty="0"/>
              <a:t>Company.</a:t>
            </a:r>
          </a:p>
          <a:p>
            <a:r>
              <a:rPr lang="en-US" dirty="0"/>
              <a:t>4. Keep the default settings.</a:t>
            </a:r>
          </a:p>
          <a:p>
            <a:r>
              <a:rPr lang="en-US" dirty="0"/>
              <a:t>5. Click on </a:t>
            </a:r>
            <a:r>
              <a:rPr lang="en-US" b="1" dirty="0"/>
              <a:t>OK.</a:t>
            </a:r>
          </a:p>
          <a:p>
            <a:r>
              <a:rPr lang="en-US" dirty="0"/>
              <a:t>6. New database </a:t>
            </a:r>
            <a:r>
              <a:rPr lang="en-US" b="1" dirty="0"/>
              <a:t>Company </a:t>
            </a:r>
            <a:r>
              <a:rPr lang="en-US" dirty="0"/>
              <a:t>is created</a:t>
            </a:r>
            <a:r>
              <a:rPr lang="en-US" b="1" dirty="0"/>
              <a:t>.</a:t>
            </a:r>
          </a:p>
        </p:txBody>
      </p:sp>
      <p:pic>
        <p:nvPicPr>
          <p:cNvPr id="10" name="Picture 9">
            <a:extLst>
              <a:ext uri="{FF2B5EF4-FFF2-40B4-BE49-F238E27FC236}">
                <a16:creationId xmlns:a16="http://schemas.microsoft.com/office/drawing/2014/main" id="{E2A361CB-2AA5-4F05-879B-0FFE93428F86}"/>
              </a:ext>
            </a:extLst>
          </p:cNvPr>
          <p:cNvPicPr>
            <a:picLocks noChangeAspect="1"/>
          </p:cNvPicPr>
          <p:nvPr/>
        </p:nvPicPr>
        <p:blipFill>
          <a:blip r:embed="rId2"/>
          <a:stretch>
            <a:fillRect/>
          </a:stretch>
        </p:blipFill>
        <p:spPr>
          <a:xfrm>
            <a:off x="6349999" y="360139"/>
            <a:ext cx="5232401" cy="3911800"/>
          </a:xfrm>
          <a:prstGeom prst="rect">
            <a:avLst/>
          </a:prstGeom>
        </p:spPr>
      </p:pic>
      <p:pic>
        <p:nvPicPr>
          <p:cNvPr id="12" name="Picture 11">
            <a:extLst>
              <a:ext uri="{FF2B5EF4-FFF2-40B4-BE49-F238E27FC236}">
                <a16:creationId xmlns:a16="http://schemas.microsoft.com/office/drawing/2014/main" id="{67297264-6940-432E-812A-FEC0C4750ADC}"/>
              </a:ext>
            </a:extLst>
          </p:cNvPr>
          <p:cNvPicPr>
            <a:picLocks noChangeAspect="1"/>
          </p:cNvPicPr>
          <p:nvPr/>
        </p:nvPicPr>
        <p:blipFill>
          <a:blip r:embed="rId3"/>
          <a:stretch>
            <a:fillRect/>
          </a:stretch>
        </p:blipFill>
        <p:spPr>
          <a:xfrm>
            <a:off x="609600" y="360138"/>
            <a:ext cx="5232402" cy="3911801"/>
          </a:xfrm>
          <a:prstGeom prst="rect">
            <a:avLst/>
          </a:prstGeom>
        </p:spPr>
      </p:pic>
    </p:spTree>
    <p:extLst>
      <p:ext uri="{BB962C8B-B14F-4D97-AF65-F5344CB8AC3E}">
        <p14:creationId xmlns:p14="http://schemas.microsoft.com/office/powerpoint/2010/main" val="2717399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759A-E5F1-4567-B7D1-A4C4DF3BCED7}"/>
              </a:ext>
            </a:extLst>
          </p:cNvPr>
          <p:cNvSpPr>
            <a:spLocks noGrp="1"/>
          </p:cNvSpPr>
          <p:nvPr>
            <p:ph type="title"/>
          </p:nvPr>
        </p:nvSpPr>
        <p:spPr>
          <a:xfrm>
            <a:off x="838200" y="345122"/>
            <a:ext cx="10515600" cy="559435"/>
          </a:xfrm>
        </p:spPr>
        <p:txBody>
          <a:bodyPr>
            <a:normAutofit fontScale="90000"/>
          </a:bodyPr>
          <a:lstStyle/>
          <a:p>
            <a:pPr algn="ctr"/>
            <a:r>
              <a:rPr lang="en-US" b="1" dirty="0"/>
              <a:t>How to create a table(s) with key(s)?</a:t>
            </a:r>
          </a:p>
        </p:txBody>
      </p:sp>
      <p:pic>
        <p:nvPicPr>
          <p:cNvPr id="5" name="Picture 4">
            <a:extLst>
              <a:ext uri="{FF2B5EF4-FFF2-40B4-BE49-F238E27FC236}">
                <a16:creationId xmlns:a16="http://schemas.microsoft.com/office/drawing/2014/main" id="{67EC2328-7629-459A-A30B-D1466E5F5B7C}"/>
              </a:ext>
            </a:extLst>
          </p:cNvPr>
          <p:cNvPicPr>
            <a:picLocks noChangeAspect="1"/>
          </p:cNvPicPr>
          <p:nvPr/>
        </p:nvPicPr>
        <p:blipFill>
          <a:blip r:embed="rId2"/>
          <a:stretch>
            <a:fillRect/>
          </a:stretch>
        </p:blipFill>
        <p:spPr>
          <a:xfrm>
            <a:off x="497015" y="1574800"/>
            <a:ext cx="5385626" cy="4175760"/>
          </a:xfrm>
          <a:prstGeom prst="rect">
            <a:avLst/>
          </a:prstGeom>
        </p:spPr>
      </p:pic>
      <p:sp>
        <p:nvSpPr>
          <p:cNvPr id="6" name="TextBox 5">
            <a:extLst>
              <a:ext uri="{FF2B5EF4-FFF2-40B4-BE49-F238E27FC236}">
                <a16:creationId xmlns:a16="http://schemas.microsoft.com/office/drawing/2014/main" id="{8C2D7575-9B32-42BF-A1D4-0D9FC994A26F}"/>
              </a:ext>
            </a:extLst>
          </p:cNvPr>
          <p:cNvSpPr txBox="1"/>
          <p:nvPr/>
        </p:nvSpPr>
        <p:spPr>
          <a:xfrm>
            <a:off x="6309360" y="2551837"/>
            <a:ext cx="5882640" cy="1754326"/>
          </a:xfrm>
          <a:prstGeom prst="rect">
            <a:avLst/>
          </a:prstGeom>
          <a:noFill/>
        </p:spPr>
        <p:txBody>
          <a:bodyPr wrap="square" rtlCol="0">
            <a:spAutoFit/>
          </a:bodyPr>
          <a:lstStyle/>
          <a:p>
            <a:pPr marL="342900" indent="-342900">
              <a:buAutoNum type="arabicPeriod"/>
            </a:pPr>
            <a:r>
              <a:rPr lang="en-US" dirty="0"/>
              <a:t>In the </a:t>
            </a:r>
            <a:r>
              <a:rPr lang="en-US" b="1" dirty="0"/>
              <a:t>Object Explorer</a:t>
            </a:r>
            <a:r>
              <a:rPr lang="en-US" dirty="0"/>
              <a:t>, expand the database on in which you want to create the table. Here the database is </a:t>
            </a:r>
            <a:r>
              <a:rPr lang="en-US" b="1" dirty="0"/>
              <a:t>Company.</a:t>
            </a:r>
          </a:p>
          <a:p>
            <a:pPr marL="342900" indent="-342900">
              <a:buAutoNum type="arabicPeriod"/>
            </a:pPr>
            <a:r>
              <a:rPr lang="en-US" dirty="0"/>
              <a:t>Right click on the </a:t>
            </a:r>
            <a:r>
              <a:rPr lang="en-US" b="1" dirty="0"/>
              <a:t>Tables</a:t>
            </a:r>
            <a:r>
              <a:rPr lang="en-US" dirty="0"/>
              <a:t> option.</a:t>
            </a:r>
          </a:p>
          <a:p>
            <a:pPr marL="342900" indent="-342900">
              <a:buAutoNum type="arabicPeriod"/>
            </a:pPr>
            <a:r>
              <a:rPr lang="en-US" dirty="0"/>
              <a:t>Choose </a:t>
            </a:r>
            <a:r>
              <a:rPr lang="en-US" b="1" dirty="0"/>
              <a:t>New.</a:t>
            </a:r>
          </a:p>
          <a:p>
            <a:pPr marL="342900" indent="-342900">
              <a:buAutoNum type="arabicPeriod"/>
            </a:pPr>
            <a:r>
              <a:rPr lang="en-US" dirty="0"/>
              <a:t>Further choose </a:t>
            </a:r>
            <a:r>
              <a:rPr lang="en-US" b="1" dirty="0"/>
              <a:t>Table.</a:t>
            </a:r>
          </a:p>
        </p:txBody>
      </p:sp>
    </p:spTree>
    <p:extLst>
      <p:ext uri="{BB962C8B-B14F-4D97-AF65-F5344CB8AC3E}">
        <p14:creationId xmlns:p14="http://schemas.microsoft.com/office/powerpoint/2010/main" val="1035252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C7C9CCD-1E02-4FB1-9C94-C886FC15DF17}"/>
              </a:ext>
            </a:extLst>
          </p:cNvPr>
          <p:cNvSpPr txBox="1"/>
          <p:nvPr/>
        </p:nvSpPr>
        <p:spPr>
          <a:xfrm>
            <a:off x="1493520" y="5100320"/>
            <a:ext cx="9164320" cy="646331"/>
          </a:xfrm>
          <a:prstGeom prst="rect">
            <a:avLst/>
          </a:prstGeom>
          <a:noFill/>
        </p:spPr>
        <p:txBody>
          <a:bodyPr wrap="square" rtlCol="0">
            <a:spAutoFit/>
          </a:bodyPr>
          <a:lstStyle/>
          <a:p>
            <a:r>
              <a:rPr lang="en-US" dirty="0"/>
              <a:t>5. Enter the names of the columns under </a:t>
            </a:r>
            <a:r>
              <a:rPr lang="en-US" b="1" dirty="0"/>
              <a:t>Column Name</a:t>
            </a:r>
            <a:r>
              <a:rPr lang="en-US" dirty="0"/>
              <a:t>, choose the data types under </a:t>
            </a:r>
            <a:r>
              <a:rPr lang="en-US" b="1" dirty="0"/>
              <a:t>Data Type </a:t>
            </a:r>
            <a:r>
              <a:rPr lang="en-US" dirty="0"/>
              <a:t>and check the </a:t>
            </a:r>
            <a:r>
              <a:rPr lang="en-US" b="1" dirty="0"/>
              <a:t>Allow Nulls </a:t>
            </a:r>
            <a:r>
              <a:rPr lang="en-US" dirty="0"/>
              <a:t>box for the columns which allow null values.</a:t>
            </a:r>
          </a:p>
        </p:txBody>
      </p:sp>
      <p:pic>
        <p:nvPicPr>
          <p:cNvPr id="11" name="Picture 10">
            <a:extLst>
              <a:ext uri="{FF2B5EF4-FFF2-40B4-BE49-F238E27FC236}">
                <a16:creationId xmlns:a16="http://schemas.microsoft.com/office/drawing/2014/main" id="{CE0186BB-2A04-41AA-8937-179B0A06220B}"/>
              </a:ext>
            </a:extLst>
          </p:cNvPr>
          <p:cNvPicPr>
            <a:picLocks noChangeAspect="1"/>
          </p:cNvPicPr>
          <p:nvPr/>
        </p:nvPicPr>
        <p:blipFill>
          <a:blip r:embed="rId2"/>
          <a:stretch>
            <a:fillRect/>
          </a:stretch>
        </p:blipFill>
        <p:spPr>
          <a:xfrm>
            <a:off x="2418080" y="213360"/>
            <a:ext cx="7335520" cy="4378960"/>
          </a:xfrm>
          <a:prstGeom prst="rect">
            <a:avLst/>
          </a:prstGeom>
        </p:spPr>
      </p:pic>
    </p:spTree>
    <p:extLst>
      <p:ext uri="{BB962C8B-B14F-4D97-AF65-F5344CB8AC3E}">
        <p14:creationId xmlns:p14="http://schemas.microsoft.com/office/powerpoint/2010/main" val="804610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480</TotalTime>
  <Words>836</Words>
  <Application>Microsoft Office PowerPoint</Application>
  <PresentationFormat>Widescreen</PresentationFormat>
  <Paragraphs>80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Open Sans</vt:lpstr>
      <vt:lpstr>Office Theme</vt:lpstr>
      <vt:lpstr>Database Management System   Meghashree Maddihally Nagoji </vt:lpstr>
      <vt:lpstr>How to start the MS SQL Server?</vt:lpstr>
      <vt:lpstr>PowerPoint Presentation</vt:lpstr>
      <vt:lpstr>How to Start SSMS?</vt:lpstr>
      <vt:lpstr>PowerPoint Presentation</vt:lpstr>
      <vt:lpstr>How to create a database? </vt:lpstr>
      <vt:lpstr>PowerPoint Presentation</vt:lpstr>
      <vt:lpstr>How to create a table(s) with key(s)?</vt:lpstr>
      <vt:lpstr>PowerPoint Presentation</vt:lpstr>
      <vt:lpstr>PowerPoint Presentation</vt:lpstr>
      <vt:lpstr>PowerPoint Presentation</vt:lpstr>
      <vt:lpstr>PowerPoint Presentation</vt:lpstr>
      <vt:lpstr>                         How to provision Tuples?</vt:lpstr>
      <vt:lpstr>PowerPoint Presentation</vt:lpstr>
      <vt:lpstr>Making a Query</vt:lpstr>
      <vt:lpstr>PowerPoint Presentation</vt:lpstr>
      <vt:lpstr>View</vt:lpstr>
      <vt:lpstr>Example of a View</vt:lpstr>
      <vt:lpstr>Useful Features Used By Group</vt:lpstr>
      <vt:lpstr>Backup Feature </vt:lpstr>
      <vt:lpstr>Restore Feature</vt:lpstr>
      <vt:lpstr>Detach/Reattach Database Feature</vt:lpstr>
      <vt:lpstr>Multi Operational Dashboard</vt:lpstr>
      <vt:lpstr>SQL Aggregate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view? How to use it in SQL server?</dc:title>
  <dc:creator>Maddihally Nagoji, Meghashree</dc:creator>
  <cp:lastModifiedBy>Maddihally Nagoji, Meghashree</cp:lastModifiedBy>
  <cp:revision>74</cp:revision>
  <dcterms:created xsi:type="dcterms:W3CDTF">2021-10-17T02:18:29Z</dcterms:created>
  <dcterms:modified xsi:type="dcterms:W3CDTF">2022-04-19T06:04:16Z</dcterms:modified>
</cp:coreProperties>
</file>