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86" r:id="rId2"/>
    <p:sldId id="299" r:id="rId3"/>
    <p:sldId id="297" r:id="rId4"/>
    <p:sldId id="301" r:id="rId5"/>
    <p:sldId id="295" r:id="rId6"/>
    <p:sldId id="296" r:id="rId7"/>
    <p:sldId id="305" r:id="rId8"/>
    <p:sldId id="302" r:id="rId9"/>
    <p:sldId id="309" r:id="rId10"/>
    <p:sldId id="306" r:id="rId11"/>
    <p:sldId id="303" r:id="rId12"/>
    <p:sldId id="307" r:id="rId13"/>
    <p:sldId id="30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D2783-4721-4130-80E7-EE73B7C506F9}" v="1" dt="2021-10-09T03:21:29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1312C-A69C-432B-8AB9-76BC5687DDC5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E51EB-A08E-4D48-82CA-EC45CF738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2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10/11/2021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Barnes &amp; Noble Case Study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7BA2-7FF1-459F-95EA-3971C62B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Barnes &amp; Noble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7BA2-7FF1-459F-95EA-3971C62B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Barnes &amp; Noble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7BA2-7FF1-459F-95EA-3971C62B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Barnes &amp; Noble Case Study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7BA2-7FF1-459F-95EA-3971C62B5CB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676DE45-CDD4-4F66-9BA0-FDEA39C7C5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561" y="6283083"/>
            <a:ext cx="511658" cy="5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0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Barnes &amp; Noble Case Study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7BA2-7FF1-459F-95EA-3971C62B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29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10/11/2021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Barnes &amp; Noble Case Study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7BA2-7FF1-459F-95EA-3971C62B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Barnes &amp; Noble Case Study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7BA2-7FF1-459F-95EA-3971C62B5C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17918"/>
      </p:ext>
    </p:extLst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Barnes &amp; Noble Case Study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7BA2-7FF1-459F-95EA-3971C62B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1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10/11/2021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IDS 515 – Barnes &amp; Noble Case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7BA2-7FF1-459F-95EA-3971C62B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10/11/2021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IDS 515 – Barnes &amp; Noble Case Study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7BA2-7FF1-459F-95EA-3971C62B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10/11/2021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IDS 515 – Barnes &amp; Noble Case Study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97BA2-7FF1-459F-95EA-3971C62B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10/11/2021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IDS 515 – Barnes &amp; Noble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4697BA2-7FF1-459F-95EA-3971C62B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1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711DCD1F-AAB5-4651-B89D-89AE0543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612242"/>
            <a:ext cx="6250769" cy="347264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62F0D-5CB9-4B19-98C9-BE8AD226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5405" y="646795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Barnes &amp; Noble Case 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868E2-2FFC-47DE-A836-4750DA6C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505451" y="6464030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10/11/2021</a:t>
            </a:r>
          </a:p>
        </p:txBody>
      </p:sp>
    </p:spTree>
    <p:extLst>
      <p:ext uri="{BB962C8B-B14F-4D97-AF65-F5344CB8AC3E}">
        <p14:creationId xmlns:p14="http://schemas.microsoft.com/office/powerpoint/2010/main" val="8471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A53E-CE04-4992-A8B9-FCF3C0A2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7042"/>
            <a:ext cx="7729728" cy="751840"/>
          </a:xfrm>
        </p:spPr>
        <p:txBody>
          <a:bodyPr/>
          <a:lstStyle/>
          <a:p>
            <a:r>
              <a:rPr lang="en-US" dirty="0"/>
              <a:t>B&amp;N RESPONSE TO AMAZON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22E4-9379-43E0-9DF7-831D6AA5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6801"/>
            <a:ext cx="7729728" cy="1808480"/>
          </a:xfrm>
        </p:spPr>
        <p:txBody>
          <a:bodyPr/>
          <a:lstStyle/>
          <a:p>
            <a:r>
              <a:rPr lang="en-US" b="1" dirty="0"/>
              <a:t>Decrease the book prices</a:t>
            </a:r>
          </a:p>
          <a:p>
            <a:r>
              <a:rPr lang="en-US" dirty="0"/>
              <a:t>(+) Increased market share.</a:t>
            </a:r>
          </a:p>
          <a:p>
            <a:r>
              <a:rPr lang="en-US" dirty="0"/>
              <a:t>(-)  reduced profit margin, possibly losses.</a:t>
            </a:r>
          </a:p>
          <a:p>
            <a:r>
              <a:rPr lang="en-US" dirty="0"/>
              <a:t>(-)  Cannibalization of physical store business.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4A95A-D4D3-4A8B-A992-BB824738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576571" y="6414652"/>
            <a:ext cx="2753746" cy="323968"/>
          </a:xfrm>
        </p:spPr>
        <p:txBody>
          <a:bodyPr/>
          <a:lstStyle/>
          <a:p>
            <a:r>
              <a:rPr lang="en-US" dirty="0"/>
              <a:t>10/11/2021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5145-4498-4D61-AD31-3686309E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0834" y="6421120"/>
            <a:ext cx="5901189" cy="320040"/>
          </a:xfrm>
        </p:spPr>
        <p:txBody>
          <a:bodyPr/>
          <a:lstStyle/>
          <a:p>
            <a:r>
              <a:rPr lang="en-US" dirty="0"/>
              <a:t>Barnes &amp; Noble Case Study</a:t>
            </a:r>
          </a:p>
        </p:txBody>
      </p:sp>
    </p:spTree>
    <p:extLst>
      <p:ext uri="{BB962C8B-B14F-4D97-AF65-F5344CB8AC3E}">
        <p14:creationId xmlns:p14="http://schemas.microsoft.com/office/powerpoint/2010/main" val="75677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A5E9-3D6B-43BB-9A09-C3B419D2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5892"/>
            <a:ext cx="7729728" cy="488188"/>
          </a:xfrm>
        </p:spPr>
        <p:txBody>
          <a:bodyPr>
            <a:normAutofit fontScale="90000"/>
          </a:bodyPr>
          <a:lstStyle/>
          <a:p>
            <a:r>
              <a:rPr lang="en-US" dirty="0"/>
              <a:t>Competitors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01E966-316E-419F-84D0-D686FCA12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006268"/>
              </p:ext>
            </p:extLst>
          </p:nvPr>
        </p:nvGraphicFramePr>
        <p:xfrm>
          <a:off x="172720" y="1362425"/>
          <a:ext cx="11846560" cy="4662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145602672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2878176405"/>
                    </a:ext>
                  </a:extLst>
                </a:gridCol>
                <a:gridCol w="2885440">
                  <a:extLst>
                    <a:ext uri="{9D8B030D-6E8A-4147-A177-3AD203B41FA5}">
                      <a16:colId xmlns:a16="http://schemas.microsoft.com/office/drawing/2014/main" val="1810734930"/>
                    </a:ext>
                  </a:extLst>
                </a:gridCol>
                <a:gridCol w="2611120">
                  <a:extLst>
                    <a:ext uri="{9D8B030D-6E8A-4147-A177-3AD203B41FA5}">
                      <a16:colId xmlns:a16="http://schemas.microsoft.com/office/drawing/2014/main" val="3851545186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176744184"/>
                    </a:ext>
                  </a:extLst>
                </a:gridCol>
              </a:tblGrid>
              <a:tr h="4350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72791"/>
                  </a:ext>
                </a:extLst>
              </a:tr>
              <a:tr h="1156812"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Kindle Format (own format)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Kindle (could download books over the internet)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 Bookstore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Allowed 6 different devices but should be registered with kindle account.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30267"/>
                  </a:ext>
                </a:extLst>
              </a:tr>
              <a:tr h="1154145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platform specific. E-books on the cloud and could be downloaded anywhere.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</a:t>
                      </a:r>
                      <a:r>
                        <a:rPr lang="en-US" dirty="0" err="1"/>
                        <a:t>eBookstore</a:t>
                      </a:r>
                      <a:r>
                        <a:rPr lang="en-US" dirty="0"/>
                        <a:t> (later part of Google play)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383470"/>
                  </a:ext>
                </a:extLst>
              </a:tr>
              <a:tr h="1154145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Apple </a:t>
                      </a:r>
                      <a:r>
                        <a:rPr lang="en-US" dirty="0" err="1"/>
                        <a:t>ePub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iPad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iBookstore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</a:t>
                      </a:r>
                      <a:r>
                        <a:rPr lang="en-US" dirty="0" err="1"/>
                        <a:t>ePub</a:t>
                      </a:r>
                      <a:r>
                        <a:rPr lang="en-US" dirty="0"/>
                        <a:t> format compatible only on iPad.  Allowed other formats on its device.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8639"/>
                  </a:ext>
                </a:extLst>
              </a:tr>
              <a:tr h="693164">
                <a:tc>
                  <a:txBody>
                    <a:bodyPr/>
                    <a:lstStyle/>
                    <a:p>
                      <a:r>
                        <a:rPr lang="en-US" dirty="0"/>
                        <a:t>B&amp;N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B&amp;N </a:t>
                      </a:r>
                      <a:r>
                        <a:rPr lang="en-US" dirty="0" err="1"/>
                        <a:t>ePub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Owners could lend e-book to others for 14 days.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07838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C997F-CB58-4490-9700-87BABE8D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668011" y="6412348"/>
            <a:ext cx="2753746" cy="323968"/>
          </a:xfrm>
        </p:spPr>
        <p:txBody>
          <a:bodyPr/>
          <a:lstStyle/>
          <a:p>
            <a:r>
              <a:rPr lang="en-US" dirty="0"/>
              <a:t>10/11/2021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F034F-AC57-4A5C-B666-A19D747D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986" y="6402764"/>
            <a:ext cx="5901189" cy="320040"/>
          </a:xfrm>
        </p:spPr>
        <p:txBody>
          <a:bodyPr/>
          <a:lstStyle/>
          <a:p>
            <a:r>
              <a:rPr lang="en-US" dirty="0"/>
              <a:t>Barnes &amp; Noble Case Study</a:t>
            </a:r>
          </a:p>
        </p:txBody>
      </p:sp>
    </p:spTree>
    <p:extLst>
      <p:ext uri="{BB962C8B-B14F-4D97-AF65-F5344CB8AC3E}">
        <p14:creationId xmlns:p14="http://schemas.microsoft.com/office/powerpoint/2010/main" val="336093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6F67-1421-40F4-9139-07C71289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345440"/>
            <a:ext cx="8128000" cy="822960"/>
          </a:xfrm>
        </p:spPr>
        <p:txBody>
          <a:bodyPr/>
          <a:lstStyle/>
          <a:p>
            <a:r>
              <a:rPr lang="en-US" dirty="0"/>
              <a:t>SINGLE WINNER?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3413-C487-4079-92C7-8A834580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627371" y="6407608"/>
            <a:ext cx="2753746" cy="323968"/>
          </a:xfrm>
        </p:spPr>
        <p:txBody>
          <a:bodyPr/>
          <a:lstStyle/>
          <a:p>
            <a:r>
              <a:rPr lang="en-US" dirty="0"/>
              <a:t>10/11/2021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369ED-CE16-46EE-A0AC-451EFCEE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986" y="6411536"/>
            <a:ext cx="5901189" cy="320040"/>
          </a:xfrm>
        </p:spPr>
        <p:txBody>
          <a:bodyPr/>
          <a:lstStyle/>
          <a:p>
            <a:r>
              <a:rPr lang="en-US" dirty="0"/>
              <a:t>Barnes &amp; Noble Case Study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211D4A-3D73-493A-BF93-068A2B135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56289"/>
              </p:ext>
            </p:extLst>
          </p:nvPr>
        </p:nvGraphicFramePr>
        <p:xfrm>
          <a:off x="2032000" y="1595120"/>
          <a:ext cx="8128000" cy="3665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72714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22025159"/>
                    </a:ext>
                  </a:extLst>
                </a:gridCol>
              </a:tblGrid>
              <a:tr h="3575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696041"/>
                  </a:ext>
                </a:extLst>
              </a:tr>
              <a:tr h="330009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Amazon’s Kindle already has 60% market share.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Wholesale model allows Amazon to discount retail price of books. Being a multi billion-dollar business, can absorb the losses comfortably.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Could incentivize the sale of e-books and kindle through their ecosystem.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rising trends of platform agnostic e-book formats can provide opportunity for other e-book players.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Gauging the possibility of monopoly in the e-book market, Government interventions could ensure fair competition.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9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47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AED7-F390-447B-93B0-75645D0B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35812"/>
            <a:ext cx="7729728" cy="4613148"/>
          </a:xfrm>
        </p:spPr>
        <p:txBody>
          <a:bodyPr>
            <a:normAutofit/>
          </a:bodyPr>
          <a:lstStyle/>
          <a:p>
            <a:r>
              <a:rPr lang="en-US" sz="44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F8F7-5ECA-4D55-A963-D53C3FA7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657851" y="6461184"/>
            <a:ext cx="2753746" cy="323968"/>
          </a:xfrm>
        </p:spPr>
        <p:txBody>
          <a:bodyPr/>
          <a:lstStyle/>
          <a:p>
            <a:r>
              <a:rPr lang="en-US" dirty="0"/>
              <a:t>10/11/2021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DD2DE-5480-47FF-9E58-9C79E897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0572" y="6461184"/>
            <a:ext cx="5901189" cy="320040"/>
          </a:xfrm>
        </p:spPr>
        <p:txBody>
          <a:bodyPr/>
          <a:lstStyle/>
          <a:p>
            <a:r>
              <a:rPr lang="en-US" dirty="0"/>
              <a:t>Barnes &amp; Noble Case Study</a:t>
            </a:r>
          </a:p>
        </p:txBody>
      </p:sp>
    </p:spTree>
    <p:extLst>
      <p:ext uri="{BB962C8B-B14F-4D97-AF65-F5344CB8AC3E}">
        <p14:creationId xmlns:p14="http://schemas.microsoft.com/office/powerpoint/2010/main" val="302794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317C-90AC-4C56-8695-11A13CBD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5945"/>
            <a:ext cx="7729728" cy="732028"/>
          </a:xfrm>
        </p:spPr>
        <p:txBody>
          <a:bodyPr>
            <a:normAutofit fontScale="90000"/>
          </a:bodyPr>
          <a:lstStyle/>
          <a:p>
            <a:r>
              <a:rPr lang="en-IN" dirty="0"/>
              <a:t>BARNES &amp; noble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3D07-3178-47E4-8C97-99481337C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94764"/>
            <a:ext cx="7729728" cy="3101983"/>
          </a:xfrm>
        </p:spPr>
        <p:txBody>
          <a:bodyPr>
            <a:normAutofit/>
          </a:bodyPr>
          <a:lstStyle/>
          <a:p>
            <a:r>
              <a:rPr lang="en-IN" sz="2000" dirty="0"/>
              <a:t>American book retailer, mainly operating through its physical stores.</a:t>
            </a:r>
          </a:p>
          <a:p>
            <a:r>
              <a:rPr lang="en-IN" sz="2000" dirty="0"/>
              <a:t>It has an online bookstore and an e-book business.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B1E05-D36A-45EE-B129-8052A33F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627371" y="6472055"/>
            <a:ext cx="2753746" cy="323968"/>
          </a:xfrm>
        </p:spPr>
        <p:txBody>
          <a:bodyPr/>
          <a:lstStyle/>
          <a:p>
            <a:r>
              <a:rPr lang="en-US" dirty="0"/>
              <a:t>10/11/2021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251E-3E97-4ACD-AAF4-42B70BE2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986" y="6472055"/>
            <a:ext cx="5901189" cy="320040"/>
          </a:xfrm>
        </p:spPr>
        <p:txBody>
          <a:bodyPr/>
          <a:lstStyle/>
          <a:p>
            <a:r>
              <a:rPr lang="en-US" dirty="0"/>
              <a:t>Barnes &amp; Noble Case Study</a:t>
            </a:r>
          </a:p>
        </p:txBody>
      </p:sp>
    </p:spTree>
    <p:extLst>
      <p:ext uri="{BB962C8B-B14F-4D97-AF65-F5344CB8AC3E}">
        <p14:creationId xmlns:p14="http://schemas.microsoft.com/office/powerpoint/2010/main" val="108357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CA84-E55A-483D-B634-016FB207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58223"/>
            <a:ext cx="7729728" cy="396748"/>
          </a:xfrm>
        </p:spPr>
        <p:txBody>
          <a:bodyPr>
            <a:normAutofit fontScale="90000"/>
          </a:bodyPr>
          <a:lstStyle/>
          <a:p>
            <a:r>
              <a:rPr lang="en-US" dirty="0"/>
              <a:t>B&amp;N COMPANY ASSESSMENT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ED4A-F58A-45DB-A9E2-F8FAC32D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647691" y="6534032"/>
            <a:ext cx="2753746" cy="323968"/>
          </a:xfrm>
        </p:spPr>
        <p:txBody>
          <a:bodyPr/>
          <a:lstStyle/>
          <a:p>
            <a:r>
              <a:rPr lang="en-US" dirty="0"/>
              <a:t>10/11/2021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21A0-E2BC-4982-B5B3-61D506F6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986" y="6537960"/>
            <a:ext cx="5901189" cy="320040"/>
          </a:xfrm>
        </p:spPr>
        <p:txBody>
          <a:bodyPr/>
          <a:lstStyle/>
          <a:p>
            <a:r>
              <a:rPr lang="en-US" dirty="0"/>
              <a:t>Barnes &amp; Noble Case Study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4C71B-B327-47F5-92D6-EB943B182862}"/>
              </a:ext>
            </a:extLst>
          </p:cNvPr>
          <p:cNvSpPr/>
          <p:nvPr/>
        </p:nvSpPr>
        <p:spPr>
          <a:xfrm>
            <a:off x="3825237" y="1110210"/>
            <a:ext cx="4897122" cy="1922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 STRUCTURES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Cost of sales and occupancy (purchase cost of books, rent for physical stores)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Selling and administrative expenses (stores)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Depreciation and amortization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Pre-opening expenses (opening new stores)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DB5181-584E-4DB3-A572-6473C16516A4}"/>
              </a:ext>
            </a:extLst>
          </p:cNvPr>
          <p:cNvSpPr/>
          <p:nvPr/>
        </p:nvSpPr>
        <p:spPr>
          <a:xfrm>
            <a:off x="254000" y="1110210"/>
            <a:ext cx="3251199" cy="1924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 defTabSz="914400">
              <a:defRPr/>
            </a:pPr>
            <a:r>
              <a:rPr lang="en-US" dirty="0">
                <a:solidFill>
                  <a:schemeClr val="tx1"/>
                </a:solidFill>
              </a:rPr>
              <a:t>REVENUE STREAMS</a:t>
            </a:r>
          </a:p>
          <a:p>
            <a:pPr algn="ctr" defTabSz="914400"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tx1"/>
                </a:solidFill>
              </a:rPr>
              <a:t>Book Sales from physical books and e-books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tx1"/>
                </a:solidFill>
              </a:rPr>
              <a:t>Nook device sales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581EBA-D689-4D56-8E84-522A94B2B534}"/>
              </a:ext>
            </a:extLst>
          </p:cNvPr>
          <p:cNvSpPr/>
          <p:nvPr/>
        </p:nvSpPr>
        <p:spPr>
          <a:xfrm>
            <a:off x="9042399" y="1109434"/>
            <a:ext cx="2895599" cy="1220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SUPPLIERS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Publishers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Appstore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Tech partners - Microsoft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BCE0ED-4799-402D-983F-DB9164F55E5C}"/>
              </a:ext>
            </a:extLst>
          </p:cNvPr>
          <p:cNvSpPr/>
          <p:nvPr/>
        </p:nvSpPr>
        <p:spPr>
          <a:xfrm>
            <a:off x="9042399" y="2418081"/>
            <a:ext cx="2895600" cy="1010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E-books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E-book reading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E-book formats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C73E8E-257C-40E6-8C92-09C20591DC8F}"/>
              </a:ext>
            </a:extLst>
          </p:cNvPr>
          <p:cNvSpPr/>
          <p:nvPr/>
        </p:nvSpPr>
        <p:spPr>
          <a:xfrm>
            <a:off x="254000" y="3201254"/>
            <a:ext cx="3251200" cy="1671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CHANNELS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Online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(America online),(Bn.com)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Physical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B&amp;N apps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3D8D00-3A62-4CDC-9A4F-FAEC0D3A528C}"/>
              </a:ext>
            </a:extLst>
          </p:cNvPr>
          <p:cNvSpPr/>
          <p:nvPr/>
        </p:nvSpPr>
        <p:spPr>
          <a:xfrm>
            <a:off x="9042399" y="3516992"/>
            <a:ext cx="2895600" cy="1374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E-book readers and physical book readers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Based on reading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Books genre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146724-CD03-4E4E-8CE6-A71A67BC8518}"/>
              </a:ext>
            </a:extLst>
          </p:cNvPr>
          <p:cNvSpPr/>
          <p:nvPr/>
        </p:nvSpPr>
        <p:spPr>
          <a:xfrm>
            <a:off x="254000" y="5050843"/>
            <a:ext cx="11683998" cy="778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RISKS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Decline in physical book sales (decrease in number of physical stores due to rise in E-book's sales)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AC72E-C7AD-4F55-9A09-953B7816E961}"/>
              </a:ext>
            </a:extLst>
          </p:cNvPr>
          <p:cNvSpPr/>
          <p:nvPr/>
        </p:nvSpPr>
        <p:spPr>
          <a:xfrm>
            <a:off x="3825237" y="3201254"/>
            <a:ext cx="4897122" cy="168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COMPETITION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Physical books: Borders</a:t>
            </a:r>
          </a:p>
          <a:p>
            <a:r>
              <a:rPr lang="en-US" sz="1600" dirty="0">
                <a:solidFill>
                  <a:schemeClr val="tx1"/>
                </a:solidFill>
              </a:rPr>
              <a:t>E-books: Amazon, Apple</a:t>
            </a:r>
          </a:p>
          <a:p>
            <a:r>
              <a:rPr lang="en-US" sz="1600" dirty="0">
                <a:solidFill>
                  <a:schemeClr val="tx1"/>
                </a:solidFill>
              </a:rPr>
              <a:t>E-formats : Kindle format, Apple </a:t>
            </a:r>
            <a:r>
              <a:rPr lang="en-US" sz="1600" dirty="0" err="1">
                <a:solidFill>
                  <a:schemeClr val="tx1"/>
                </a:solidFill>
              </a:rPr>
              <a:t>ePub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Devices : Kindle, iPad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0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0D33-A78B-4FB7-84DC-FB00E1F7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3360"/>
            <a:ext cx="7729728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E-Book Industry dynamics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65344-1CDC-46C0-8B44-B938B719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724538" y="6518792"/>
            <a:ext cx="2753746" cy="323968"/>
          </a:xfrm>
        </p:spPr>
        <p:txBody>
          <a:bodyPr/>
          <a:lstStyle/>
          <a:p>
            <a:r>
              <a:rPr lang="en-US" dirty="0"/>
              <a:t>10/11/2021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0709-4326-4FAA-B6F7-A0A92702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5052" y="6537960"/>
            <a:ext cx="5901189" cy="320040"/>
          </a:xfrm>
        </p:spPr>
        <p:txBody>
          <a:bodyPr/>
          <a:lstStyle/>
          <a:p>
            <a:r>
              <a:rPr lang="en-US" dirty="0"/>
              <a:t>Barnes &amp; Noble Case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F2F9E2-394B-4284-8C36-BF692A3F61B5}"/>
              </a:ext>
            </a:extLst>
          </p:cNvPr>
          <p:cNvSpPr/>
          <p:nvPr/>
        </p:nvSpPr>
        <p:spPr>
          <a:xfrm>
            <a:off x="121920" y="863600"/>
            <a:ext cx="1814576" cy="589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72549-356C-4BD1-B0FB-C5A228EF88F6}"/>
              </a:ext>
            </a:extLst>
          </p:cNvPr>
          <p:cNvSpPr/>
          <p:nvPr/>
        </p:nvSpPr>
        <p:spPr>
          <a:xfrm>
            <a:off x="2090928" y="863600"/>
            <a:ext cx="2096462" cy="589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E-Book Retailers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804029-AE90-45AD-A763-46B0B86471D6}"/>
              </a:ext>
            </a:extLst>
          </p:cNvPr>
          <p:cNvSpPr/>
          <p:nvPr/>
        </p:nvSpPr>
        <p:spPr>
          <a:xfrm>
            <a:off x="4324095" y="863600"/>
            <a:ext cx="3201221" cy="589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E-Book Formatting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BA4F13-5FCF-4B2E-AC32-74E5D74D2727}"/>
              </a:ext>
            </a:extLst>
          </p:cNvPr>
          <p:cNvSpPr/>
          <p:nvPr/>
        </p:nvSpPr>
        <p:spPr>
          <a:xfrm>
            <a:off x="7697778" y="863600"/>
            <a:ext cx="2059886" cy="589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DRM &amp; Apps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F1EB83-378C-4D2D-96D9-E0AC97DD2E87}"/>
              </a:ext>
            </a:extLst>
          </p:cNvPr>
          <p:cNvSpPr/>
          <p:nvPr/>
        </p:nvSpPr>
        <p:spPr>
          <a:xfrm>
            <a:off x="9926320" y="863600"/>
            <a:ext cx="2143760" cy="589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Reading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7B63D-C3A3-49B0-8854-F4FB1C14C6E9}"/>
              </a:ext>
            </a:extLst>
          </p:cNvPr>
          <p:cNvSpPr txBox="1"/>
          <p:nvPr/>
        </p:nvSpPr>
        <p:spPr>
          <a:xfrm>
            <a:off x="2090928" y="1605280"/>
            <a:ext cx="2078736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Onboard maximum book titles.</a:t>
            </a:r>
          </a:p>
          <a:p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Onboard maximum readers through:</a:t>
            </a:r>
          </a:p>
          <a:p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Discount books.</a:t>
            </a:r>
          </a:p>
          <a:p>
            <a:r>
              <a:rPr lang="en-US" sz="1600" dirty="0"/>
              <a:t>+ More revenue</a:t>
            </a:r>
          </a:p>
          <a:p>
            <a:r>
              <a:rPr lang="en-US" sz="1600" dirty="0"/>
              <a:t>-  Less profits</a:t>
            </a:r>
          </a:p>
          <a:p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729D36-EC31-4AE4-AA9E-E72CB9B72099}"/>
              </a:ext>
            </a:extLst>
          </p:cNvPr>
          <p:cNvSpPr txBox="1"/>
          <p:nvPr/>
        </p:nvSpPr>
        <p:spPr>
          <a:xfrm>
            <a:off x="121920" y="1595120"/>
            <a:ext cx="1814576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No change in the price of the e-book or physical book.</a:t>
            </a:r>
          </a:p>
          <a:p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Deciding factors to choose an e-book retailer can be: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Bigger reader 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Pricing model for books</a:t>
            </a:r>
          </a:p>
          <a:p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747D3-0D3B-46C1-B6AE-31224BDF3D53}"/>
              </a:ext>
            </a:extLst>
          </p:cNvPr>
          <p:cNvSpPr txBox="1"/>
          <p:nvPr/>
        </p:nvSpPr>
        <p:spPr>
          <a:xfrm>
            <a:off x="4324094" y="1595120"/>
            <a:ext cx="3201222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Creation of e-Book in a format to be available on online store for download and read by an e-book reader.</a:t>
            </a:r>
          </a:p>
          <a:p>
            <a:endParaRPr lang="en-US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Possible approaches of formatting: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Format compatible on restricted devices.</a:t>
            </a:r>
          </a:p>
          <a:p>
            <a:r>
              <a:rPr lang="en-US" sz="1400" dirty="0"/>
              <a:t>+ Customer lock in </a:t>
            </a:r>
          </a:p>
          <a:p>
            <a:r>
              <a:rPr lang="en-US" sz="1400" dirty="0"/>
              <a:t>-  Limited customer base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Format compatible on multiple devices through applications.</a:t>
            </a:r>
          </a:p>
          <a:p>
            <a:r>
              <a:rPr lang="en-US" sz="1400" dirty="0"/>
              <a:t>+ Revenue through in-app purchases.</a:t>
            </a:r>
          </a:p>
          <a:p>
            <a:r>
              <a:rPr lang="en-US" sz="1400" dirty="0"/>
              <a:t>+ Retain customers.</a:t>
            </a:r>
          </a:p>
          <a:p>
            <a:r>
              <a:rPr lang="en-US" sz="1400" dirty="0"/>
              <a:t>-  Hamper device sales.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Format compatible on all devices, without application but reading software.</a:t>
            </a:r>
          </a:p>
          <a:p>
            <a:r>
              <a:rPr lang="en-US" sz="1400" dirty="0"/>
              <a:t>+ Customer base across devices.</a:t>
            </a:r>
          </a:p>
          <a:p>
            <a:pPr marL="171450" indent="-171450">
              <a:buFontTx/>
              <a:buChar char="-"/>
            </a:pPr>
            <a:r>
              <a:rPr lang="en-US" sz="1400" dirty="0"/>
              <a:t>Hamper in-app purchases.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C40B2-BA41-40CC-9860-17EF99D262AF}"/>
              </a:ext>
            </a:extLst>
          </p:cNvPr>
          <p:cNvSpPr txBox="1"/>
          <p:nvPr/>
        </p:nvSpPr>
        <p:spPr>
          <a:xfrm>
            <a:off x="7697778" y="1595120"/>
            <a:ext cx="2059886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Control rules implemented on top of formats to avoid piracy and revenue leak.</a:t>
            </a:r>
          </a:p>
          <a:p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Possible approaches: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Limited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Limited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Continuous monitoring of user activities by the technology companies.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Overriding user decisions, such as deletions of e-books.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357432-01E4-42F6-939C-122678F80867}"/>
              </a:ext>
            </a:extLst>
          </p:cNvPr>
          <p:cNvSpPr txBox="1"/>
          <p:nvPr/>
        </p:nvSpPr>
        <p:spPr>
          <a:xfrm>
            <a:off x="9926320" y="1595120"/>
            <a:ext cx="214376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Manufacture of reading devices to read e-book formats.</a:t>
            </a:r>
          </a:p>
          <a:p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Possible approaches to develop a reading device:</a:t>
            </a:r>
          </a:p>
          <a:p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Adaptive to all e-book formats, leading to more sales (Kindle)</a:t>
            </a:r>
          </a:p>
          <a:p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Adaptive to only proprietary format to lock in users (Sony, Kobo)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063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5905-F064-4172-95C2-1A2729BF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98108"/>
            <a:ext cx="7729728" cy="751840"/>
          </a:xfrm>
        </p:spPr>
        <p:txBody>
          <a:bodyPr/>
          <a:lstStyle/>
          <a:p>
            <a:r>
              <a:rPr lang="en-US" dirty="0"/>
              <a:t>WHOLESALE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7DEE-071B-4931-A818-0D7DE7DC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678171" y="6428096"/>
            <a:ext cx="2753746" cy="323968"/>
          </a:xfrm>
        </p:spPr>
        <p:txBody>
          <a:bodyPr/>
          <a:lstStyle/>
          <a:p>
            <a:r>
              <a:rPr lang="en-US" dirty="0"/>
              <a:t>10/11/2021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AC9D5-E0A4-4707-ACE5-C341AA29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1314" y="6490952"/>
            <a:ext cx="5901189" cy="320040"/>
          </a:xfrm>
        </p:spPr>
        <p:txBody>
          <a:bodyPr/>
          <a:lstStyle/>
          <a:p>
            <a:r>
              <a:rPr lang="en-US" dirty="0"/>
              <a:t>Barnes &amp; Noble Case Study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09B0A15-5FA1-41C6-AA16-B8A8215F4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342069"/>
              </p:ext>
            </p:extLst>
          </p:nvPr>
        </p:nvGraphicFramePr>
        <p:xfrm>
          <a:off x="160787" y="2859355"/>
          <a:ext cx="11836401" cy="3087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2720">
                  <a:extLst>
                    <a:ext uri="{9D8B030D-6E8A-4147-A177-3AD203B41FA5}">
                      <a16:colId xmlns:a16="http://schemas.microsoft.com/office/drawing/2014/main" val="1802617188"/>
                    </a:ext>
                  </a:extLst>
                </a:gridCol>
                <a:gridCol w="5171440">
                  <a:extLst>
                    <a:ext uri="{9D8B030D-6E8A-4147-A177-3AD203B41FA5}">
                      <a16:colId xmlns:a16="http://schemas.microsoft.com/office/drawing/2014/main" val="3151306251"/>
                    </a:ext>
                  </a:extLst>
                </a:gridCol>
                <a:gridCol w="5222241">
                  <a:extLst>
                    <a:ext uri="{9D8B030D-6E8A-4147-A177-3AD203B41FA5}">
                      <a16:colId xmlns:a16="http://schemas.microsoft.com/office/drawing/2014/main" val="4190785056"/>
                    </a:ext>
                  </a:extLst>
                </a:gridCol>
              </a:tblGrid>
              <a:tr h="394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374105"/>
                  </a:ext>
                </a:extLst>
              </a:tr>
              <a:tr h="939487"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Assured payment even before the sale of books to the consumer. Could be a source of earning Interest in case of book returns.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Massively discounted prices by the retailer could lower the value of the book.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3172"/>
                  </a:ext>
                </a:extLst>
              </a:tr>
              <a:tr h="821479">
                <a:tc>
                  <a:txBody>
                    <a:bodyPr/>
                    <a:lstStyle/>
                    <a:p>
                      <a:r>
                        <a:rPr lang="en-US" dirty="0"/>
                        <a:t>RETAILER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control over pricing. Could decrease the price to increase the customer base or can increase price to increase profit.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Logistics cost incurred in case the books aren’t sold and need to be returned to the publisher.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5518"/>
                  </a:ext>
                </a:extLst>
              </a:tr>
              <a:tr h="839373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Possibility of receiving more discounts from the retailer.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Retailers could increase the prices.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2337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2CE4F2E-87A1-4B90-922E-834A4CDEF973}"/>
              </a:ext>
            </a:extLst>
          </p:cNvPr>
          <p:cNvSpPr/>
          <p:nvPr/>
        </p:nvSpPr>
        <p:spPr>
          <a:xfrm>
            <a:off x="4668520" y="1928139"/>
            <a:ext cx="1869440" cy="418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Retailer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FF5D12-BCF5-47FB-8133-1A908873F228}"/>
              </a:ext>
            </a:extLst>
          </p:cNvPr>
          <p:cNvSpPr/>
          <p:nvPr/>
        </p:nvSpPr>
        <p:spPr>
          <a:xfrm>
            <a:off x="8351520" y="1928138"/>
            <a:ext cx="1869440" cy="418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6745E3-F812-4116-B512-E49E9C521048}"/>
              </a:ext>
            </a:extLst>
          </p:cNvPr>
          <p:cNvCxnSpPr/>
          <p:nvPr/>
        </p:nvCxnSpPr>
        <p:spPr>
          <a:xfrm>
            <a:off x="2595880" y="1984740"/>
            <a:ext cx="2072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88F7C6-92E0-4656-ABA7-87E481E279AD}"/>
              </a:ext>
            </a:extLst>
          </p:cNvPr>
          <p:cNvSpPr txBox="1"/>
          <p:nvPr/>
        </p:nvSpPr>
        <p:spPr>
          <a:xfrm>
            <a:off x="2926744" y="2220383"/>
            <a:ext cx="194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$10 Article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C6D7A9-C156-43A2-A132-608E2C55C60E}"/>
              </a:ext>
            </a:extLst>
          </p:cNvPr>
          <p:cNvSpPr txBox="1"/>
          <p:nvPr/>
        </p:nvSpPr>
        <p:spPr>
          <a:xfrm>
            <a:off x="6299200" y="1523443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$? (can sell at any price)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3C737B-1EC1-4426-8496-D2F461A2D754}"/>
              </a:ext>
            </a:extLst>
          </p:cNvPr>
          <p:cNvSpPr txBox="1"/>
          <p:nvPr/>
        </p:nvSpPr>
        <p:spPr>
          <a:xfrm>
            <a:off x="6802120" y="2158301"/>
            <a:ext cx="128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$10 Article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01AABF-8DC9-485F-AA44-0BE8F5D14BF3}"/>
              </a:ext>
            </a:extLst>
          </p:cNvPr>
          <p:cNvSpPr/>
          <p:nvPr/>
        </p:nvSpPr>
        <p:spPr>
          <a:xfrm>
            <a:off x="752283" y="1944737"/>
            <a:ext cx="1869440" cy="424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Publisher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B4B382-F8AD-465A-BF84-D97F47740562}"/>
              </a:ext>
            </a:extLst>
          </p:cNvPr>
          <p:cNvCxnSpPr/>
          <p:nvPr/>
        </p:nvCxnSpPr>
        <p:spPr>
          <a:xfrm>
            <a:off x="2595880" y="2197110"/>
            <a:ext cx="2072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FA3255-B172-4B2A-A8D7-5C223294BE49}"/>
              </a:ext>
            </a:extLst>
          </p:cNvPr>
          <p:cNvSpPr txBox="1"/>
          <p:nvPr/>
        </p:nvSpPr>
        <p:spPr>
          <a:xfrm>
            <a:off x="2621723" y="1545630"/>
            <a:ext cx="224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$5 (wholesale price)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E7CCA1-50D1-42C5-BD72-930E28DA4E69}"/>
              </a:ext>
            </a:extLst>
          </p:cNvPr>
          <p:cNvCxnSpPr/>
          <p:nvPr/>
        </p:nvCxnSpPr>
        <p:spPr>
          <a:xfrm>
            <a:off x="6537960" y="1948485"/>
            <a:ext cx="1813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55EA80-E5BE-4E7D-B8E5-39BD4DD7E55A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537960" y="2137298"/>
            <a:ext cx="181356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7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5905-F064-4172-95C2-1A2729BF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93897"/>
            <a:ext cx="7729728" cy="764340"/>
          </a:xfrm>
        </p:spPr>
        <p:txBody>
          <a:bodyPr/>
          <a:lstStyle/>
          <a:p>
            <a:r>
              <a:rPr lang="en-US" dirty="0"/>
              <a:t>AGENCY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7DEE-071B-4931-A818-0D7DE7DC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678171" y="6428096"/>
            <a:ext cx="2753746" cy="323968"/>
          </a:xfrm>
        </p:spPr>
        <p:txBody>
          <a:bodyPr/>
          <a:lstStyle/>
          <a:p>
            <a:r>
              <a:rPr lang="en-US" dirty="0"/>
              <a:t>10/11/2021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AC9D5-E0A4-4707-ACE5-C341AA29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0834" y="6428096"/>
            <a:ext cx="5901189" cy="320040"/>
          </a:xfrm>
        </p:spPr>
        <p:txBody>
          <a:bodyPr/>
          <a:lstStyle/>
          <a:p>
            <a:r>
              <a:rPr lang="en-US" dirty="0"/>
              <a:t>Barnes &amp; Noble Case Study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09B0A15-5FA1-41C6-AA16-B8A8215F4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598393"/>
              </p:ext>
            </p:extLst>
          </p:nvPr>
        </p:nvGraphicFramePr>
        <p:xfrm>
          <a:off x="177799" y="3075323"/>
          <a:ext cx="11836401" cy="259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2720">
                  <a:extLst>
                    <a:ext uri="{9D8B030D-6E8A-4147-A177-3AD203B41FA5}">
                      <a16:colId xmlns:a16="http://schemas.microsoft.com/office/drawing/2014/main" val="1802617188"/>
                    </a:ext>
                  </a:extLst>
                </a:gridCol>
                <a:gridCol w="5171440">
                  <a:extLst>
                    <a:ext uri="{9D8B030D-6E8A-4147-A177-3AD203B41FA5}">
                      <a16:colId xmlns:a16="http://schemas.microsoft.com/office/drawing/2014/main" val="3151306251"/>
                    </a:ext>
                  </a:extLst>
                </a:gridCol>
                <a:gridCol w="5222241">
                  <a:extLst>
                    <a:ext uri="{9D8B030D-6E8A-4147-A177-3AD203B41FA5}">
                      <a16:colId xmlns:a16="http://schemas.microsoft.com/office/drawing/2014/main" val="4190785056"/>
                    </a:ext>
                  </a:extLst>
                </a:gridCol>
              </a:tblGrid>
              <a:tr h="480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374105"/>
                  </a:ext>
                </a:extLst>
              </a:tr>
              <a:tr h="676258"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Authority to decide the book price to the consumer.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Assured revenue only after the sale of the book. The payments could be delayed.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317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dirty="0"/>
                        <a:t>RETAILER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decide the payment terms made to the publishers to earn interest.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Price decided by the publisher could reduce retailer margin.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5518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Possibility of receiving books for lower cost, as retailer margin is not included.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Might not get heavy discounts on the prices.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233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ECC5EF9-9FA7-404F-8A31-ECB3F4EFFFC6}"/>
              </a:ext>
            </a:extLst>
          </p:cNvPr>
          <p:cNvSpPr/>
          <p:nvPr/>
        </p:nvSpPr>
        <p:spPr>
          <a:xfrm>
            <a:off x="4714240" y="2042215"/>
            <a:ext cx="1869440" cy="375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Retailer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0523B1-40CD-40A1-B4D3-75465C29CCD5}"/>
              </a:ext>
            </a:extLst>
          </p:cNvPr>
          <p:cNvSpPr/>
          <p:nvPr/>
        </p:nvSpPr>
        <p:spPr>
          <a:xfrm>
            <a:off x="8351520" y="2042215"/>
            <a:ext cx="1869440" cy="375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D4908E-E815-4792-BE10-DA11508F6DE7}"/>
              </a:ext>
            </a:extLst>
          </p:cNvPr>
          <p:cNvCxnSpPr>
            <a:cxnSpLocks/>
          </p:cNvCxnSpPr>
          <p:nvPr/>
        </p:nvCxnSpPr>
        <p:spPr>
          <a:xfrm>
            <a:off x="6583680" y="2325076"/>
            <a:ext cx="176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1EC5AF-F60D-4BDD-937E-3E5A4E67AB67}"/>
              </a:ext>
            </a:extLst>
          </p:cNvPr>
          <p:cNvSpPr txBox="1"/>
          <p:nvPr/>
        </p:nvSpPr>
        <p:spPr>
          <a:xfrm>
            <a:off x="7176772" y="1765287"/>
            <a:ext cx="8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8AB06-BC59-4884-8D02-0D45056E1CC9}"/>
              </a:ext>
            </a:extLst>
          </p:cNvPr>
          <p:cNvSpPr txBox="1"/>
          <p:nvPr/>
        </p:nvSpPr>
        <p:spPr>
          <a:xfrm>
            <a:off x="6824980" y="2339934"/>
            <a:ext cx="128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$10 Article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ED1385-D939-493F-8BEA-D3AC8B29C089}"/>
              </a:ext>
            </a:extLst>
          </p:cNvPr>
          <p:cNvSpPr/>
          <p:nvPr/>
        </p:nvSpPr>
        <p:spPr>
          <a:xfrm>
            <a:off x="772160" y="2065338"/>
            <a:ext cx="1869440" cy="375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Publisher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B17630-927E-425F-B14E-9E1627E42E14}"/>
              </a:ext>
            </a:extLst>
          </p:cNvPr>
          <p:cNvCxnSpPr/>
          <p:nvPr/>
        </p:nvCxnSpPr>
        <p:spPr>
          <a:xfrm>
            <a:off x="2641600" y="2325076"/>
            <a:ext cx="2072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3D2EBF-EC4E-4A3C-8992-F155FD265AD8}"/>
              </a:ext>
            </a:extLst>
          </p:cNvPr>
          <p:cNvSpPr txBox="1"/>
          <p:nvPr/>
        </p:nvSpPr>
        <p:spPr>
          <a:xfrm>
            <a:off x="3035300" y="2330868"/>
            <a:ext cx="128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$10 Article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8CF2A0-6953-4273-BF23-7853ACF0E614}"/>
              </a:ext>
            </a:extLst>
          </p:cNvPr>
          <p:cNvSpPr txBox="1"/>
          <p:nvPr/>
        </p:nvSpPr>
        <p:spPr>
          <a:xfrm>
            <a:off x="3328670" y="1808483"/>
            <a:ext cx="8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$7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420308-97A2-4534-A57F-382B627EAFF4}"/>
              </a:ext>
            </a:extLst>
          </p:cNvPr>
          <p:cNvCxnSpPr/>
          <p:nvPr/>
        </p:nvCxnSpPr>
        <p:spPr>
          <a:xfrm>
            <a:off x="2641600" y="2149476"/>
            <a:ext cx="2072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121063-7CF4-498A-BA75-5AD34D4D7A37}"/>
              </a:ext>
            </a:extLst>
          </p:cNvPr>
          <p:cNvCxnSpPr/>
          <p:nvPr/>
        </p:nvCxnSpPr>
        <p:spPr>
          <a:xfrm>
            <a:off x="6583680" y="2149476"/>
            <a:ext cx="1767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5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D6B3-837A-44D1-B4DA-59527EAB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2232"/>
            <a:ext cx="772972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TO B&amp;N RETAILING BUSINESS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4D9DA-6A98-43A7-912F-C7EDD598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586731" y="6534032"/>
            <a:ext cx="2753746" cy="323968"/>
          </a:xfrm>
        </p:spPr>
        <p:txBody>
          <a:bodyPr/>
          <a:lstStyle/>
          <a:p>
            <a:r>
              <a:rPr lang="en-US" dirty="0"/>
              <a:t>10/11/2021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7E79F-FF4E-4058-ADAE-66B18A1D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986" y="6537960"/>
            <a:ext cx="5901189" cy="320040"/>
          </a:xfrm>
        </p:spPr>
        <p:txBody>
          <a:bodyPr/>
          <a:lstStyle/>
          <a:p>
            <a:r>
              <a:rPr lang="en-US" dirty="0"/>
              <a:t>Barnes &amp; Noble Case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61B93D-7077-4EB9-8FF0-EFE843710666}"/>
              </a:ext>
            </a:extLst>
          </p:cNvPr>
          <p:cNvSpPr/>
          <p:nvPr/>
        </p:nvSpPr>
        <p:spPr>
          <a:xfrm>
            <a:off x="193040" y="1336040"/>
            <a:ext cx="5679440" cy="4807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PHYSICAL BOOKS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Technological Innovation leading to advent of e-books.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Shrinkage in physical book sales market.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B&amp;N already had invested in infrastructure, which was depreciating.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Cannibalization of physical store sales to e-book sales.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Recurring administrative expenses for physical stores.</a:t>
            </a:r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388228-8B43-45E7-8FE3-CBB45454D4C7}"/>
              </a:ext>
            </a:extLst>
          </p:cNvPr>
          <p:cNvSpPr/>
          <p:nvPr/>
        </p:nvSpPr>
        <p:spPr>
          <a:xfrm>
            <a:off x="6238242" y="1336040"/>
            <a:ext cx="5760718" cy="4807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E-BOOKS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Heavily discounted books sold through wholesale model by rival companies like Amazon.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Conflicting E-book formats.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Publisher’s reluctance to make E-books.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Piracy in this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lock-in attempts by rivals through proprietary formats and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cost of developing proprietary e-book reading devices.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6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D111-DFD3-490A-84A2-96E1C85F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240292"/>
            <a:ext cx="7729728" cy="731520"/>
          </a:xfrm>
        </p:spPr>
        <p:txBody>
          <a:bodyPr>
            <a:normAutofit fontScale="90000"/>
          </a:bodyPr>
          <a:lstStyle/>
          <a:p>
            <a:r>
              <a:rPr lang="en-US" dirty="0"/>
              <a:t>Influence of E-book industry on: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0CD9-9DCE-4B03-9F2B-14D36C1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607051" y="6527800"/>
            <a:ext cx="2753746" cy="323968"/>
          </a:xfrm>
        </p:spPr>
        <p:txBody>
          <a:bodyPr/>
          <a:lstStyle/>
          <a:p>
            <a:r>
              <a:rPr lang="en-US" dirty="0"/>
              <a:t>10/11/2021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D9888-D2AB-49BB-9F24-E52402AD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7240" y="6531728"/>
            <a:ext cx="5901189" cy="320040"/>
          </a:xfrm>
        </p:spPr>
        <p:txBody>
          <a:bodyPr/>
          <a:lstStyle/>
          <a:p>
            <a:r>
              <a:rPr lang="en-US" dirty="0"/>
              <a:t>Barnes &amp; Noble Case Study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356321E-1008-4C00-A2D8-295856284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44905"/>
              </p:ext>
            </p:extLst>
          </p:nvPr>
        </p:nvGraphicFramePr>
        <p:xfrm>
          <a:off x="303028" y="1239521"/>
          <a:ext cx="11694159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154555181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1538639862"/>
                    </a:ext>
                  </a:extLst>
                </a:gridCol>
                <a:gridCol w="5090159">
                  <a:extLst>
                    <a:ext uri="{9D8B030D-6E8A-4147-A177-3AD203B41FA5}">
                      <a16:colId xmlns:a16="http://schemas.microsoft.com/office/drawing/2014/main" val="4073960687"/>
                    </a:ext>
                  </a:extLst>
                </a:gridCol>
              </a:tblGrid>
              <a:tr h="3480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69425"/>
                  </a:ext>
                </a:extLst>
              </a:tr>
              <a:tr h="13921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PUBLISHERS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Lower cost of e-books compared to physical books can lead to higher margins.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Could incur warehouse costs if physical books aren’t sold.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Negative perception about the right price of the book.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Restricted customer base (senior population had to adopt to new technology)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Piracy of e-books.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22380"/>
                  </a:ext>
                </a:extLst>
              </a:tr>
              <a:tr h="2175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RETAILERS (B&amp;N)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In-app purchases on other devices leading to revenue.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Instant availability of e-books leads to customer satisfaction.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Could incur logistics cost if physical books aren’t sold.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Sharing of books is restricted with DRMs vs physical books where it could be resold.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Cannibalize physical store sales.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209004"/>
                  </a:ext>
                </a:extLst>
              </a:tr>
              <a:tr h="870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Convenience to carry books on the move.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Availability of in &amp; out of print books.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Should adapt to new technologies.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9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2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412A-0353-4960-92CB-787A9E09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2608"/>
            <a:ext cx="8833104" cy="690880"/>
          </a:xfrm>
        </p:spPr>
        <p:txBody>
          <a:bodyPr>
            <a:normAutofit fontScale="90000"/>
          </a:bodyPr>
          <a:lstStyle/>
          <a:p>
            <a:r>
              <a:rPr lang="en-US" dirty="0"/>
              <a:t>DEDICATED DEVICE COMPETETION FOR B&amp;n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4B196-7108-415B-AB99-7CE2473A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657851" y="6467416"/>
            <a:ext cx="2753746" cy="323968"/>
          </a:xfrm>
        </p:spPr>
        <p:txBody>
          <a:bodyPr/>
          <a:lstStyle/>
          <a:p>
            <a:r>
              <a:rPr lang="en-US" dirty="0"/>
              <a:t>10/11/2021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E3C53-F11C-4E15-9FB1-5AB877C3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5640" y="6496744"/>
            <a:ext cx="5901189" cy="320040"/>
          </a:xfrm>
        </p:spPr>
        <p:txBody>
          <a:bodyPr/>
          <a:lstStyle/>
          <a:p>
            <a:r>
              <a:rPr lang="en-US" dirty="0"/>
              <a:t>Barnes &amp; Noble Case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6798F8-0461-49AF-8DDC-FCE1988C4E37}"/>
              </a:ext>
            </a:extLst>
          </p:cNvPr>
          <p:cNvSpPr/>
          <p:nvPr/>
        </p:nvSpPr>
        <p:spPr>
          <a:xfrm>
            <a:off x="883920" y="1246124"/>
            <a:ext cx="4775200" cy="2267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POSITIVES OF DEDICATED DEVICE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stream through device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data through device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to advertise.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Seamless experience to consumers.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E9DD3-BD27-418E-8B66-93875357C609}"/>
              </a:ext>
            </a:extLst>
          </p:cNvPr>
          <p:cNvSpPr/>
          <p:nvPr/>
        </p:nvSpPr>
        <p:spPr>
          <a:xfrm>
            <a:off x="6139690" y="1246124"/>
            <a:ext cx="5679440" cy="2267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NEGATIVES OF DEDICATED DEVICE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Huge device development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R&amp;D costs for new product enhancements.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Technology is not a core competency.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rise of platform agnostic e-book formats, device competition could increase.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A2385F-8E1B-447A-8F10-F380270ADCA4}"/>
              </a:ext>
            </a:extLst>
          </p:cNvPr>
          <p:cNvSpPr/>
          <p:nvPr/>
        </p:nvSpPr>
        <p:spPr>
          <a:xfrm>
            <a:off x="883920" y="4602480"/>
            <a:ext cx="10993122" cy="1505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Nook can fail. B&amp;N should not invest more capital in development of physical devices, rather it should collaborate with other devices to pre-load their eBook reading applications at a revenue sharing model and the B&amp;N e-book reading application should be made compatible with most popular platform agnostic formats. It should additionally concentrate more on android based devices as it allows in app purchases of e-Books.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168F99-7C9B-47D1-AA28-DF5DF6B7B9CE}"/>
              </a:ext>
            </a:extLst>
          </p:cNvPr>
          <p:cNvSpPr/>
          <p:nvPr/>
        </p:nvSpPr>
        <p:spPr>
          <a:xfrm>
            <a:off x="883920" y="3637280"/>
            <a:ext cx="10993122" cy="894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 the B&amp;N format e-books can be read on different devices through applications, and with the rise of platform agnostic e-book formats, the dedicated device competition may not be as important for B&amp;N.</a:t>
            </a:r>
          </a:p>
        </p:txBody>
      </p:sp>
    </p:spTree>
    <p:extLst>
      <p:ext uri="{BB962C8B-B14F-4D97-AF65-F5344CB8AC3E}">
        <p14:creationId xmlns:p14="http://schemas.microsoft.com/office/powerpoint/2010/main" val="11697967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1633</TotalTime>
  <Words>1327</Words>
  <Application>Microsoft Office PowerPoint</Application>
  <PresentationFormat>Widescreen</PresentationFormat>
  <Paragraphs>305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Gill Sans MT</vt:lpstr>
      <vt:lpstr>Parcel</vt:lpstr>
      <vt:lpstr>PowerPoint Presentation</vt:lpstr>
      <vt:lpstr>BARNES &amp; noble</vt:lpstr>
      <vt:lpstr>B&amp;N COMPANY ASSESSMENT</vt:lpstr>
      <vt:lpstr>E-Book Industry dynamics</vt:lpstr>
      <vt:lpstr>WHOLESALE MODEL</vt:lpstr>
      <vt:lpstr>AGENCY MODEL</vt:lpstr>
      <vt:lpstr>CHALLENGES TO B&amp;N RETAILING BUSINESS</vt:lpstr>
      <vt:lpstr>Influence of E-book industry on:</vt:lpstr>
      <vt:lpstr>DEDICATED DEVICE COMPETETION FOR B&amp;n</vt:lpstr>
      <vt:lpstr>B&amp;N RESPONSE TO AMAZON</vt:lpstr>
      <vt:lpstr>Competitors</vt:lpstr>
      <vt:lpstr>SINGLE WINNER?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Maddihally Nagoji, Meghashree</dc:creator>
  <cp:lastModifiedBy>Maddihally Nagoji, Meghashree</cp:lastModifiedBy>
  <cp:revision>368</cp:revision>
  <dcterms:created xsi:type="dcterms:W3CDTF">2021-10-08T18:48:28Z</dcterms:created>
  <dcterms:modified xsi:type="dcterms:W3CDTF">2022-04-19T05:15:09Z</dcterms:modified>
</cp:coreProperties>
</file>