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1" r:id="rId2"/>
  </p:sldMasterIdLst>
  <p:notesMasterIdLst>
    <p:notesMasterId r:id="rId14"/>
  </p:notesMasterIdLst>
  <p:sldIdLst>
    <p:sldId id="256" r:id="rId3"/>
    <p:sldId id="270" r:id="rId4"/>
    <p:sldId id="259" r:id="rId5"/>
    <p:sldId id="260" r:id="rId6"/>
    <p:sldId id="261" r:id="rId7"/>
    <p:sldId id="264" r:id="rId8"/>
    <p:sldId id="262" r:id="rId9"/>
    <p:sldId id="266" r:id="rId10"/>
    <p:sldId id="263" r:id="rId11"/>
    <p:sldId id="273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92" autoAdjust="0"/>
  </p:normalViewPr>
  <p:slideViewPr>
    <p:cSldViewPr snapToGrid="0">
      <p:cViewPr varScale="1">
        <p:scale>
          <a:sx n="71" d="100"/>
          <a:sy n="71" d="100"/>
        </p:scale>
        <p:origin x="3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25F58-9FC5-4FBA-B297-9FCEBAFE869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90E49-9874-45D5-865B-E324D2B03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3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90E49-9874-45D5-865B-E324D2B036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58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90E49-9874-45D5-865B-E324D2B036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92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Merchants</a:t>
            </a:r>
          </a:p>
          <a:p>
            <a:pPr lvl="1"/>
            <a:r>
              <a:rPr lang="en-US" sz="1400" dirty="0"/>
              <a:t>Opportunity to appeal to more customers from Groupon’s consumer base.</a:t>
            </a:r>
          </a:p>
          <a:p>
            <a:pPr lvl="1"/>
            <a:r>
              <a:rPr lang="en-US" sz="1400" dirty="0"/>
              <a:t>No on-boarding fee.</a:t>
            </a:r>
          </a:p>
          <a:p>
            <a:pPr lvl="1"/>
            <a:r>
              <a:rPr lang="en-US" sz="1400" dirty="0"/>
              <a:t>*</a:t>
            </a:r>
            <a:r>
              <a:rPr lang="en-US" sz="1400" i="1" dirty="0"/>
              <a:t>tipping point</a:t>
            </a:r>
            <a:endParaRPr lang="en-US" sz="1400" dirty="0"/>
          </a:p>
          <a:p>
            <a:pPr lvl="1"/>
            <a:r>
              <a:rPr lang="en-US" sz="1400" dirty="0"/>
              <a:t>Upselling opportunities.</a:t>
            </a:r>
          </a:p>
          <a:p>
            <a:pPr lvl="1"/>
            <a:r>
              <a:rPr lang="en-US" sz="1400" dirty="0"/>
              <a:t>Independent campaign opportunities.</a:t>
            </a:r>
          </a:p>
          <a:p>
            <a:pPr lvl="1"/>
            <a:r>
              <a:rPr lang="en-US" sz="1400" dirty="0"/>
              <a:t>Dashboards on consumer spending patterns and data.</a:t>
            </a:r>
          </a:p>
          <a:p>
            <a:r>
              <a:rPr lang="en-US" sz="1400" dirty="0"/>
              <a:t>Consumers</a:t>
            </a:r>
          </a:p>
          <a:p>
            <a:pPr lvl="1"/>
            <a:r>
              <a:rPr lang="en-US" sz="1400" dirty="0"/>
              <a:t>Daily discount deals.</a:t>
            </a:r>
          </a:p>
          <a:p>
            <a:pPr lvl="1"/>
            <a:r>
              <a:rPr lang="en-US" sz="1400" dirty="0"/>
              <a:t>Early access to deal through the VIP membership program.</a:t>
            </a:r>
          </a:p>
          <a:p>
            <a:pPr lvl="1"/>
            <a:r>
              <a:rPr lang="en-US" sz="1400" dirty="0"/>
              <a:t>Refunds for affected customers.</a:t>
            </a:r>
          </a:p>
          <a:p>
            <a:pPr lvl="1"/>
            <a:r>
              <a:rPr lang="en-US" sz="1400" dirty="0"/>
              <a:t>Notifications regarding deals along follow up emails.</a:t>
            </a:r>
          </a:p>
          <a:p>
            <a:pPr lvl="1"/>
            <a:r>
              <a:rPr lang="en-US" sz="1400" i="1" dirty="0"/>
              <a:t>No of vouchers sold data for determining attractiveness of offers.</a:t>
            </a:r>
          </a:p>
          <a:p>
            <a:pPr lvl="1"/>
            <a:r>
              <a:rPr lang="en-US" sz="1400" dirty="0"/>
              <a:t>Referral Program for added credits.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90E49-9874-45D5-865B-E324D2B036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72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90E49-9874-45D5-865B-E324D2B036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6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1EAF-F39B-4B0B-B3DC-FFD02E8DA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45D29-C5CF-4D6F-A95B-92CFA62D8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D68C4-B36E-4B8D-9BE8-15653396E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Sept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229F5-ACC5-4ED8-8E47-88ED082B8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IDS 515 – Groupon Case Study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F909B-F775-4BE1-B85B-85E1165C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56CF4E-24E2-4169-B23A-57FD714812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18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77069-6B6E-41F0-9983-069A60EE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47AB0-062D-481F-92A3-AE5AFD541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91D23-8262-42EA-9DA0-F96BDA42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Sept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55E36-AAE6-4CFC-B1C1-40D15A8A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IDS 515 – Groupon Case Study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573E2-3758-4351-9341-F7426C671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56CF4E-24E2-4169-B23A-57FD7148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6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4F395-3D36-43DF-863D-9EADC7941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B8769-8145-48CE-8177-95D163749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F5692-811A-4DE5-98E5-7AE0908A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Sept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C4B0C-B266-40DE-A2C4-5FA03F79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IDS 515 – Groupon Case Study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DFF77-5C0F-476F-8D00-F0AE153F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56CF4E-24E2-4169-B23A-57FD7148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28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Sept 2021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IDS 515 – Groupon Case Study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6CF4E-24E2-4169-B23A-57FD714812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991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13931" y="6535996"/>
            <a:ext cx="992355" cy="322004"/>
          </a:xfrm>
        </p:spPr>
        <p:txBody>
          <a:bodyPr/>
          <a:lstStyle/>
          <a:p>
            <a:pPr algn="l"/>
            <a:r>
              <a:rPr lang="en-US"/>
              <a:t>20 Sept 2021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86770" y="6492241"/>
            <a:ext cx="2018460" cy="365759"/>
          </a:xfrm>
        </p:spPr>
        <p:txBody>
          <a:bodyPr/>
          <a:lstStyle/>
          <a:p>
            <a:r>
              <a:rPr lang="en-US" dirty="0"/>
              <a:t>IDS 515 – Groupon Case Study</a:t>
            </a:r>
          </a:p>
        </p:txBody>
      </p:sp>
    </p:spTree>
    <p:extLst>
      <p:ext uri="{BB962C8B-B14F-4D97-AF65-F5344CB8AC3E}">
        <p14:creationId xmlns:p14="http://schemas.microsoft.com/office/powerpoint/2010/main" val="2662978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Sept 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IDS 515 – Groupon Case Study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6CF4E-24E2-4169-B23A-57FD7148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6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Sept 2021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IDS 515 – Groupon Case Study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6CF4E-24E2-4169-B23A-57FD7148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23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Sept 2021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IDS 515 – Groupon Case Study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6CF4E-24E2-4169-B23A-57FD7148129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49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Sept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IDS 515 – Groupon Case Study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6CF4E-24E2-4169-B23A-57FD7148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85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Sept 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IDS 515 – Groupon Case 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6CF4E-24E2-4169-B23A-57FD7148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379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Sept 2021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IDS 515 – Groupon Case Study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6CF4E-24E2-4169-B23A-57FD7148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0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B71D-9802-43EA-947E-B834FEA3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44AE8-FA4D-4D5D-B89D-D9D3E5BC6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14795-EEFD-4B4F-BC30-70201747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Sept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B7158-2317-4EA9-AAD4-3EED6DD5B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IDS 515 – Groupon Case Study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9D507-0268-4194-91EC-079E7229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56CF4E-24E2-4169-B23A-57FD7148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08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20 Sept 2021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IDS 515 – Groupon Case Study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6CF4E-24E2-4169-B23A-57FD7148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42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Sept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IDS 515 – Groupon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6CF4E-24E2-4169-B23A-57FD7148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378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Sept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IDS 515 – Groupon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6CF4E-24E2-4169-B23A-57FD7148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1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8E0D0-5F60-4A14-97C8-F06D8883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B772B-A367-4E7C-93F1-1B60AE89A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7BCE4-844F-4456-B8C6-8F2A69E8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Sept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BAB41-F069-43EF-99F5-596986CF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IDS 515 – Groupon Case Study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D7549-1D47-437A-A5E0-DAD580E3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56CF4E-24E2-4169-B23A-57FD7148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8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3042B-C0FA-4AC7-9376-213ECCF74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F0111-2713-4718-A270-0056A3AC3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4CB4F-61A7-4E87-B49B-8529FB95B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01DEF-7945-4AC2-96D4-C71FFE05F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Sept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D1F49-8ACD-437B-A5DE-4BF391816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IDS 515 – Groupon Case Study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88FFE-0068-4CAD-9DC9-BF21359C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56CF4E-24E2-4169-B23A-57FD7148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7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877E-4F03-4B4F-BF33-0E182B14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88EE5-92DC-42B5-9354-B0D6C05CA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C34D4-6587-4709-A71E-A3FB38F9D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EED9D-1432-4DAC-9A8D-CECBAE0B1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6F21F-CF92-420A-AE9D-78C995794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14DF53-88E3-4683-964F-13611080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Sept 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2C033-0D0E-4B8D-9B1E-79A31512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IDS 515 – Groupon Case Study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3F56A-BC36-48A6-A9FE-6A704CBB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56CF4E-24E2-4169-B23A-57FD7148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991A7-CE32-49B0-A9F1-7C280CC0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7BD72A-BE62-4D94-87D0-6DC0815F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Sept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DAC3C-F728-4775-9B43-4F352E5B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IDS 515 – Groupon 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9639C-23C3-4774-8F49-E17A3FC4D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56CF4E-24E2-4169-B23A-57FD7148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A2BFE-F72B-4824-BD9E-4ABC1D9E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Sept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1D488-1548-4983-AF17-37EAC55F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IDS 515 – Groupon Case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2312F-0B5C-467A-805C-001CE7DB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56CF4E-24E2-4169-B23A-57FD7148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6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75F9-2115-411B-9B8C-CEF90795C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A7EEF-A0C5-49F4-B8E3-079B2E6BE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50A0C-AC44-4AD6-BC10-0DD354C4D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B44F9-2C80-4A1D-B0F9-97D42870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Sept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62BC8-A621-42C2-AD6A-9738479F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IDS 515 – Groupon Case Study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8735C-D66A-4936-A878-3079E8D8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56CF4E-24E2-4169-B23A-57FD7148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5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6F27-F2DE-4440-AA0C-FC50B328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C26142-FFA1-4F06-A66B-B1DC0D5C8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B09AF-8F8B-4FB6-95E4-D36D932DF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82090-DBA4-4D23-A4F0-BCD83F451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Sept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E2EE6-EF33-4382-A222-6939ED50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IDS 515 – Groupon Case Study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7873F-CA39-419F-AE68-0334C1CB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56CF4E-24E2-4169-B23A-57FD7148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4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35BEB-A7C1-4181-B030-5BBE6CF88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Groupon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E2840-C6B4-4B8D-9397-58DFF12F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40A30-1FC3-43C8-84DE-F80A266B5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78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 Sept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AF741-0DBB-4B5E-8E00-51E283EB1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786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IDS 515 – Groupon Case Study</a:t>
            </a:r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7D4A6652-01E7-4F4E-94BC-54C6D8E8774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298" y="6262688"/>
            <a:ext cx="1363702" cy="59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5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20 Sept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IDS 515 – Groupon Case Study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456CF4E-24E2-4169-B23A-57FD7148129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FF3D5C5-B6CE-4CB4-91B4-5EBD2C418DA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298" y="6262688"/>
            <a:ext cx="1363702" cy="59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5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866BB1-3C82-4789-B16D-084B76382C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81" r="1272" b="9090"/>
          <a:stretch/>
        </p:blipFill>
        <p:spPr>
          <a:xfrm>
            <a:off x="20" y="584909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79152-F15C-44E0-94F1-4F6E23990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3747" y="1408814"/>
            <a:ext cx="5683102" cy="2235277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Groupon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EC70-3D55-41F1-A9C4-B9A7E1827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Sept 2021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A2C8D5B-B088-4036-BBB2-DECE616B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Groupon Case Study</a:t>
            </a:r>
          </a:p>
        </p:txBody>
      </p:sp>
    </p:spTree>
    <p:extLst>
      <p:ext uri="{BB962C8B-B14F-4D97-AF65-F5344CB8AC3E}">
        <p14:creationId xmlns:p14="http://schemas.microsoft.com/office/powerpoint/2010/main" val="125839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F0CB-C724-4641-8BDC-34CD144A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61663"/>
            <a:ext cx="10418064" cy="1188720"/>
          </a:xfrm>
        </p:spPr>
        <p:txBody>
          <a:bodyPr>
            <a:noAutofit/>
          </a:bodyPr>
          <a:lstStyle/>
          <a:p>
            <a:r>
              <a:rPr lang="en-US" sz="4000" dirty="0"/>
              <a:t>PRODUCT – MARKET GRAPH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0E0ED-FD08-4C7F-81B6-7B46A898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Sept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A75F8-CFCB-47B5-89F2-BE31E403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Groupon Case Study</a:t>
            </a:r>
          </a:p>
        </p:txBody>
      </p: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2AED07D-AD31-42E9-B685-87E708BB6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31" y="1280122"/>
            <a:ext cx="11305032" cy="536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F0CB-C724-4641-8BDC-34CD144A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569" y="1066800"/>
            <a:ext cx="10368861" cy="4724400"/>
          </a:xfrm>
        </p:spPr>
        <p:txBody>
          <a:bodyPr>
            <a:no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0E0ED-FD08-4C7F-81B6-7B46A898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Sept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A75F8-CFCB-47B5-89F2-BE31E403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Groupon Case Study</a:t>
            </a:r>
          </a:p>
        </p:txBody>
      </p:sp>
    </p:spTree>
    <p:extLst>
      <p:ext uri="{BB962C8B-B14F-4D97-AF65-F5344CB8AC3E}">
        <p14:creationId xmlns:p14="http://schemas.microsoft.com/office/powerpoint/2010/main" val="84874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A72A-9CF5-4E5F-ADAC-BCF9B899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"/>
            <a:ext cx="10515600" cy="117087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WHAT IS Groupon?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D4561-E389-4571-BCB1-2AFD0F6D0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736"/>
            <a:ext cx="10515600" cy="3979807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A marketing services company which caters to the need of businesses to reach customers.</a:t>
            </a:r>
          </a:p>
          <a:p>
            <a:pPr algn="just"/>
            <a:r>
              <a:rPr lang="en-US" sz="2400" dirty="0"/>
              <a:t>Provides heavily discounted vouchers for merchant’s products and services.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7269D-D576-45B1-9BA3-EE2CD5D9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Sept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66703-7B7C-4639-A3FA-72AEC825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Groupon Case Study</a:t>
            </a:r>
          </a:p>
        </p:txBody>
      </p:sp>
    </p:spTree>
    <p:extLst>
      <p:ext uri="{BB962C8B-B14F-4D97-AF65-F5344CB8AC3E}">
        <p14:creationId xmlns:p14="http://schemas.microsoft.com/office/powerpoint/2010/main" val="214496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99F8-15E8-4265-93D1-D4EFC4206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9331"/>
            <a:ext cx="10515600" cy="108500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Business Model – Daily Deals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4FEE8-B968-47A8-9BD1-047A52D2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Sept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C2AFB-756C-47B6-9938-9E95EF13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Groupon Case Study</a:t>
            </a:r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AD205717-EB83-442D-991B-08CC01A91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27" y="1415000"/>
            <a:ext cx="9339943" cy="52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0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A72A-9CF5-4E5F-ADAC-BCF9B899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"/>
            <a:ext cx="10515600" cy="117087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Is Groupon Sustainable?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D4561-E389-4571-BCB1-2AFD0F6D0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736"/>
            <a:ext cx="10515600" cy="4504505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Reluctance of merchants operating on low margins to share 50% revenue.</a:t>
            </a:r>
          </a:p>
          <a:p>
            <a:pPr algn="just"/>
            <a:r>
              <a:rPr lang="en-US" sz="2400" dirty="0"/>
              <a:t>Longer wait time for merchants to receive revenue from Groupon and from their customers, due to indefinite redemption period.</a:t>
            </a:r>
          </a:p>
          <a:p>
            <a:pPr algn="just"/>
            <a:r>
              <a:rPr lang="en-US" sz="2400" dirty="0"/>
              <a:t>Possibility of no coupon redemption, leading to lack of upsell opportunities and development of customer base for merchants.</a:t>
            </a:r>
          </a:p>
          <a:p>
            <a:pPr algn="just"/>
            <a:r>
              <a:rPr lang="en-US" sz="2400" dirty="0"/>
              <a:t>Independent deals run by merchants to customers based on customer mailing list post Groupon deals.</a:t>
            </a:r>
          </a:p>
          <a:p>
            <a:pPr algn="just"/>
            <a:r>
              <a:rPr lang="en-US" sz="2400" dirty="0"/>
              <a:t>Other better and economical marketing options available to merchants. i.e., Ads.</a:t>
            </a:r>
          </a:p>
          <a:p>
            <a:pPr algn="just"/>
            <a:r>
              <a:rPr lang="en-US" sz="2400" dirty="0"/>
              <a:t>Restricted consumer base (young, well educated, high income, etc.)</a:t>
            </a:r>
          </a:p>
          <a:p>
            <a:pPr algn="just"/>
            <a:r>
              <a:rPr lang="en-US" sz="2400" dirty="0"/>
              <a:t>Hence, not sustainable.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E901F-E25A-4538-A6A2-0F24102E7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Sept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639B8-4EB3-49E8-9399-FF2764E9B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Groupon Case Study</a:t>
            </a:r>
          </a:p>
        </p:txBody>
      </p:sp>
    </p:spTree>
    <p:extLst>
      <p:ext uri="{BB962C8B-B14F-4D97-AF65-F5344CB8AC3E}">
        <p14:creationId xmlns:p14="http://schemas.microsoft.com/office/powerpoint/2010/main" val="261582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F033-3320-4F0E-8E73-EEF7E207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8110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Business Appeal - Merchants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1E22EA-1D0E-4003-96FD-73F486A5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Sept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EAB68-97F4-448E-91A6-5C9CB6DC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Groupon Case Study</a:t>
            </a: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D4355CB-4445-47F1-9B80-85FBC9853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1" y="1679303"/>
            <a:ext cx="9710057" cy="498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5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F033-3320-4F0E-8E73-EEF7E207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8110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Business Appeal - CONSUMERS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F2E26C-FC64-4405-AA63-C02B638C6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86" y="1748245"/>
            <a:ext cx="9655628" cy="470711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E19B0-A122-4961-A2DA-4DEB71F75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Sept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0C55-74ED-4BD5-8D3D-E5CD8E08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Groupon Case Study</a:t>
            </a:r>
          </a:p>
        </p:txBody>
      </p:sp>
    </p:spTree>
    <p:extLst>
      <p:ext uri="{BB962C8B-B14F-4D97-AF65-F5344CB8AC3E}">
        <p14:creationId xmlns:p14="http://schemas.microsoft.com/office/powerpoint/2010/main" val="381191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FBC76-382D-4C18-87A0-57C59746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933" y="192143"/>
            <a:ext cx="10216134" cy="1188720"/>
          </a:xfrm>
        </p:spPr>
        <p:txBody>
          <a:bodyPr>
            <a:noAutofit/>
          </a:bodyPr>
          <a:lstStyle/>
          <a:p>
            <a:r>
              <a:rPr lang="en-US" sz="4000" dirty="0"/>
              <a:t>American Apparel profitability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7936-07DD-49D5-970B-84AE9449E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33" y="2091690"/>
            <a:ext cx="10216134" cy="4047853"/>
          </a:xfrm>
        </p:spPr>
        <p:txBody>
          <a:bodyPr>
            <a:normAutofit/>
          </a:bodyPr>
          <a:lstStyle/>
          <a:p>
            <a:r>
              <a:rPr lang="en-US" sz="2400" dirty="0"/>
              <a:t>Revenue from vouchers ($25 * 133,000) = $3,325,000 </a:t>
            </a:r>
          </a:p>
          <a:p>
            <a:r>
              <a:rPr lang="en-US" sz="2400" dirty="0"/>
              <a:t>Average $20 above face value revenue from customers.</a:t>
            </a:r>
          </a:p>
          <a:p>
            <a:r>
              <a:rPr lang="en-US" sz="2400" dirty="0"/>
              <a:t>25% of in-store redemption signed up for mailing list, which lead to additional 5-6 figure revenue through campaigns.</a:t>
            </a:r>
          </a:p>
          <a:p>
            <a:r>
              <a:rPr lang="en-US" sz="2400" dirty="0"/>
              <a:t>Increased profit margin by negotiating less than half revenue share to Groupon.</a:t>
            </a:r>
          </a:p>
          <a:p>
            <a:r>
              <a:rPr lang="en-US" sz="2400" b="1" dirty="0"/>
              <a:t>Assumptions</a:t>
            </a:r>
          </a:p>
          <a:p>
            <a:pPr lvl="1"/>
            <a:r>
              <a:rPr lang="en-US" sz="2200" dirty="0"/>
              <a:t>Costs were lower than the revenue generated from the Groupon campaign.</a:t>
            </a:r>
          </a:p>
          <a:p>
            <a:pPr lvl="1"/>
            <a:r>
              <a:rPr lang="en-US" sz="2200" dirty="0"/>
              <a:t>The mailing list developed were potential repeat customers.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38C8A-4319-489B-A863-8B20B52D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Sept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2448A-AEFB-4857-8AF7-48A14F2B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Groupon Case Study</a:t>
            </a:r>
          </a:p>
        </p:txBody>
      </p:sp>
    </p:spTree>
    <p:extLst>
      <p:ext uri="{BB962C8B-B14F-4D97-AF65-F5344CB8AC3E}">
        <p14:creationId xmlns:p14="http://schemas.microsoft.com/office/powerpoint/2010/main" val="539928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F0CB-C724-4641-8BDC-34CD144A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50777"/>
            <a:ext cx="10418064" cy="1188720"/>
          </a:xfrm>
        </p:spPr>
        <p:txBody>
          <a:bodyPr>
            <a:noAutofit/>
          </a:bodyPr>
          <a:lstStyle/>
          <a:p>
            <a:r>
              <a:rPr lang="en-US" sz="4000" dirty="0"/>
              <a:t>WHY GROUPON 2.0?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B31B0-C8A1-42B1-8421-728A742B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968" y="2100834"/>
            <a:ext cx="10418064" cy="3276709"/>
          </a:xfrm>
        </p:spPr>
        <p:txBody>
          <a:bodyPr>
            <a:normAutofit/>
          </a:bodyPr>
          <a:lstStyle/>
          <a:p>
            <a:r>
              <a:rPr lang="en-US" sz="2400" dirty="0"/>
              <a:t>Broadens competitive scope to attract new merchants and consumers (interest based)</a:t>
            </a:r>
          </a:p>
          <a:p>
            <a:r>
              <a:rPr lang="en-US" sz="2400" dirty="0"/>
              <a:t>Enhances customer retention through VIP program &amp; Groupon Rewards.</a:t>
            </a:r>
          </a:p>
          <a:p>
            <a:r>
              <a:rPr lang="en-US" sz="2400" dirty="0"/>
              <a:t>Provides control to merchants, to run timed deals to boost business (Groupon Now)</a:t>
            </a:r>
            <a:endParaRPr lang="en-US" sz="2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97771-90E3-407B-AD09-81F8BFAE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Sept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3ECFC-B686-44C9-B3E5-1B1934BC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Groupon Case Study</a:t>
            </a:r>
          </a:p>
        </p:txBody>
      </p:sp>
    </p:spTree>
    <p:extLst>
      <p:ext uri="{BB962C8B-B14F-4D97-AF65-F5344CB8AC3E}">
        <p14:creationId xmlns:p14="http://schemas.microsoft.com/office/powerpoint/2010/main" val="4121204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F0CB-C724-4641-8BDC-34CD144A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237863"/>
            <a:ext cx="10418064" cy="1188720"/>
          </a:xfrm>
        </p:spPr>
        <p:txBody>
          <a:bodyPr>
            <a:noAutofit/>
          </a:bodyPr>
          <a:lstStyle/>
          <a:p>
            <a:r>
              <a:rPr lang="en-US" sz="4000" dirty="0"/>
              <a:t>Strategy against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B31B0-C8A1-42B1-8421-728A742B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968" y="2100834"/>
            <a:ext cx="10418064" cy="403870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Introducing lower revenue share between merchant &amp; Groupon.</a:t>
            </a:r>
          </a:p>
          <a:p>
            <a:r>
              <a:rPr lang="en-US" sz="2400" dirty="0"/>
              <a:t>Attractive deals for referrals.</a:t>
            </a:r>
          </a:p>
          <a:p>
            <a:r>
              <a:rPr lang="en-US" sz="2400" dirty="0"/>
              <a:t>Exclusive rewards for consumers on the VIP program to create customer lock-in.</a:t>
            </a:r>
          </a:p>
          <a:p>
            <a:r>
              <a:rPr lang="en-US" sz="2400" dirty="0"/>
              <a:t>Increasing the width of services from merchants to cater to different consumer segments.</a:t>
            </a:r>
          </a:p>
          <a:p>
            <a:r>
              <a:rPr lang="en-US" sz="2400" dirty="0"/>
              <a:t>Focus on seamless consumer journey. Have efficient feedback mechanisms to track consumer satisfaction.</a:t>
            </a:r>
          </a:p>
          <a:p>
            <a:r>
              <a:rPr lang="en-US" sz="2400" dirty="0"/>
              <a:t>Preemptive approach to expand in other countries &amp; establish strong hold in existing countries.</a:t>
            </a:r>
          </a:p>
          <a:p>
            <a:r>
              <a:rPr lang="en-US" sz="2400" dirty="0"/>
              <a:t>Scaling to mobile technologies. </a:t>
            </a:r>
          </a:p>
          <a:p>
            <a:r>
              <a:rPr lang="en-US" sz="2400" dirty="0"/>
              <a:t>Ensure quicker payments to the merchants.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0E0ED-FD08-4C7F-81B6-7B46A898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Sept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A75F8-CFCB-47B5-89F2-BE31E403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Groupon Case Study</a:t>
            </a:r>
          </a:p>
        </p:txBody>
      </p:sp>
    </p:spTree>
    <p:extLst>
      <p:ext uri="{BB962C8B-B14F-4D97-AF65-F5344CB8AC3E}">
        <p14:creationId xmlns:p14="http://schemas.microsoft.com/office/powerpoint/2010/main" val="2442525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1591</TotalTime>
  <Words>516</Words>
  <Application>Microsoft Office PowerPoint</Application>
  <PresentationFormat>Widescreen</PresentationFormat>
  <Paragraphs>85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Office Theme</vt:lpstr>
      <vt:lpstr>Parcel</vt:lpstr>
      <vt:lpstr>Groupon</vt:lpstr>
      <vt:lpstr>WHAT IS Groupon?</vt:lpstr>
      <vt:lpstr>Business Model – Daily Deals</vt:lpstr>
      <vt:lpstr>Is Groupon Sustainable?</vt:lpstr>
      <vt:lpstr>Business Appeal - Merchants</vt:lpstr>
      <vt:lpstr>Business Appeal - CONSUMERS</vt:lpstr>
      <vt:lpstr>American Apparel profitability</vt:lpstr>
      <vt:lpstr>WHY GROUPON 2.0?</vt:lpstr>
      <vt:lpstr>Strategy against competition</vt:lpstr>
      <vt:lpstr>PRODUCT – MARKET GRAPH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Groupon</dc:title>
  <dc:creator>Ganesh, Skandan</dc:creator>
  <cp:lastModifiedBy>Maddihally Nagoji, Meghashree</cp:lastModifiedBy>
  <cp:revision>102</cp:revision>
  <dcterms:created xsi:type="dcterms:W3CDTF">2021-09-18T15:19:44Z</dcterms:created>
  <dcterms:modified xsi:type="dcterms:W3CDTF">2022-04-19T05:18:41Z</dcterms:modified>
</cp:coreProperties>
</file>