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D5190-22E5-4124-94FD-80039A686CD7}" v="10" dt="2022-02-23T23:18:0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4DBB2-50C0-4FA3-99E9-8FFD4B749C35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</dgm:pt>
    <dgm:pt modelId="{86349E75-2091-4E61-B37E-D63C9E22B057}">
      <dgm:prSet phldrT="[Text]"/>
      <dgm:spPr/>
      <dgm:t>
        <a:bodyPr/>
        <a:lstStyle/>
        <a:p>
          <a:r>
            <a:rPr lang="en-US" dirty="0"/>
            <a:t>Huge Investment in New Kiwanee dumper</a:t>
          </a:r>
        </a:p>
      </dgm:t>
    </dgm:pt>
    <dgm:pt modelId="{12E7E5CD-DF27-4774-A82A-270C50CE0654}" type="parTrans" cxnId="{4CAE2C42-5B92-43AD-8B9B-C3212ED4A9DA}">
      <dgm:prSet/>
      <dgm:spPr/>
      <dgm:t>
        <a:bodyPr/>
        <a:lstStyle/>
        <a:p>
          <a:endParaRPr lang="en-US"/>
        </a:p>
      </dgm:t>
    </dgm:pt>
    <dgm:pt modelId="{C58F8D75-5CB8-4841-A8E9-537B7AD314C9}" type="sibTrans" cxnId="{4CAE2C42-5B92-43AD-8B9B-C3212ED4A9DA}">
      <dgm:prSet/>
      <dgm:spPr/>
      <dgm:t>
        <a:bodyPr/>
        <a:lstStyle/>
        <a:p>
          <a:endParaRPr lang="en-US"/>
        </a:p>
      </dgm:t>
    </dgm:pt>
    <dgm:pt modelId="{006EFF06-FC23-4DCC-8968-6F4874204D77}">
      <dgm:prSet phldrT="[Text]"/>
      <dgm:spPr/>
      <dgm:t>
        <a:bodyPr/>
        <a:lstStyle/>
        <a:p>
          <a:r>
            <a:rPr lang="en-US" dirty="0"/>
            <a:t>To reduce truck waiting time</a:t>
          </a:r>
        </a:p>
      </dgm:t>
    </dgm:pt>
    <dgm:pt modelId="{40FB3634-487D-4F95-83E8-0A8AE4A74EE7}" type="parTrans" cxnId="{28701989-E998-42EB-AB85-569FB80DB3FE}">
      <dgm:prSet/>
      <dgm:spPr/>
      <dgm:t>
        <a:bodyPr/>
        <a:lstStyle/>
        <a:p>
          <a:endParaRPr lang="en-US"/>
        </a:p>
      </dgm:t>
    </dgm:pt>
    <dgm:pt modelId="{2BDE1EF1-9983-4845-8B1C-84CB2BA1B141}" type="sibTrans" cxnId="{28701989-E998-42EB-AB85-569FB80DB3FE}">
      <dgm:prSet/>
      <dgm:spPr/>
      <dgm:t>
        <a:bodyPr/>
        <a:lstStyle/>
        <a:p>
          <a:endParaRPr lang="en-US"/>
        </a:p>
      </dgm:t>
    </dgm:pt>
    <dgm:pt modelId="{5AA67A36-8280-4DEC-A217-C943C5E7C063}">
      <dgm:prSet phldrT="[Text]"/>
      <dgm:spPr/>
      <dgm:t>
        <a:bodyPr/>
        <a:lstStyle/>
        <a:p>
          <a:r>
            <a:rPr lang="en-US" dirty="0"/>
            <a:t>But neither truck wait time nor overtime cost was reduced</a:t>
          </a:r>
        </a:p>
      </dgm:t>
    </dgm:pt>
    <dgm:pt modelId="{5C2D1647-4011-4313-8834-343C79E55D6A}" type="parTrans" cxnId="{C896E989-9454-48CD-ACAD-47D2F668C1EB}">
      <dgm:prSet/>
      <dgm:spPr/>
      <dgm:t>
        <a:bodyPr/>
        <a:lstStyle/>
        <a:p>
          <a:endParaRPr lang="en-US"/>
        </a:p>
      </dgm:t>
    </dgm:pt>
    <dgm:pt modelId="{3F2A2ABC-6C5B-47A1-AE96-72FB22BCBAA0}" type="sibTrans" cxnId="{C896E989-9454-48CD-ACAD-47D2F668C1EB}">
      <dgm:prSet/>
      <dgm:spPr/>
      <dgm:t>
        <a:bodyPr/>
        <a:lstStyle/>
        <a:p>
          <a:endParaRPr lang="en-US"/>
        </a:p>
      </dgm:t>
    </dgm:pt>
    <dgm:pt modelId="{5F63B5E5-0135-484C-97A8-B59191CCF850}" type="pres">
      <dgm:prSet presAssocID="{E4F4DBB2-50C0-4FA3-99E9-8FFD4B749C35}" presName="diagram" presStyleCnt="0">
        <dgm:presLayoutVars>
          <dgm:dir/>
          <dgm:resizeHandles val="exact"/>
        </dgm:presLayoutVars>
      </dgm:prSet>
      <dgm:spPr/>
    </dgm:pt>
    <dgm:pt modelId="{7E1115AA-1FDF-4E83-8D1D-9733CB2A4A31}" type="pres">
      <dgm:prSet presAssocID="{86349E75-2091-4E61-B37E-D63C9E22B057}" presName="node" presStyleLbl="node1" presStyleIdx="0" presStyleCnt="3">
        <dgm:presLayoutVars>
          <dgm:bulletEnabled val="1"/>
        </dgm:presLayoutVars>
      </dgm:prSet>
      <dgm:spPr/>
    </dgm:pt>
    <dgm:pt modelId="{A601BA2A-A1DE-439E-9E83-300AB1B9953C}" type="pres">
      <dgm:prSet presAssocID="{C58F8D75-5CB8-4841-A8E9-537B7AD314C9}" presName="sibTrans" presStyleCnt="0"/>
      <dgm:spPr/>
    </dgm:pt>
    <dgm:pt modelId="{9AAD744E-B48A-4E16-8D58-44E1FB4A201D}" type="pres">
      <dgm:prSet presAssocID="{006EFF06-FC23-4DCC-8968-6F4874204D77}" presName="node" presStyleLbl="node1" presStyleIdx="1" presStyleCnt="3">
        <dgm:presLayoutVars>
          <dgm:bulletEnabled val="1"/>
        </dgm:presLayoutVars>
      </dgm:prSet>
      <dgm:spPr/>
    </dgm:pt>
    <dgm:pt modelId="{00530EF6-233E-4C27-88F4-3EC4B2077DD8}" type="pres">
      <dgm:prSet presAssocID="{2BDE1EF1-9983-4845-8B1C-84CB2BA1B141}" presName="sibTrans" presStyleCnt="0"/>
      <dgm:spPr/>
    </dgm:pt>
    <dgm:pt modelId="{956BC161-D562-4C4A-93DA-4C6357C3B6AD}" type="pres">
      <dgm:prSet presAssocID="{5AA67A36-8280-4DEC-A217-C943C5E7C063}" presName="node" presStyleLbl="node1" presStyleIdx="2" presStyleCnt="3">
        <dgm:presLayoutVars>
          <dgm:bulletEnabled val="1"/>
        </dgm:presLayoutVars>
      </dgm:prSet>
      <dgm:spPr/>
    </dgm:pt>
  </dgm:ptLst>
  <dgm:cxnLst>
    <dgm:cxn modelId="{4CAE2C42-5B92-43AD-8B9B-C3212ED4A9DA}" srcId="{E4F4DBB2-50C0-4FA3-99E9-8FFD4B749C35}" destId="{86349E75-2091-4E61-B37E-D63C9E22B057}" srcOrd="0" destOrd="0" parTransId="{12E7E5CD-DF27-4774-A82A-270C50CE0654}" sibTransId="{C58F8D75-5CB8-4841-A8E9-537B7AD314C9}"/>
    <dgm:cxn modelId="{A8B37444-BB5A-43FD-904D-57C8071645E5}" type="presOf" srcId="{006EFF06-FC23-4DCC-8968-6F4874204D77}" destId="{9AAD744E-B48A-4E16-8D58-44E1FB4A201D}" srcOrd="0" destOrd="0" presId="urn:microsoft.com/office/officeart/2005/8/layout/default"/>
    <dgm:cxn modelId="{890FDA56-4621-4542-A4A6-C34DFBDEBF30}" type="presOf" srcId="{86349E75-2091-4E61-B37E-D63C9E22B057}" destId="{7E1115AA-1FDF-4E83-8D1D-9733CB2A4A31}" srcOrd="0" destOrd="0" presId="urn:microsoft.com/office/officeart/2005/8/layout/default"/>
    <dgm:cxn modelId="{3C367687-6C4F-4735-9F54-32B3056612E5}" type="presOf" srcId="{5AA67A36-8280-4DEC-A217-C943C5E7C063}" destId="{956BC161-D562-4C4A-93DA-4C6357C3B6AD}" srcOrd="0" destOrd="0" presId="urn:microsoft.com/office/officeart/2005/8/layout/default"/>
    <dgm:cxn modelId="{28701989-E998-42EB-AB85-569FB80DB3FE}" srcId="{E4F4DBB2-50C0-4FA3-99E9-8FFD4B749C35}" destId="{006EFF06-FC23-4DCC-8968-6F4874204D77}" srcOrd="1" destOrd="0" parTransId="{40FB3634-487D-4F95-83E8-0A8AE4A74EE7}" sibTransId="{2BDE1EF1-9983-4845-8B1C-84CB2BA1B141}"/>
    <dgm:cxn modelId="{C896E989-9454-48CD-ACAD-47D2F668C1EB}" srcId="{E4F4DBB2-50C0-4FA3-99E9-8FFD4B749C35}" destId="{5AA67A36-8280-4DEC-A217-C943C5E7C063}" srcOrd="2" destOrd="0" parTransId="{5C2D1647-4011-4313-8834-343C79E55D6A}" sibTransId="{3F2A2ABC-6C5B-47A1-AE96-72FB22BCBAA0}"/>
    <dgm:cxn modelId="{214C1FF4-8D9F-43DE-A0DD-4589B765ED29}" type="presOf" srcId="{E4F4DBB2-50C0-4FA3-99E9-8FFD4B749C35}" destId="{5F63B5E5-0135-484C-97A8-B59191CCF850}" srcOrd="0" destOrd="0" presId="urn:microsoft.com/office/officeart/2005/8/layout/default"/>
    <dgm:cxn modelId="{9A5D94A2-A955-48E7-A9DF-82BBA4705AB0}" type="presParOf" srcId="{5F63B5E5-0135-484C-97A8-B59191CCF850}" destId="{7E1115AA-1FDF-4E83-8D1D-9733CB2A4A31}" srcOrd="0" destOrd="0" presId="urn:microsoft.com/office/officeart/2005/8/layout/default"/>
    <dgm:cxn modelId="{74F484AD-7857-461E-900A-3B15DE70AA22}" type="presParOf" srcId="{5F63B5E5-0135-484C-97A8-B59191CCF850}" destId="{A601BA2A-A1DE-439E-9E83-300AB1B9953C}" srcOrd="1" destOrd="0" presId="urn:microsoft.com/office/officeart/2005/8/layout/default"/>
    <dgm:cxn modelId="{34CCC761-14C7-45D6-B5F4-847E4B4ED392}" type="presParOf" srcId="{5F63B5E5-0135-484C-97A8-B59191CCF850}" destId="{9AAD744E-B48A-4E16-8D58-44E1FB4A201D}" srcOrd="2" destOrd="0" presId="urn:microsoft.com/office/officeart/2005/8/layout/default"/>
    <dgm:cxn modelId="{41A16B69-30DA-413B-B4DE-747AD9D1F2B9}" type="presParOf" srcId="{5F63B5E5-0135-484C-97A8-B59191CCF850}" destId="{00530EF6-233E-4C27-88F4-3EC4B2077DD8}" srcOrd="3" destOrd="0" presId="urn:microsoft.com/office/officeart/2005/8/layout/default"/>
    <dgm:cxn modelId="{47D8D13C-A5CB-4C94-A0D4-827F6D5B06D8}" type="presParOf" srcId="{5F63B5E5-0135-484C-97A8-B59191CCF850}" destId="{956BC161-D562-4C4A-93DA-4C6357C3B6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C4DDD5-8C2C-45D9-B5AD-76CFB9540F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13CB1-A329-471C-8DA8-B529AE5A6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Double the shift by adding another 8 hours which reduces overtime to ~5 hours</a:t>
          </a:r>
        </a:p>
      </dgm:t>
    </dgm:pt>
    <dgm:pt modelId="{3A49D2FB-82C6-40DB-A076-C49CAE7BDBC2}" type="parTrans" cxnId="{E400E47D-C769-4A1D-98E3-0D1A4DAD3142}">
      <dgm:prSet/>
      <dgm:spPr/>
      <dgm:t>
        <a:bodyPr/>
        <a:lstStyle/>
        <a:p>
          <a:endParaRPr lang="en-US"/>
        </a:p>
      </dgm:t>
    </dgm:pt>
    <dgm:pt modelId="{77E96831-187A-48BA-B16D-AD724185A68C}" type="sibTrans" cxnId="{E400E47D-C769-4A1D-98E3-0D1A4DAD31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E694F-7CF6-446B-986C-1AA741AB3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dry bins as wet bins. Converting 10 dry bins to wet bins reduces truck wait time</a:t>
          </a:r>
        </a:p>
      </dgm:t>
    </dgm:pt>
    <dgm:pt modelId="{839E61C9-7C73-4827-BA2C-F07C40D8F510}" type="parTrans" cxnId="{70EE79CD-2A19-4532-94A6-F808D1D12D36}">
      <dgm:prSet/>
      <dgm:spPr/>
      <dgm:t>
        <a:bodyPr/>
        <a:lstStyle/>
        <a:p>
          <a:endParaRPr lang="en-US"/>
        </a:p>
      </dgm:t>
    </dgm:pt>
    <dgm:pt modelId="{0859473D-46F1-4874-9DC8-C6B9B151D6A3}" type="sibTrans" cxnId="{70EE79CD-2A19-4532-94A6-F808D1D12D36}">
      <dgm:prSet/>
      <dgm:spPr/>
      <dgm:t>
        <a:bodyPr/>
        <a:lstStyle/>
        <a:p>
          <a:endParaRPr lang="en-US"/>
        </a:p>
      </dgm:t>
    </dgm:pt>
    <dgm:pt modelId="{CD817B99-5DC5-461C-B6E4-A5DD23D4A9EE}" type="pres">
      <dgm:prSet presAssocID="{9FC4DDD5-8C2C-45D9-B5AD-76CFB9540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0ED1C0-5F7E-494C-BC90-4E1B7065D5DA}" type="pres">
      <dgm:prSet presAssocID="{D8413CB1-A329-471C-8DA8-B529AE5A66A8}" presName="hierRoot1" presStyleCnt="0"/>
      <dgm:spPr/>
    </dgm:pt>
    <dgm:pt modelId="{7C01B695-8F51-41C9-A305-735146B6B4A4}" type="pres">
      <dgm:prSet presAssocID="{D8413CB1-A329-471C-8DA8-B529AE5A66A8}" presName="composite" presStyleCnt="0"/>
      <dgm:spPr/>
    </dgm:pt>
    <dgm:pt modelId="{B7FB0283-FB2C-4922-86CB-4CD3B44E76A4}" type="pres">
      <dgm:prSet presAssocID="{D8413CB1-A329-471C-8DA8-B529AE5A66A8}" presName="background" presStyleLbl="node0" presStyleIdx="0" presStyleCnt="2"/>
      <dgm:spPr/>
    </dgm:pt>
    <dgm:pt modelId="{12B87C67-9575-47F7-BFE1-AC56C2C0D2EE}" type="pres">
      <dgm:prSet presAssocID="{D8413CB1-A329-471C-8DA8-B529AE5A66A8}" presName="text" presStyleLbl="fgAcc0" presStyleIdx="0" presStyleCnt="2">
        <dgm:presLayoutVars>
          <dgm:chPref val="3"/>
        </dgm:presLayoutVars>
      </dgm:prSet>
      <dgm:spPr/>
    </dgm:pt>
    <dgm:pt modelId="{50B3AD28-4A12-4C9E-9E59-7EF434405A48}" type="pres">
      <dgm:prSet presAssocID="{D8413CB1-A329-471C-8DA8-B529AE5A66A8}" presName="hierChild2" presStyleCnt="0"/>
      <dgm:spPr/>
    </dgm:pt>
    <dgm:pt modelId="{42E6E6E7-49D3-4E7F-B078-62E3BD605908}" type="pres">
      <dgm:prSet presAssocID="{C76E694F-7CF6-446B-986C-1AA741AB3C24}" presName="hierRoot1" presStyleCnt="0"/>
      <dgm:spPr/>
    </dgm:pt>
    <dgm:pt modelId="{47C0F053-12B3-4E94-AFE2-4648C4245AD3}" type="pres">
      <dgm:prSet presAssocID="{C76E694F-7CF6-446B-986C-1AA741AB3C24}" presName="composite" presStyleCnt="0"/>
      <dgm:spPr/>
    </dgm:pt>
    <dgm:pt modelId="{CBAD65CB-E769-49EC-B650-FF89EA18E9BD}" type="pres">
      <dgm:prSet presAssocID="{C76E694F-7CF6-446B-986C-1AA741AB3C24}" presName="background" presStyleLbl="node0" presStyleIdx="1" presStyleCnt="2"/>
      <dgm:spPr/>
    </dgm:pt>
    <dgm:pt modelId="{94D319BC-39E9-472D-AE13-1C87A4943989}" type="pres">
      <dgm:prSet presAssocID="{C76E694F-7CF6-446B-986C-1AA741AB3C24}" presName="text" presStyleLbl="fgAcc0" presStyleIdx="1" presStyleCnt="2">
        <dgm:presLayoutVars>
          <dgm:chPref val="3"/>
        </dgm:presLayoutVars>
      </dgm:prSet>
      <dgm:spPr/>
    </dgm:pt>
    <dgm:pt modelId="{92E9BBB8-7402-440F-A8F8-ABDFA7AF099A}" type="pres">
      <dgm:prSet presAssocID="{C76E694F-7CF6-446B-986C-1AA741AB3C24}" presName="hierChild2" presStyleCnt="0"/>
      <dgm:spPr/>
    </dgm:pt>
  </dgm:ptLst>
  <dgm:cxnLst>
    <dgm:cxn modelId="{5784174A-8579-485E-B89E-A3F0611FD83E}" type="presOf" srcId="{D8413CB1-A329-471C-8DA8-B529AE5A66A8}" destId="{12B87C67-9575-47F7-BFE1-AC56C2C0D2EE}" srcOrd="0" destOrd="0" presId="urn:microsoft.com/office/officeart/2005/8/layout/hierarchy1"/>
    <dgm:cxn modelId="{E400E47D-C769-4A1D-98E3-0D1A4DAD3142}" srcId="{9FC4DDD5-8C2C-45D9-B5AD-76CFB9540FE4}" destId="{D8413CB1-A329-471C-8DA8-B529AE5A66A8}" srcOrd="0" destOrd="0" parTransId="{3A49D2FB-82C6-40DB-A076-C49CAE7BDBC2}" sibTransId="{77E96831-187A-48BA-B16D-AD724185A68C}"/>
    <dgm:cxn modelId="{402FF380-83CE-4E8D-8AE7-8802B55CF1C5}" type="presOf" srcId="{C76E694F-7CF6-446B-986C-1AA741AB3C24}" destId="{94D319BC-39E9-472D-AE13-1C87A4943989}" srcOrd="0" destOrd="0" presId="urn:microsoft.com/office/officeart/2005/8/layout/hierarchy1"/>
    <dgm:cxn modelId="{A493758A-3861-4988-940D-7D25E58EC552}" type="presOf" srcId="{9FC4DDD5-8C2C-45D9-B5AD-76CFB9540FE4}" destId="{CD817B99-5DC5-461C-B6E4-A5DD23D4A9EE}" srcOrd="0" destOrd="0" presId="urn:microsoft.com/office/officeart/2005/8/layout/hierarchy1"/>
    <dgm:cxn modelId="{70EE79CD-2A19-4532-94A6-F808D1D12D36}" srcId="{9FC4DDD5-8C2C-45D9-B5AD-76CFB9540FE4}" destId="{C76E694F-7CF6-446B-986C-1AA741AB3C24}" srcOrd="1" destOrd="0" parTransId="{839E61C9-7C73-4827-BA2C-F07C40D8F510}" sibTransId="{0859473D-46F1-4874-9DC8-C6B9B151D6A3}"/>
    <dgm:cxn modelId="{1BB9B62A-EF16-46FE-8FB1-F7434C5022E2}" type="presParOf" srcId="{CD817B99-5DC5-461C-B6E4-A5DD23D4A9EE}" destId="{490ED1C0-5F7E-494C-BC90-4E1B7065D5DA}" srcOrd="0" destOrd="0" presId="urn:microsoft.com/office/officeart/2005/8/layout/hierarchy1"/>
    <dgm:cxn modelId="{BF8B0578-137C-4F0A-882D-C82A0151C12F}" type="presParOf" srcId="{490ED1C0-5F7E-494C-BC90-4E1B7065D5DA}" destId="{7C01B695-8F51-41C9-A305-735146B6B4A4}" srcOrd="0" destOrd="0" presId="urn:microsoft.com/office/officeart/2005/8/layout/hierarchy1"/>
    <dgm:cxn modelId="{09FB95E7-F811-4586-A9B9-518301FCB082}" type="presParOf" srcId="{7C01B695-8F51-41C9-A305-735146B6B4A4}" destId="{B7FB0283-FB2C-4922-86CB-4CD3B44E76A4}" srcOrd="0" destOrd="0" presId="urn:microsoft.com/office/officeart/2005/8/layout/hierarchy1"/>
    <dgm:cxn modelId="{AD97DACB-9507-4351-9A02-80A93B5CCE42}" type="presParOf" srcId="{7C01B695-8F51-41C9-A305-735146B6B4A4}" destId="{12B87C67-9575-47F7-BFE1-AC56C2C0D2EE}" srcOrd="1" destOrd="0" presId="urn:microsoft.com/office/officeart/2005/8/layout/hierarchy1"/>
    <dgm:cxn modelId="{63F0E918-9EE9-4A21-934B-4B1C6347EB89}" type="presParOf" srcId="{490ED1C0-5F7E-494C-BC90-4E1B7065D5DA}" destId="{50B3AD28-4A12-4C9E-9E59-7EF434405A48}" srcOrd="1" destOrd="0" presId="urn:microsoft.com/office/officeart/2005/8/layout/hierarchy1"/>
    <dgm:cxn modelId="{87373864-6278-4635-8E9A-2F5FB03334AB}" type="presParOf" srcId="{CD817B99-5DC5-461C-B6E4-A5DD23D4A9EE}" destId="{42E6E6E7-49D3-4E7F-B078-62E3BD605908}" srcOrd="1" destOrd="0" presId="urn:microsoft.com/office/officeart/2005/8/layout/hierarchy1"/>
    <dgm:cxn modelId="{CA8AC662-2DF0-4AD5-8536-B304921D3C83}" type="presParOf" srcId="{42E6E6E7-49D3-4E7F-B078-62E3BD605908}" destId="{47C0F053-12B3-4E94-AFE2-4648C4245AD3}" srcOrd="0" destOrd="0" presId="urn:microsoft.com/office/officeart/2005/8/layout/hierarchy1"/>
    <dgm:cxn modelId="{8A041E6F-9ADE-408E-80EF-04883BEFF307}" type="presParOf" srcId="{47C0F053-12B3-4E94-AFE2-4648C4245AD3}" destId="{CBAD65CB-E769-49EC-B650-FF89EA18E9BD}" srcOrd="0" destOrd="0" presId="urn:microsoft.com/office/officeart/2005/8/layout/hierarchy1"/>
    <dgm:cxn modelId="{0B97D4DA-D468-4BAA-B99E-D4C062F953E1}" type="presParOf" srcId="{47C0F053-12B3-4E94-AFE2-4648C4245AD3}" destId="{94D319BC-39E9-472D-AE13-1C87A4943989}" srcOrd="1" destOrd="0" presId="urn:microsoft.com/office/officeart/2005/8/layout/hierarchy1"/>
    <dgm:cxn modelId="{33FA55AD-9C0A-46AA-9BC6-122F5C99F3EC}" type="presParOf" srcId="{42E6E6E7-49D3-4E7F-B078-62E3BD605908}" destId="{92E9BBB8-7402-440F-A8F8-ABDFA7AF09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C4DDD5-8C2C-45D9-B5AD-76CFB9540F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13CB1-A329-471C-8DA8-B529AE5A66A8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Add a new dryer. Costs $60k to set-up and leads to aggregate savings of ~$175k</a:t>
          </a:r>
        </a:p>
      </dgm:t>
    </dgm:pt>
    <dgm:pt modelId="{3A49D2FB-82C6-40DB-A076-C49CAE7BDBC2}" type="parTrans" cxnId="{E400E47D-C769-4A1D-98E3-0D1A4DAD3142}">
      <dgm:prSet/>
      <dgm:spPr/>
      <dgm:t>
        <a:bodyPr/>
        <a:lstStyle/>
        <a:p>
          <a:endParaRPr lang="en-US"/>
        </a:p>
      </dgm:t>
    </dgm:pt>
    <dgm:pt modelId="{77E96831-187A-48BA-B16D-AD724185A68C}" type="sibTrans" cxnId="{E400E47D-C769-4A1D-98E3-0D1A4DAD31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E694F-7CF6-446B-986C-1AA741AB3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 light metering system. Costs ~$100k to set-up and leads to aggregate savings of ~$250k</a:t>
          </a:r>
        </a:p>
      </dgm:t>
    </dgm:pt>
    <dgm:pt modelId="{839E61C9-7C73-4827-BA2C-F07C40D8F510}" type="parTrans" cxnId="{70EE79CD-2A19-4532-94A6-F808D1D12D36}">
      <dgm:prSet/>
      <dgm:spPr/>
      <dgm:t>
        <a:bodyPr/>
        <a:lstStyle/>
        <a:p>
          <a:endParaRPr lang="en-US"/>
        </a:p>
      </dgm:t>
    </dgm:pt>
    <dgm:pt modelId="{0859473D-46F1-4874-9DC8-C6B9B151D6A3}" type="sibTrans" cxnId="{70EE79CD-2A19-4532-94A6-F808D1D12D36}">
      <dgm:prSet/>
      <dgm:spPr/>
      <dgm:t>
        <a:bodyPr/>
        <a:lstStyle/>
        <a:p>
          <a:endParaRPr lang="en-US"/>
        </a:p>
      </dgm:t>
    </dgm:pt>
    <dgm:pt modelId="{CD817B99-5DC5-461C-B6E4-A5DD23D4A9EE}" type="pres">
      <dgm:prSet presAssocID="{9FC4DDD5-8C2C-45D9-B5AD-76CFB9540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0ED1C0-5F7E-494C-BC90-4E1B7065D5DA}" type="pres">
      <dgm:prSet presAssocID="{D8413CB1-A329-471C-8DA8-B529AE5A66A8}" presName="hierRoot1" presStyleCnt="0"/>
      <dgm:spPr/>
    </dgm:pt>
    <dgm:pt modelId="{7C01B695-8F51-41C9-A305-735146B6B4A4}" type="pres">
      <dgm:prSet presAssocID="{D8413CB1-A329-471C-8DA8-B529AE5A66A8}" presName="composite" presStyleCnt="0"/>
      <dgm:spPr/>
    </dgm:pt>
    <dgm:pt modelId="{B7FB0283-FB2C-4922-86CB-4CD3B44E76A4}" type="pres">
      <dgm:prSet presAssocID="{D8413CB1-A329-471C-8DA8-B529AE5A66A8}" presName="background" presStyleLbl="node0" presStyleIdx="0" presStyleCnt="2"/>
      <dgm:spPr/>
    </dgm:pt>
    <dgm:pt modelId="{12B87C67-9575-47F7-BFE1-AC56C2C0D2EE}" type="pres">
      <dgm:prSet presAssocID="{D8413CB1-A329-471C-8DA8-B529AE5A66A8}" presName="text" presStyleLbl="fgAcc0" presStyleIdx="0" presStyleCnt="2">
        <dgm:presLayoutVars>
          <dgm:chPref val="3"/>
        </dgm:presLayoutVars>
      </dgm:prSet>
      <dgm:spPr/>
    </dgm:pt>
    <dgm:pt modelId="{50B3AD28-4A12-4C9E-9E59-7EF434405A48}" type="pres">
      <dgm:prSet presAssocID="{D8413CB1-A329-471C-8DA8-B529AE5A66A8}" presName="hierChild2" presStyleCnt="0"/>
      <dgm:spPr/>
    </dgm:pt>
    <dgm:pt modelId="{42E6E6E7-49D3-4E7F-B078-62E3BD605908}" type="pres">
      <dgm:prSet presAssocID="{C76E694F-7CF6-446B-986C-1AA741AB3C24}" presName="hierRoot1" presStyleCnt="0"/>
      <dgm:spPr/>
    </dgm:pt>
    <dgm:pt modelId="{47C0F053-12B3-4E94-AFE2-4648C4245AD3}" type="pres">
      <dgm:prSet presAssocID="{C76E694F-7CF6-446B-986C-1AA741AB3C24}" presName="composite" presStyleCnt="0"/>
      <dgm:spPr/>
    </dgm:pt>
    <dgm:pt modelId="{CBAD65CB-E769-49EC-B650-FF89EA18E9BD}" type="pres">
      <dgm:prSet presAssocID="{C76E694F-7CF6-446B-986C-1AA741AB3C24}" presName="background" presStyleLbl="node0" presStyleIdx="1" presStyleCnt="2"/>
      <dgm:spPr/>
    </dgm:pt>
    <dgm:pt modelId="{94D319BC-39E9-472D-AE13-1C87A4943989}" type="pres">
      <dgm:prSet presAssocID="{C76E694F-7CF6-446B-986C-1AA741AB3C24}" presName="text" presStyleLbl="fgAcc0" presStyleIdx="1" presStyleCnt="2">
        <dgm:presLayoutVars>
          <dgm:chPref val="3"/>
        </dgm:presLayoutVars>
      </dgm:prSet>
      <dgm:spPr/>
    </dgm:pt>
    <dgm:pt modelId="{92E9BBB8-7402-440F-A8F8-ABDFA7AF099A}" type="pres">
      <dgm:prSet presAssocID="{C76E694F-7CF6-446B-986C-1AA741AB3C24}" presName="hierChild2" presStyleCnt="0"/>
      <dgm:spPr/>
    </dgm:pt>
  </dgm:ptLst>
  <dgm:cxnLst>
    <dgm:cxn modelId="{3B6AE002-1D58-4DD4-BEE0-B486D3B985F0}" type="presOf" srcId="{9FC4DDD5-8C2C-45D9-B5AD-76CFB9540FE4}" destId="{CD817B99-5DC5-461C-B6E4-A5DD23D4A9EE}" srcOrd="0" destOrd="0" presId="urn:microsoft.com/office/officeart/2005/8/layout/hierarchy1"/>
    <dgm:cxn modelId="{7492A836-B2D9-4BB4-B708-843E98831DE8}" type="presOf" srcId="{D8413CB1-A329-471C-8DA8-B529AE5A66A8}" destId="{12B87C67-9575-47F7-BFE1-AC56C2C0D2EE}" srcOrd="0" destOrd="0" presId="urn:microsoft.com/office/officeart/2005/8/layout/hierarchy1"/>
    <dgm:cxn modelId="{E400E47D-C769-4A1D-98E3-0D1A4DAD3142}" srcId="{9FC4DDD5-8C2C-45D9-B5AD-76CFB9540FE4}" destId="{D8413CB1-A329-471C-8DA8-B529AE5A66A8}" srcOrd="0" destOrd="0" parTransId="{3A49D2FB-82C6-40DB-A076-C49CAE7BDBC2}" sibTransId="{77E96831-187A-48BA-B16D-AD724185A68C}"/>
    <dgm:cxn modelId="{57198EA7-E23D-4413-842D-0340133C2D33}" type="presOf" srcId="{C76E694F-7CF6-446B-986C-1AA741AB3C24}" destId="{94D319BC-39E9-472D-AE13-1C87A4943989}" srcOrd="0" destOrd="0" presId="urn:microsoft.com/office/officeart/2005/8/layout/hierarchy1"/>
    <dgm:cxn modelId="{70EE79CD-2A19-4532-94A6-F808D1D12D36}" srcId="{9FC4DDD5-8C2C-45D9-B5AD-76CFB9540FE4}" destId="{C76E694F-7CF6-446B-986C-1AA741AB3C24}" srcOrd="1" destOrd="0" parTransId="{839E61C9-7C73-4827-BA2C-F07C40D8F510}" sibTransId="{0859473D-46F1-4874-9DC8-C6B9B151D6A3}"/>
    <dgm:cxn modelId="{54A3E6B8-100A-4AA1-8754-74BF64E36339}" type="presParOf" srcId="{CD817B99-5DC5-461C-B6E4-A5DD23D4A9EE}" destId="{490ED1C0-5F7E-494C-BC90-4E1B7065D5DA}" srcOrd="0" destOrd="0" presId="urn:microsoft.com/office/officeart/2005/8/layout/hierarchy1"/>
    <dgm:cxn modelId="{4B17A82A-095C-41E0-BF17-7C07FDEE5281}" type="presParOf" srcId="{490ED1C0-5F7E-494C-BC90-4E1B7065D5DA}" destId="{7C01B695-8F51-41C9-A305-735146B6B4A4}" srcOrd="0" destOrd="0" presId="urn:microsoft.com/office/officeart/2005/8/layout/hierarchy1"/>
    <dgm:cxn modelId="{38965B75-B09B-4B58-97F8-0DE5ECEDB665}" type="presParOf" srcId="{7C01B695-8F51-41C9-A305-735146B6B4A4}" destId="{B7FB0283-FB2C-4922-86CB-4CD3B44E76A4}" srcOrd="0" destOrd="0" presId="urn:microsoft.com/office/officeart/2005/8/layout/hierarchy1"/>
    <dgm:cxn modelId="{435FED34-6AF7-48A7-86D7-4C6275A57285}" type="presParOf" srcId="{7C01B695-8F51-41C9-A305-735146B6B4A4}" destId="{12B87C67-9575-47F7-BFE1-AC56C2C0D2EE}" srcOrd="1" destOrd="0" presId="urn:microsoft.com/office/officeart/2005/8/layout/hierarchy1"/>
    <dgm:cxn modelId="{EEF861F2-96EC-47CB-82EA-A16C66D9FA67}" type="presParOf" srcId="{490ED1C0-5F7E-494C-BC90-4E1B7065D5DA}" destId="{50B3AD28-4A12-4C9E-9E59-7EF434405A48}" srcOrd="1" destOrd="0" presId="urn:microsoft.com/office/officeart/2005/8/layout/hierarchy1"/>
    <dgm:cxn modelId="{64778089-466B-4D2C-82D8-992EA2BFD607}" type="presParOf" srcId="{CD817B99-5DC5-461C-B6E4-A5DD23D4A9EE}" destId="{42E6E6E7-49D3-4E7F-B078-62E3BD605908}" srcOrd="1" destOrd="0" presId="urn:microsoft.com/office/officeart/2005/8/layout/hierarchy1"/>
    <dgm:cxn modelId="{A29F6160-9F73-41C3-9343-465CAAA0914E}" type="presParOf" srcId="{42E6E6E7-49D3-4E7F-B078-62E3BD605908}" destId="{47C0F053-12B3-4E94-AFE2-4648C4245AD3}" srcOrd="0" destOrd="0" presId="urn:microsoft.com/office/officeart/2005/8/layout/hierarchy1"/>
    <dgm:cxn modelId="{71405FE8-350D-4B77-8718-1D96F636EDF3}" type="presParOf" srcId="{47C0F053-12B3-4E94-AFE2-4648C4245AD3}" destId="{CBAD65CB-E769-49EC-B650-FF89EA18E9BD}" srcOrd="0" destOrd="0" presId="urn:microsoft.com/office/officeart/2005/8/layout/hierarchy1"/>
    <dgm:cxn modelId="{98B87CB2-8997-4AFC-8E73-C222E9C55E29}" type="presParOf" srcId="{47C0F053-12B3-4E94-AFE2-4648C4245AD3}" destId="{94D319BC-39E9-472D-AE13-1C87A4943989}" srcOrd="1" destOrd="0" presId="urn:microsoft.com/office/officeart/2005/8/layout/hierarchy1"/>
    <dgm:cxn modelId="{130CB0D8-11A4-4230-B227-4B93ACE11197}" type="presParOf" srcId="{42E6E6E7-49D3-4E7F-B078-62E3BD605908}" destId="{92E9BBB8-7402-440F-A8F8-ABDFA7AF09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15AA-1FDF-4E83-8D1D-9733CB2A4A31}">
      <dsp:nvSpPr>
        <dsp:cNvPr id="0" name=""/>
        <dsp:cNvSpPr/>
      </dsp:nvSpPr>
      <dsp:spPr>
        <a:xfrm>
          <a:off x="1173718" y="286"/>
          <a:ext cx="2219176" cy="13315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Huge Investment in New Kiwanee dumper</a:t>
          </a:r>
        </a:p>
      </dsp:txBody>
      <dsp:txXfrm>
        <a:off x="1173718" y="286"/>
        <a:ext cx="2219176" cy="1331505"/>
      </dsp:txXfrm>
    </dsp:sp>
    <dsp:sp modelId="{9AAD744E-B48A-4E16-8D58-44E1FB4A201D}">
      <dsp:nvSpPr>
        <dsp:cNvPr id="0" name=""/>
        <dsp:cNvSpPr/>
      </dsp:nvSpPr>
      <dsp:spPr>
        <a:xfrm>
          <a:off x="3614811" y="286"/>
          <a:ext cx="2219176" cy="13315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reduce truck waiting time</a:t>
          </a:r>
        </a:p>
      </dsp:txBody>
      <dsp:txXfrm>
        <a:off x="3614811" y="286"/>
        <a:ext cx="2219176" cy="1331505"/>
      </dsp:txXfrm>
    </dsp:sp>
    <dsp:sp modelId="{956BC161-D562-4C4A-93DA-4C6357C3B6AD}">
      <dsp:nvSpPr>
        <dsp:cNvPr id="0" name=""/>
        <dsp:cNvSpPr/>
      </dsp:nvSpPr>
      <dsp:spPr>
        <a:xfrm>
          <a:off x="6055905" y="286"/>
          <a:ext cx="2219176" cy="13315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But neither truck wait time nor overtime cost was reduced</a:t>
          </a:r>
        </a:p>
      </dsp:txBody>
      <dsp:txXfrm>
        <a:off x="6055905" y="286"/>
        <a:ext cx="2219176" cy="1331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0283-FB2C-4922-86CB-4CD3B44E76A4}">
      <dsp:nvSpPr>
        <dsp:cNvPr id="0" name=""/>
        <dsp:cNvSpPr/>
      </dsp:nvSpPr>
      <dsp:spPr>
        <a:xfrm>
          <a:off x="86039" y="208"/>
          <a:ext cx="2304779" cy="1463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87C67-9575-47F7-BFE1-AC56C2C0D2EE}">
      <dsp:nvSpPr>
        <dsp:cNvPr id="0" name=""/>
        <dsp:cNvSpPr/>
      </dsp:nvSpPr>
      <dsp:spPr>
        <a:xfrm>
          <a:off x="342126" y="243490"/>
          <a:ext cx="2304779" cy="146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Double the shift by adding another 8 hours which reduces overtime to ~5 hours</a:t>
          </a:r>
        </a:p>
      </dsp:txBody>
      <dsp:txXfrm>
        <a:off x="384991" y="286355"/>
        <a:ext cx="2219049" cy="1377804"/>
      </dsp:txXfrm>
    </dsp:sp>
    <dsp:sp modelId="{CBAD65CB-E769-49EC-B650-FF89EA18E9BD}">
      <dsp:nvSpPr>
        <dsp:cNvPr id="0" name=""/>
        <dsp:cNvSpPr/>
      </dsp:nvSpPr>
      <dsp:spPr>
        <a:xfrm>
          <a:off x="2902991" y="208"/>
          <a:ext cx="2304779" cy="1463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319BC-39E9-472D-AE13-1C87A4943989}">
      <dsp:nvSpPr>
        <dsp:cNvPr id="0" name=""/>
        <dsp:cNvSpPr/>
      </dsp:nvSpPr>
      <dsp:spPr>
        <a:xfrm>
          <a:off x="3159078" y="243490"/>
          <a:ext cx="2304779" cy="146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dry bins as wet bins. Converting 10 dry bins to wet bins reduces truck wait time</a:t>
          </a:r>
        </a:p>
      </dsp:txBody>
      <dsp:txXfrm>
        <a:off x="3201943" y="286355"/>
        <a:ext cx="2219049" cy="1377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0283-FB2C-4922-86CB-4CD3B44E76A4}">
      <dsp:nvSpPr>
        <dsp:cNvPr id="0" name=""/>
        <dsp:cNvSpPr/>
      </dsp:nvSpPr>
      <dsp:spPr>
        <a:xfrm>
          <a:off x="86039" y="208"/>
          <a:ext cx="2304779" cy="1463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87C67-9575-47F7-BFE1-AC56C2C0D2EE}">
      <dsp:nvSpPr>
        <dsp:cNvPr id="0" name=""/>
        <dsp:cNvSpPr/>
      </dsp:nvSpPr>
      <dsp:spPr>
        <a:xfrm>
          <a:off x="342126" y="243490"/>
          <a:ext cx="2304779" cy="146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 new dryer. Costs $60k to set-up and leads to aggregate savings of ~$175k</a:t>
          </a:r>
        </a:p>
      </dsp:txBody>
      <dsp:txXfrm>
        <a:off x="384991" y="286355"/>
        <a:ext cx="2219049" cy="1377804"/>
      </dsp:txXfrm>
    </dsp:sp>
    <dsp:sp modelId="{CBAD65CB-E769-49EC-B650-FF89EA18E9BD}">
      <dsp:nvSpPr>
        <dsp:cNvPr id="0" name=""/>
        <dsp:cNvSpPr/>
      </dsp:nvSpPr>
      <dsp:spPr>
        <a:xfrm>
          <a:off x="2902991" y="208"/>
          <a:ext cx="2304779" cy="1463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319BC-39E9-472D-AE13-1C87A4943989}">
      <dsp:nvSpPr>
        <dsp:cNvPr id="0" name=""/>
        <dsp:cNvSpPr/>
      </dsp:nvSpPr>
      <dsp:spPr>
        <a:xfrm>
          <a:off x="3159078" y="243490"/>
          <a:ext cx="2304779" cy="146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light metering system. Costs ~$100k to set-up and leads to aggregate savings of ~$250k</a:t>
          </a:r>
        </a:p>
      </dsp:txBody>
      <dsp:txXfrm>
        <a:off x="3201943" y="286355"/>
        <a:ext cx="2219049" cy="137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66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6F38C-DF2D-48C4-81D9-03327308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 dirty="0"/>
              <a:t>National Cranberry Case</a:t>
            </a:r>
          </a:p>
        </p:txBody>
      </p: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08908D0C-EE83-4B04-985D-780D2157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r="9707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08DB61-09BA-4EC8-A981-F5A2FF65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38401"/>
            <a:ext cx="3419853" cy="172764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 err="1"/>
              <a:t>MeghashreE</a:t>
            </a:r>
            <a:r>
              <a:rPr lang="en-US" sz="1400" dirty="0"/>
              <a:t> </a:t>
            </a:r>
            <a:r>
              <a:rPr lang="en-US" sz="1400" b="0" i="0" dirty="0">
                <a:effectLst/>
              </a:rPr>
              <a:t>Maddihally Nagoji</a:t>
            </a:r>
            <a:endParaRPr lang="en-US" sz="1400" dirty="0"/>
          </a:p>
        </p:txBody>
      </p:sp>
      <p:sp>
        <p:nvSpPr>
          <p:cNvPr id="71" name="Rectangle 6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60F528-36B2-4395-90C4-DDFAC868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4975F-6249-4E46-813B-65E172DAC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1772702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322E4C-0C71-4280-88BF-FF861CEE6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4801" cy="1772701"/>
          </a:xfrm>
          <a:prstGeom prst="rect">
            <a:avLst/>
          </a:prstGeom>
          <a:gradFill>
            <a:gsLst>
              <a:gs pos="0">
                <a:schemeClr val="accent4">
                  <a:alpha val="4000"/>
                </a:schemeClr>
              </a:gs>
              <a:gs pos="93000">
                <a:schemeClr val="accent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146F-93FD-431F-A2EC-6578A545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462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PROBLEM</a:t>
            </a:r>
          </a:p>
        </p:txBody>
      </p:sp>
      <p:pic>
        <p:nvPicPr>
          <p:cNvPr id="5" name="Content Placeholder 4" descr="A picture containing yellow, truck, lawn mower, transport&#10;&#10;Description automatically generated">
            <a:extLst>
              <a:ext uri="{FF2B5EF4-FFF2-40B4-BE49-F238E27FC236}">
                <a16:creationId xmlns:a16="http://schemas.microsoft.com/office/drawing/2014/main" id="{E9F63A8F-F46B-4C46-9CFB-65A9D0C5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4" y="2688874"/>
            <a:ext cx="2492837" cy="1658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B4D30D-BDD8-4D9B-8207-CC9F795F6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4"/>
          <a:stretch/>
        </p:blipFill>
        <p:spPr>
          <a:xfrm>
            <a:off x="3947604" y="2586332"/>
            <a:ext cx="1931992" cy="1855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child wearing a hard hat&#10;&#10;Description automatically generated with low confidence">
            <a:extLst>
              <a:ext uri="{FF2B5EF4-FFF2-40B4-BE49-F238E27FC236}">
                <a16:creationId xmlns:a16="http://schemas.microsoft.com/office/drawing/2014/main" id="{0E0BE8A4-1C1C-42C6-9A9E-443A274B90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" b="4202"/>
          <a:stretch/>
        </p:blipFill>
        <p:spPr>
          <a:xfrm>
            <a:off x="6511260" y="2590536"/>
            <a:ext cx="2084048" cy="1855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77783554-752D-466E-8577-07F1C73654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>
          <a:xfrm>
            <a:off x="9375992" y="2586332"/>
            <a:ext cx="1931992" cy="1847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6664FA-A03C-42BC-A85B-0FE0B65D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73" y="5060021"/>
            <a:ext cx="1768034" cy="646331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Algerian" panose="04020705040A02060702" pitchFamily="82" charset="0"/>
                <a:cs typeface="Aharoni" panose="02010803020104030203" pitchFamily="2" charset="-79"/>
              </a:rPr>
              <a:t>Loaded truck waiting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0C43B-AC52-420F-80BB-BC88688988F8}"/>
              </a:ext>
            </a:extLst>
          </p:cNvPr>
          <p:cNvSpPr txBox="1"/>
          <p:nvPr/>
        </p:nvSpPr>
        <p:spPr>
          <a:xfrm>
            <a:off x="3839402" y="5047390"/>
            <a:ext cx="2148396" cy="658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lgerian" panose="04020705040A02060702" pitchFamily="82" charset="0"/>
                <a:cs typeface="Aharoni" panose="02010803020104030203" pitchFamily="2" charset="-79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algn="ctr"/>
            <a:r>
              <a:rPr lang="en-US" dirty="0"/>
              <a:t>Bottleneck dryers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4C417-48EB-4C79-9CBD-2EB6F8BDB1D5}"/>
              </a:ext>
            </a:extLst>
          </p:cNvPr>
          <p:cNvSpPr txBox="1"/>
          <p:nvPr/>
        </p:nvSpPr>
        <p:spPr>
          <a:xfrm>
            <a:off x="9539950" y="5060021"/>
            <a:ext cx="1768034" cy="658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lgerian" panose="04020705040A02060702" pitchFamily="82" charset="0"/>
                <a:cs typeface="Aharoni" panose="02010803020104030203" pitchFamily="2" charset="-79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/>
              <a:t>Inaccurate berry grading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FD8BF-01AF-41C4-AE1C-221C838A0EC4}"/>
              </a:ext>
            </a:extLst>
          </p:cNvPr>
          <p:cNvSpPr txBox="1"/>
          <p:nvPr/>
        </p:nvSpPr>
        <p:spPr>
          <a:xfrm flipH="1">
            <a:off x="6610968" y="5060021"/>
            <a:ext cx="1931992" cy="658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Algerian" panose="04020705040A02060702" pitchFamily="82" charset="0"/>
                <a:cs typeface="Aharoni" panose="02010803020104030203" pitchFamily="2" charset="-79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dirty="0"/>
              <a:t>Overtime by worker</a:t>
            </a: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7046062-20D8-435B-BEA3-9E149BB4B8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6" b="30000"/>
          <a:stretch/>
        </p:blipFill>
        <p:spPr>
          <a:xfrm>
            <a:off x="7942790" y="-5"/>
            <a:ext cx="2190750" cy="1791895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941C1B-A0D4-4224-B93B-1E6FE70DE1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2"/>
          <a:stretch/>
        </p:blipFill>
        <p:spPr>
          <a:xfrm>
            <a:off x="10134601" y="12112"/>
            <a:ext cx="2057400" cy="20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9EC5-5277-4A58-A2AD-9D27822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87D4F1D-CA26-482C-BDA8-6DD74D21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75" y="1675418"/>
            <a:ext cx="3016078" cy="3016078"/>
          </a:xfrm>
          <a:prstGeom prst="rect">
            <a:avLst/>
          </a:prstGeom>
        </p:spPr>
      </p:pic>
      <p:pic>
        <p:nvPicPr>
          <p:cNvPr id="8" name="Picture 7" descr="A picture containing transport, concrete mixer&#10;&#10;Description automatically generated">
            <a:extLst>
              <a:ext uri="{FF2B5EF4-FFF2-40B4-BE49-F238E27FC236}">
                <a16:creationId xmlns:a16="http://schemas.microsoft.com/office/drawing/2014/main" id="{01D37E35-D57A-48BC-B503-86996D16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48" y="1675418"/>
            <a:ext cx="3016078" cy="3016078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E6F2F2-182D-47DE-9681-472872B34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613729"/>
              </p:ext>
            </p:extLst>
          </p:nvPr>
        </p:nvGraphicFramePr>
        <p:xfrm>
          <a:off x="1371601" y="4993537"/>
          <a:ext cx="9448800" cy="133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74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9EC5-5277-4A58-A2AD-9D27822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SHORT TERM RECOMMENDATION</a:t>
            </a:r>
          </a:p>
        </p:txBody>
      </p:sp>
      <p:pic>
        <p:nvPicPr>
          <p:cNvPr id="11" name="Picture 10" descr="A picture containing green, indoor, plastic, container&#10;&#10;Description automatically generated">
            <a:extLst>
              <a:ext uri="{FF2B5EF4-FFF2-40B4-BE49-F238E27FC236}">
                <a16:creationId xmlns:a16="http://schemas.microsoft.com/office/drawing/2014/main" id="{32B074D6-3C88-4EA4-839D-FA47792B7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9068408" y="4058491"/>
            <a:ext cx="2544472" cy="2264292"/>
          </a:xfrm>
          <a:prstGeom prst="rect">
            <a:avLst/>
          </a:prstGeom>
        </p:spPr>
      </p:pic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FAB000E4-675C-4537-98A9-2E1BB58A6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859463"/>
              </p:ext>
            </p:extLst>
          </p:nvPr>
        </p:nvGraphicFramePr>
        <p:xfrm>
          <a:off x="3268111" y="2575383"/>
          <a:ext cx="5549897" cy="170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217A041-FD3C-44CB-95BE-2BE0F89FD6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1"/>
          <a:stretch/>
        </p:blipFill>
        <p:spPr>
          <a:xfrm>
            <a:off x="208433" y="4400349"/>
            <a:ext cx="4961116" cy="22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9EC5-5277-4A58-A2AD-9D278227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LONG TERM RECOMMENDATION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FAB000E4-675C-4537-98A9-2E1BB58A6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49941"/>
              </p:ext>
            </p:extLst>
          </p:nvPr>
        </p:nvGraphicFramePr>
        <p:xfrm>
          <a:off x="3268111" y="2575383"/>
          <a:ext cx="5549897" cy="170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E6C234-10CA-45A5-A731-B873C7E41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77" y="4472712"/>
            <a:ext cx="4277500" cy="2249137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63C3588-523A-4F7D-8071-110BD975D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6" y="4343538"/>
            <a:ext cx="4300898" cy="23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17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2EF40F2F7504BA15663CB235377C8" ma:contentTypeVersion="7" ma:contentTypeDescription="Create a new document." ma:contentTypeScope="" ma:versionID="9c9390cf8112be994b5e03c537613071">
  <xsd:schema xmlns:xsd="http://www.w3.org/2001/XMLSchema" xmlns:xs="http://www.w3.org/2001/XMLSchema" xmlns:p="http://schemas.microsoft.com/office/2006/metadata/properties" xmlns:ns3="8f8fe116-4ff0-4c75-adf1-2690fe58d3ba" xmlns:ns4="f75e6335-e473-428f-8d80-5cb36ac56dca" targetNamespace="http://schemas.microsoft.com/office/2006/metadata/properties" ma:root="true" ma:fieldsID="541db04a714fd184f7049125dc2a7a4f" ns3:_="" ns4:_="">
    <xsd:import namespace="8f8fe116-4ff0-4c75-adf1-2690fe58d3ba"/>
    <xsd:import namespace="f75e6335-e473-428f-8d80-5cb36ac56dc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fe116-4ff0-4c75-adf1-2690fe58d3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e6335-e473-428f-8d80-5cb36ac56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8AC6F-C936-49B0-A4C8-4295E4109B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49F0E-8A36-4CBB-BEDE-0E1919716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fe116-4ff0-4c75-adf1-2690fe58d3ba"/>
    <ds:schemaRef ds:uri="f75e6335-e473-428f-8d80-5cb36ac56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B23B1-E921-4BF5-BAE5-A954BD0DAB70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f8fe116-4ff0-4c75-adf1-2690fe58d3ba"/>
    <ds:schemaRef ds:uri="f75e6335-e473-428f-8d80-5cb36ac56dca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Avenir Next LT Pro</vt:lpstr>
      <vt:lpstr>GradientRiseVTI</vt:lpstr>
      <vt:lpstr>National Cranberry Case</vt:lpstr>
      <vt:lpstr>PROBLEM</vt:lpstr>
      <vt:lpstr>ANALYSIS</vt:lpstr>
      <vt:lpstr>SHORT TERM RECOMMENDATION</vt:lpstr>
      <vt:lpstr>LONG TERM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Cranberry Case</dc:title>
  <dc:creator>Goswami, Shakshi</dc:creator>
  <cp:lastModifiedBy>Maddihally Nagoji, Meghashree</cp:lastModifiedBy>
  <cp:revision>20</cp:revision>
  <dcterms:created xsi:type="dcterms:W3CDTF">2022-02-23T22:06:43Z</dcterms:created>
  <dcterms:modified xsi:type="dcterms:W3CDTF">2022-04-20T01:46:15Z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0x010100D122EF40F2F7504BA15663CB235377C8</vt:lpwstr>
  </property>
</Properties>
</file>