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8f89ba9f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8f89ba9f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8f89ba9f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8f89ba9f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b4699ada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b4699ada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b4699ada9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b4699ada9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8f89ba9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8f89ba9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8f89ba9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8f89ba9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8f89ba9f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8f89ba9f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8f89ba9f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8f89ba9f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8f89ba9f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8f89ba9f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8f89ba9f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8f89ba9f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QNN and QML</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Presentation-1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201950" y="217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Quantum NN</a:t>
            </a:r>
            <a:endParaRPr/>
          </a:p>
        </p:txBody>
      </p:sp>
      <p:sp>
        <p:nvSpPr>
          <p:cNvPr id="190" name="Google Shape;190;p22"/>
          <p:cNvSpPr txBox="1"/>
          <p:nvPr>
            <p:ph idx="1" type="body"/>
          </p:nvPr>
        </p:nvSpPr>
        <p:spPr>
          <a:xfrm>
            <a:off x="201950" y="723350"/>
            <a:ext cx="8777700" cy="422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2"/>
          <p:cNvPicPr preferRelativeResize="0"/>
          <p:nvPr/>
        </p:nvPicPr>
        <p:blipFill>
          <a:blip r:embed="rId3">
            <a:alphaModFix/>
          </a:blip>
          <a:stretch>
            <a:fillRect/>
          </a:stretch>
        </p:blipFill>
        <p:spPr>
          <a:xfrm>
            <a:off x="201950" y="723350"/>
            <a:ext cx="8687275" cy="2696275"/>
          </a:xfrm>
          <a:prstGeom prst="rect">
            <a:avLst/>
          </a:prstGeom>
          <a:noFill/>
          <a:ln>
            <a:noFill/>
          </a:ln>
        </p:spPr>
      </p:pic>
      <p:pic>
        <p:nvPicPr>
          <p:cNvPr id="192" name="Google Shape;192;p22"/>
          <p:cNvPicPr preferRelativeResize="0"/>
          <p:nvPr/>
        </p:nvPicPr>
        <p:blipFill>
          <a:blip r:embed="rId4">
            <a:alphaModFix/>
          </a:blip>
          <a:stretch>
            <a:fillRect/>
          </a:stretch>
        </p:blipFill>
        <p:spPr>
          <a:xfrm>
            <a:off x="201950" y="3495450"/>
            <a:ext cx="5475025" cy="1451000"/>
          </a:xfrm>
          <a:prstGeom prst="rect">
            <a:avLst/>
          </a:prstGeom>
          <a:noFill/>
          <a:ln>
            <a:noFill/>
          </a:ln>
        </p:spPr>
      </p:pic>
      <p:sp>
        <p:nvSpPr>
          <p:cNvPr id="193" name="Google Shape;193;p22"/>
          <p:cNvSpPr txBox="1"/>
          <p:nvPr/>
        </p:nvSpPr>
        <p:spPr>
          <a:xfrm>
            <a:off x="5440200" y="3281025"/>
            <a:ext cx="3539400" cy="1772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Load data</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Create a quantum circuit</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AutoNum type="arabicPeriod"/>
            </a:pPr>
            <a:r>
              <a:rPr lang="en-GB" sz="1300"/>
              <a:t>Create a "Quantum-Classical Class" with PyTorch</a:t>
            </a:r>
            <a:endParaRPr sz="1300"/>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Data processing</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AutoNum type="arabicPeriod"/>
            </a:pPr>
            <a:r>
              <a:rPr lang="en-GB" sz="1300"/>
              <a:t>Creating the Hybrid Neural Network</a:t>
            </a:r>
            <a:endParaRPr sz="1300"/>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Train the network and get results.</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3396300" y="2155850"/>
            <a:ext cx="25623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51475" y="631300"/>
            <a:ext cx="7505700" cy="59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Quantum ML and NN </a:t>
            </a:r>
            <a:endParaRPr/>
          </a:p>
        </p:txBody>
      </p:sp>
      <p:sp>
        <p:nvSpPr>
          <p:cNvPr id="135" name="Google Shape;135;p14"/>
          <p:cNvSpPr txBox="1"/>
          <p:nvPr>
            <p:ph idx="1" type="body"/>
          </p:nvPr>
        </p:nvSpPr>
        <p:spPr>
          <a:xfrm>
            <a:off x="819150" y="1223500"/>
            <a:ext cx="7505700" cy="30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Given paper topics:</a:t>
            </a:r>
            <a:endParaRPr sz="1800"/>
          </a:p>
          <a:p>
            <a:pPr indent="-342900" lvl="0" marL="457200" rtl="0" algn="l">
              <a:spcBef>
                <a:spcPts val="1200"/>
              </a:spcBef>
              <a:spcAft>
                <a:spcPts val="0"/>
              </a:spcAft>
              <a:buSzPts val="1800"/>
              <a:buAutoNum type="arabicPeriod"/>
            </a:pPr>
            <a:r>
              <a:rPr lang="en-GB" sz="1800">
                <a:highlight>
                  <a:schemeClr val="lt1"/>
                </a:highlight>
              </a:rPr>
              <a:t>Quantum neural networks </a:t>
            </a:r>
            <a:r>
              <a:rPr lang="en-GB" sz="1800"/>
              <a:t> by Alexandr A. Ezhov and Dan Ventura.</a:t>
            </a:r>
            <a:endParaRPr sz="1800"/>
          </a:p>
          <a:p>
            <a:pPr indent="-342900" lvl="0" marL="457200" rtl="0" algn="l">
              <a:spcBef>
                <a:spcPts val="0"/>
              </a:spcBef>
              <a:spcAft>
                <a:spcPts val="0"/>
              </a:spcAft>
              <a:buSzPts val="1800"/>
              <a:buAutoNum type="arabicPeriod"/>
            </a:pPr>
            <a:r>
              <a:rPr lang="en-GB" sz="1800">
                <a:highlight>
                  <a:schemeClr val="lt1"/>
                </a:highlight>
              </a:rPr>
              <a:t>High-precision quantum algorithms for partial differential equations</a:t>
            </a:r>
            <a:r>
              <a:rPr lang="en-GB" sz="1800"/>
              <a:t> by Andrew M. Childs, Jin-Peng Liu, Aaron Ostrander.</a:t>
            </a:r>
            <a:endParaRPr sz="1800"/>
          </a:p>
          <a:p>
            <a:pPr indent="-342900" lvl="0" marL="457200" rtl="0" algn="l">
              <a:spcBef>
                <a:spcPts val="0"/>
              </a:spcBef>
              <a:spcAft>
                <a:spcPts val="0"/>
              </a:spcAft>
              <a:buSzPts val="1800"/>
              <a:buAutoNum type="arabicPeriod"/>
            </a:pPr>
            <a:r>
              <a:rPr lang="en-GB" sz="1800">
                <a:highlight>
                  <a:schemeClr val="lt1"/>
                </a:highlight>
              </a:rPr>
              <a:t>Training deep quantum neural networks</a:t>
            </a:r>
            <a:r>
              <a:rPr lang="en-GB" sz="1800"/>
              <a:t> by Kerstin Beer , Dmytro Bondarenko , Terry Farrelly, Tobias J. Osborne,, Robert Salzmann, Daniel Scheiermann &amp; Ramona Wolf.</a:t>
            </a:r>
            <a:endParaRPr sz="1800"/>
          </a:p>
          <a:p>
            <a:pPr indent="-342900" lvl="0" marL="457200" rtl="0" algn="l">
              <a:spcBef>
                <a:spcPts val="0"/>
              </a:spcBef>
              <a:spcAft>
                <a:spcPts val="0"/>
              </a:spcAft>
              <a:buSzPts val="1800"/>
              <a:buAutoNum type="arabicPeriod"/>
            </a:pPr>
            <a:r>
              <a:rPr lang="en-GB" sz="1800">
                <a:highlight>
                  <a:schemeClr val="lt1"/>
                </a:highlight>
              </a:rPr>
              <a:t>Quantum Neural Network States:</a:t>
            </a:r>
            <a:r>
              <a:rPr lang="en-GB" sz="1800"/>
              <a:t> A Brief Review of Methods and Applications by Zhihahn Jia, Biao Yi,Rui Zhai, Yu-Chun Wu, Guang-Can Guo and Guo-Ping Guo.</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6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Quantum ML</a:t>
            </a:r>
            <a:endParaRPr/>
          </a:p>
        </p:txBody>
      </p:sp>
      <p:sp>
        <p:nvSpPr>
          <p:cNvPr id="141" name="Google Shape;141;p15"/>
          <p:cNvSpPr txBox="1"/>
          <p:nvPr>
            <p:ph idx="1" type="body"/>
          </p:nvPr>
        </p:nvSpPr>
        <p:spPr>
          <a:xfrm>
            <a:off x="819150" y="1505900"/>
            <a:ext cx="7505700" cy="2932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GB" sz="2000"/>
              <a:t>Quantum Kernel Alignments</a:t>
            </a:r>
            <a:endParaRPr sz="2000"/>
          </a:p>
          <a:p>
            <a:pPr indent="-355600" lvl="0" marL="457200" rtl="0" algn="l">
              <a:spcBef>
                <a:spcPts val="0"/>
              </a:spcBef>
              <a:spcAft>
                <a:spcPts val="0"/>
              </a:spcAft>
              <a:buSzPts val="2000"/>
              <a:buAutoNum type="arabicPeriod"/>
            </a:pPr>
            <a:r>
              <a:rPr lang="en-GB" sz="2000"/>
              <a:t>Quantum Support Vector Machines and classifications.</a:t>
            </a:r>
            <a:endParaRPr sz="2000"/>
          </a:p>
          <a:p>
            <a:pPr indent="-355600" lvl="0" marL="457200" rtl="0" algn="l">
              <a:spcBef>
                <a:spcPts val="0"/>
              </a:spcBef>
              <a:spcAft>
                <a:spcPts val="0"/>
              </a:spcAft>
              <a:buSzPts val="2000"/>
              <a:buAutoNum type="arabicPeriod"/>
            </a:pPr>
            <a:r>
              <a:rPr lang="en-GB" sz="2000">
                <a:solidFill>
                  <a:srgbClr val="000000"/>
                </a:solidFill>
              </a:rPr>
              <a:t>Training Parameterized Quantum Circuits (SPSA,QN-SPSA,Vanilla GD,Quantum GD).</a:t>
            </a:r>
            <a:endParaRPr sz="2000">
              <a:solidFill>
                <a:srgbClr val="000000"/>
              </a:solidFill>
            </a:endParaRPr>
          </a:p>
          <a:p>
            <a:pPr indent="-349250" lvl="0" marL="457200" rtl="0" algn="l">
              <a:spcBef>
                <a:spcPts val="0"/>
              </a:spcBef>
              <a:spcAft>
                <a:spcPts val="0"/>
              </a:spcAft>
              <a:buSzPts val="1900"/>
              <a:buAutoNum type="arabicPeriod"/>
            </a:pPr>
            <a:r>
              <a:rPr lang="en-GB" sz="1900"/>
              <a:t>Making variational quantum classifiers.</a:t>
            </a:r>
            <a:endParaRPr sz="1900"/>
          </a:p>
          <a:p>
            <a:pPr indent="-349250" lvl="0" marL="457200" rtl="0" algn="l">
              <a:spcBef>
                <a:spcPts val="0"/>
              </a:spcBef>
              <a:spcAft>
                <a:spcPts val="0"/>
              </a:spcAft>
              <a:buSzPts val="1900"/>
              <a:buAutoNum type="arabicPeriod"/>
            </a:pPr>
            <a:r>
              <a:rPr lang="en-GB" sz="1900"/>
              <a:t>Noise effects in these parameterized quantum circuits.</a:t>
            </a:r>
            <a:endParaRPr sz="19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Quantum NN</a:t>
            </a:r>
            <a:endParaRPr/>
          </a:p>
        </p:txBody>
      </p:sp>
      <p:sp>
        <p:nvSpPr>
          <p:cNvPr id="147" name="Google Shape;147;p16"/>
          <p:cNvSpPr txBox="1"/>
          <p:nvPr>
            <p:ph idx="1" type="body"/>
          </p:nvPr>
        </p:nvSpPr>
        <p:spPr>
          <a:xfrm>
            <a:off x="819150" y="1498475"/>
            <a:ext cx="7505700" cy="2940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GB" sz="2000"/>
              <a:t>Training deep quantum neural networks.</a:t>
            </a:r>
            <a:endParaRPr sz="2000"/>
          </a:p>
          <a:p>
            <a:pPr indent="-355600" lvl="0" marL="457200" rtl="0" algn="l">
              <a:spcBef>
                <a:spcPts val="0"/>
              </a:spcBef>
              <a:spcAft>
                <a:spcPts val="0"/>
              </a:spcAft>
              <a:buSzPts val="2000"/>
              <a:buAutoNum type="arabicPeriod"/>
            </a:pPr>
            <a:r>
              <a:rPr lang="en-GB" sz="2000"/>
              <a:t>QNN.</a:t>
            </a:r>
            <a:endParaRPr sz="2000"/>
          </a:p>
          <a:p>
            <a:pPr indent="-355600" lvl="0" marL="457200" rtl="0" algn="l">
              <a:spcBef>
                <a:spcPts val="0"/>
              </a:spcBef>
              <a:spcAft>
                <a:spcPts val="0"/>
              </a:spcAft>
              <a:buSzPts val="2000"/>
              <a:buAutoNum type="arabicPeriod"/>
            </a:pPr>
            <a:r>
              <a:rPr lang="en-GB" sz="2000"/>
              <a:t>Quantum Neural Network States: A Brief Review of Methods and Applications.</a:t>
            </a:r>
            <a:endParaRPr sz="2000"/>
          </a:p>
          <a:p>
            <a:pPr indent="-355600" lvl="0" marL="457200" rtl="0" algn="l">
              <a:spcBef>
                <a:spcPts val="0"/>
              </a:spcBef>
              <a:spcAft>
                <a:spcPts val="0"/>
              </a:spcAft>
              <a:buSzPts val="2000"/>
              <a:buAutoNum type="arabicPeriod"/>
            </a:pPr>
            <a:r>
              <a:rPr lang="en-GB" sz="2000"/>
              <a:t>Quantum neural networks--A </a:t>
            </a:r>
            <a:r>
              <a:rPr lang="en-GB" sz="2000"/>
              <a:t>theoretical</a:t>
            </a:r>
            <a:r>
              <a:rPr lang="en-GB" sz="2000"/>
              <a:t> overview.</a:t>
            </a:r>
            <a:endParaRPr sz="2000"/>
          </a:p>
          <a:p>
            <a:pPr indent="-355600" lvl="0" marL="457200" rtl="0" algn="l">
              <a:spcBef>
                <a:spcPts val="0"/>
              </a:spcBef>
              <a:spcAft>
                <a:spcPts val="0"/>
              </a:spcAft>
              <a:buSzPts val="2000"/>
              <a:buAutoNum type="arabicPeriod"/>
            </a:pPr>
            <a:r>
              <a:rPr lang="en-GB" sz="2000"/>
              <a:t>High-precision quantum algorithms for partial differential equations.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Classical part description in QML and QNN</a:t>
            </a:r>
            <a:endParaRPr/>
          </a:p>
        </p:txBody>
      </p:sp>
      <p:sp>
        <p:nvSpPr>
          <p:cNvPr id="153" name="Google Shape;153;p17"/>
          <p:cNvSpPr txBox="1"/>
          <p:nvPr>
            <p:ph idx="1" type="body"/>
          </p:nvPr>
        </p:nvSpPr>
        <p:spPr>
          <a:xfrm>
            <a:off x="819150" y="1568000"/>
            <a:ext cx="7505700" cy="2870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GB" sz="1700"/>
              <a:t>Classical Kernels.</a:t>
            </a:r>
            <a:endParaRPr sz="1700"/>
          </a:p>
          <a:p>
            <a:pPr indent="-336550" lvl="0" marL="457200" rtl="0" algn="l">
              <a:spcBef>
                <a:spcPts val="0"/>
              </a:spcBef>
              <a:spcAft>
                <a:spcPts val="0"/>
              </a:spcAft>
              <a:buSzPts val="1700"/>
              <a:buAutoNum type="arabicPeriod"/>
            </a:pPr>
            <a:r>
              <a:rPr lang="en-GB" sz="1700"/>
              <a:t>Different kinds of CNN/ANN Networks.</a:t>
            </a:r>
            <a:endParaRPr sz="1700"/>
          </a:p>
          <a:p>
            <a:pPr indent="-336550" lvl="0" marL="457200" rtl="0" algn="l">
              <a:spcBef>
                <a:spcPts val="0"/>
              </a:spcBef>
              <a:spcAft>
                <a:spcPts val="0"/>
              </a:spcAft>
              <a:buSzPts val="1700"/>
              <a:buAutoNum type="arabicPeriod"/>
            </a:pPr>
            <a:r>
              <a:rPr lang="en-GB" sz="1700"/>
              <a:t>Classical kernel alignments in Classical neural networks.</a:t>
            </a:r>
            <a:endParaRPr sz="1700"/>
          </a:p>
          <a:p>
            <a:pPr indent="-336550" lvl="0" marL="457200" rtl="0" algn="l">
              <a:spcBef>
                <a:spcPts val="0"/>
              </a:spcBef>
              <a:spcAft>
                <a:spcPts val="0"/>
              </a:spcAft>
              <a:buSzPts val="1700"/>
              <a:buAutoNum type="arabicPeriod"/>
            </a:pPr>
            <a:r>
              <a:rPr lang="en-GB" sz="1700"/>
              <a:t>Classical SVMs.</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GB" sz="1700"/>
              <a:t>Described a short overview in below slides…..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733425" y="439350"/>
            <a:ext cx="7505700" cy="47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CLASSICAL NEURAL NETWORKS</a:t>
            </a:r>
            <a:endParaRPr/>
          </a:p>
        </p:txBody>
      </p:sp>
      <p:sp>
        <p:nvSpPr>
          <p:cNvPr id="159" name="Google Shape;159;p18"/>
          <p:cNvSpPr txBox="1"/>
          <p:nvPr>
            <p:ph idx="1" type="body"/>
          </p:nvPr>
        </p:nvSpPr>
        <p:spPr>
          <a:xfrm>
            <a:off x="819150" y="985850"/>
            <a:ext cx="7505700" cy="34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rPr>
              <a:t>A multi-layer artificial neural networks, is modelled like the human brain, with multi-layered perceptrons, activation function and learning mechanism or optimiser like feedforward and backpropagation algorithms.</a:t>
            </a:r>
            <a:endParaRPr sz="1600">
              <a:solidFill>
                <a:srgbClr val="000000"/>
              </a:solidFill>
            </a:endParaRPr>
          </a:p>
          <a:p>
            <a:pPr indent="0" lvl="0" marL="0" rtl="0" algn="l">
              <a:spcBef>
                <a:spcPts val="1200"/>
              </a:spcBef>
              <a:spcAft>
                <a:spcPts val="0"/>
              </a:spcAft>
              <a:buNone/>
            </a:pPr>
            <a:r>
              <a:rPr lang="en-GB" sz="1600">
                <a:solidFill>
                  <a:srgbClr val="000000"/>
                </a:solidFill>
              </a:rPr>
              <a:t>Major Disadvantage :-</a:t>
            </a:r>
            <a:endParaRPr sz="1600">
              <a:solidFill>
                <a:srgbClr val="000000"/>
              </a:solidFill>
            </a:endParaRPr>
          </a:p>
          <a:p>
            <a:pPr indent="-330200" lvl="0" marL="457200" rtl="0" algn="l">
              <a:spcBef>
                <a:spcPts val="1200"/>
              </a:spcBef>
              <a:spcAft>
                <a:spcPts val="0"/>
              </a:spcAft>
              <a:buClr>
                <a:srgbClr val="000000"/>
              </a:buClr>
              <a:buSzPts val="1600"/>
              <a:buAutoNum type="arabicPeriod"/>
            </a:pPr>
            <a:r>
              <a:rPr lang="en-GB" sz="1600">
                <a:solidFill>
                  <a:srgbClr val="000000"/>
                </a:solidFill>
              </a:rPr>
              <a:t>Hardware dependence on processor with parallel </a:t>
            </a:r>
            <a:r>
              <a:rPr lang="en-GB" sz="1600">
                <a:solidFill>
                  <a:srgbClr val="000000"/>
                </a:solidFill>
              </a:rPr>
              <a:t>processing powers.</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n-GB" sz="1600">
                <a:solidFill>
                  <a:srgbClr val="000000"/>
                </a:solidFill>
              </a:rPr>
              <a:t>ML training algorithms are computationally expensive . With faltering Moore’s law, there’ll be slower rate of advance in future. Classical computations have thermodynamic limitations.</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n-GB" sz="1600">
                <a:solidFill>
                  <a:srgbClr val="222222"/>
                </a:solidFill>
                <a:highlight>
                  <a:srgbClr val="FFFFFF"/>
                </a:highlight>
              </a:rPr>
              <a:t>Appropriate network structure comes from trial and error, i.e. no proper model structure.</a:t>
            </a:r>
            <a:endParaRPr sz="1600">
              <a:solidFill>
                <a:srgbClr val="222222"/>
              </a:solidFill>
              <a:highlight>
                <a:srgbClr val="FFFFFF"/>
              </a:highlight>
            </a:endParaRPr>
          </a:p>
          <a:p>
            <a:pPr indent="0" lvl="0" marL="457200" rtl="0" algn="l">
              <a:spcBef>
                <a:spcPts val="1200"/>
              </a:spcBef>
              <a:spcAft>
                <a:spcPts val="1200"/>
              </a:spcAft>
              <a:buNone/>
            </a:pPr>
            <a:r>
              <a:t/>
            </a:r>
            <a:endParaRPr sz="1600">
              <a:solidFill>
                <a:srgbClr val="22222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819150" y="642950"/>
            <a:ext cx="7505700" cy="3795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GB" sz="1600">
                <a:highlight>
                  <a:srgbClr val="FFFFFF"/>
                </a:highlight>
              </a:rPr>
              <a:t>Perceptron and Logistic neural network - </a:t>
            </a:r>
            <a:r>
              <a:rPr lang="en-GB" sz="1600">
                <a:highlight>
                  <a:srgbClr val="FFFFFF"/>
                </a:highlight>
              </a:rPr>
              <a:t>learning process difficult as activation function isn’t continuous and small change in weight may change the output ; gradient descent applied to algo. Feedforward NN works well to approximate quantum states.</a:t>
            </a:r>
            <a:endParaRPr b="1" sz="1600"/>
          </a:p>
          <a:p>
            <a:pPr indent="-330200" lvl="0" marL="457200" rtl="0" algn="l">
              <a:spcBef>
                <a:spcPts val="0"/>
              </a:spcBef>
              <a:spcAft>
                <a:spcPts val="0"/>
              </a:spcAft>
              <a:buSzPts val="1600"/>
              <a:buChar char="❖"/>
            </a:pPr>
            <a:r>
              <a:rPr b="1" lang="en-GB" sz="1600"/>
              <a:t>Convolution Neural Network - </a:t>
            </a:r>
            <a:r>
              <a:rPr lang="en-GB" sz="1600"/>
              <a:t>used mainly in classification and image </a:t>
            </a:r>
            <a:r>
              <a:rPr lang="en-GB" sz="1600"/>
              <a:t>recognition</a:t>
            </a:r>
            <a:r>
              <a:rPr lang="en-GB" sz="1600"/>
              <a:t>. Consists a convolution layer, pooling layer connected to previous layers NN.                                           Disadv :-  CNN do not encode the position and orientation of object.  Lack of ability to be spatially invariant to the input data</a:t>
            </a:r>
            <a:endParaRPr sz="1600"/>
          </a:p>
          <a:p>
            <a:pPr indent="-330200" lvl="0" marL="457200" rtl="0" algn="l">
              <a:spcBef>
                <a:spcPts val="0"/>
              </a:spcBef>
              <a:spcAft>
                <a:spcPts val="0"/>
              </a:spcAft>
              <a:buSzPts val="1600"/>
              <a:buChar char="❖"/>
            </a:pPr>
            <a:r>
              <a:rPr b="1" lang="en-GB" sz="1600"/>
              <a:t>Boltzmann Machine - </a:t>
            </a:r>
            <a:r>
              <a:rPr lang="en-GB" sz="1600"/>
              <a:t>  a stochastic recurrent neural network. </a:t>
            </a:r>
            <a:endParaRPr sz="1600"/>
          </a:p>
          <a:p>
            <a:pPr indent="-330200" lvl="0" marL="457200" rtl="0" algn="l">
              <a:spcBef>
                <a:spcPts val="0"/>
              </a:spcBef>
              <a:spcAft>
                <a:spcPts val="0"/>
              </a:spcAft>
              <a:buSzPts val="1600"/>
              <a:buChar char="❖"/>
            </a:pPr>
            <a:r>
              <a:rPr b="1" lang="en-GB" sz="1600"/>
              <a:t>Recurrent</a:t>
            </a:r>
            <a:r>
              <a:rPr b="1" lang="en-GB" sz="1600"/>
              <a:t> Neural Network - </a:t>
            </a:r>
            <a:r>
              <a:rPr lang="en-GB" sz="1600"/>
              <a:t>uses sequential and time series data. The</a:t>
            </a:r>
            <a:r>
              <a:rPr lang="en-GB" sz="1600">
                <a:highlight>
                  <a:srgbClr val="FFFFFF"/>
                </a:highlight>
              </a:rPr>
              <a:t> output of recurrent neural networks depend on the prior elements within the sequence. Disavd : gradient vanishing, can’t process long sequence using RELU or tanh.</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361950" y="296975"/>
            <a:ext cx="7505700" cy="67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Quantum ML</a:t>
            </a:r>
            <a:r>
              <a:rPr lang="en-GB"/>
              <a:t> </a:t>
            </a:r>
            <a:endParaRPr/>
          </a:p>
        </p:txBody>
      </p:sp>
      <p:sp>
        <p:nvSpPr>
          <p:cNvPr id="170" name="Google Shape;170;p20"/>
          <p:cNvSpPr txBox="1"/>
          <p:nvPr>
            <p:ph idx="1" type="body"/>
          </p:nvPr>
        </p:nvSpPr>
        <p:spPr>
          <a:xfrm>
            <a:off x="282525" y="976175"/>
            <a:ext cx="8475900" cy="378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QUANTUM KERNEL ALIGNMENT/Q-SVM: (</a:t>
            </a:r>
            <a:r>
              <a:rPr b="1" lang="en-GB" sz="1100">
                <a:solidFill>
                  <a:srgbClr val="000000"/>
                </a:solidFill>
                <a:latin typeface="Arial"/>
                <a:ea typeface="Arial"/>
                <a:cs typeface="Arial"/>
                <a:sym typeface="Arial"/>
              </a:rPr>
              <a:t>Quantum Kernels</a:t>
            </a:r>
            <a:r>
              <a:rPr lang="en-GB" sz="1100">
                <a:solidFill>
                  <a:srgbClr val="000000"/>
                </a:solidFill>
                <a:latin typeface="Arial"/>
                <a:ea typeface="Arial"/>
                <a:cs typeface="Arial"/>
                <a:sym typeface="Arial"/>
              </a:rPr>
              <a:t> )Quantum computers can be used to encode classical data in a quantum-enhanced feature space. In 2019, IBM introduced an algorithm called the quantum kernel estimator (QKE) for computing</a:t>
            </a:r>
            <a:r>
              <a:rPr lang="en-GB" sz="11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quantum kernels. This algorithm uses quantum circuits with data provided classically and offers an efficient way to evaluate inner products between data in a quantum feature space. For two data samples 𝛳 and 𝛳’ the kernel matrix is given as-</a:t>
            </a:r>
            <a:endParaRPr/>
          </a:p>
          <a:p>
            <a:pPr indent="0" lvl="0" marL="0" rtl="0" algn="l">
              <a:spcBef>
                <a:spcPts val="1200"/>
              </a:spcBef>
              <a:spcAft>
                <a:spcPts val="1200"/>
              </a:spcAft>
              <a:buNone/>
            </a:pPr>
            <a:r>
              <a:t/>
            </a:r>
            <a:endParaRPr/>
          </a:p>
        </p:txBody>
      </p:sp>
      <p:pic>
        <p:nvPicPr>
          <p:cNvPr id="171" name="Google Shape;171;p20"/>
          <p:cNvPicPr preferRelativeResize="0"/>
          <p:nvPr/>
        </p:nvPicPr>
        <p:blipFill>
          <a:blip r:embed="rId3">
            <a:alphaModFix/>
          </a:blip>
          <a:stretch>
            <a:fillRect/>
          </a:stretch>
        </p:blipFill>
        <p:spPr>
          <a:xfrm>
            <a:off x="282525" y="1920975"/>
            <a:ext cx="4650574" cy="2843000"/>
          </a:xfrm>
          <a:prstGeom prst="rect">
            <a:avLst/>
          </a:prstGeom>
          <a:noFill/>
          <a:ln>
            <a:noFill/>
          </a:ln>
        </p:spPr>
      </p:pic>
      <p:pic>
        <p:nvPicPr>
          <p:cNvPr id="172" name="Google Shape;172;p20"/>
          <p:cNvPicPr preferRelativeResize="0"/>
          <p:nvPr/>
        </p:nvPicPr>
        <p:blipFill>
          <a:blip r:embed="rId4">
            <a:alphaModFix/>
          </a:blip>
          <a:stretch>
            <a:fillRect/>
          </a:stretch>
        </p:blipFill>
        <p:spPr>
          <a:xfrm>
            <a:off x="4933100" y="1874050"/>
            <a:ext cx="3612575" cy="248200"/>
          </a:xfrm>
          <a:prstGeom prst="rect">
            <a:avLst/>
          </a:prstGeom>
          <a:noFill/>
          <a:ln>
            <a:noFill/>
          </a:ln>
        </p:spPr>
      </p:pic>
      <p:sp>
        <p:nvSpPr>
          <p:cNvPr id="173" name="Google Shape;173;p20"/>
          <p:cNvSpPr txBox="1"/>
          <p:nvPr/>
        </p:nvSpPr>
        <p:spPr>
          <a:xfrm>
            <a:off x="5012300" y="2278800"/>
            <a:ext cx="3667500" cy="25551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In Quantum Machine Learning (QML), Quantum kernel is the approach of exploiting group structure in data which helps to achieve quantum speedup. Quantum kernels can be optimized with a technique called kernel alignment.</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QNN/QLSTM are parameterized quantum circuits which acts like linear methods in quantum feature space and suitable case for using quantum kernels and in turn can be optimized using Quantum Kernel Alignment.</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idx="1" type="body"/>
          </p:nvPr>
        </p:nvSpPr>
        <p:spPr>
          <a:xfrm>
            <a:off x="246300" y="274325"/>
            <a:ext cx="8649900" cy="4623600"/>
          </a:xfrm>
          <a:prstGeom prst="rect">
            <a:avLst/>
          </a:prstGeom>
        </p:spPr>
        <p:txBody>
          <a:bodyPr anchorCtr="0" anchor="t" bIns="91425" lIns="91425" spcFirstLastPara="1" rIns="91425" wrap="square" tIns="91425">
            <a:normAutofit/>
          </a:bodyPr>
          <a:lstStyle/>
          <a:p>
            <a:pPr indent="0" lvl="0" marL="0" rtl="0" algn="l">
              <a:spcBef>
                <a:spcPts val="2400"/>
              </a:spcBef>
              <a:spcAft>
                <a:spcPts val="600"/>
              </a:spcAft>
              <a:buNone/>
            </a:pPr>
            <a:r>
              <a:rPr lang="en-GB">
                <a:solidFill>
                  <a:srgbClr val="000000"/>
                </a:solidFill>
              </a:rPr>
              <a:t>TRAINING PARAMETERIZED QUANTUM CIRCUITS/</a:t>
            </a:r>
            <a:r>
              <a:rPr lang="en-GB"/>
              <a:t>MAKING VARIATIONAL QUANTUM CLASSIFIERS</a:t>
            </a:r>
            <a:r>
              <a:rPr lang="en-GB">
                <a:solidFill>
                  <a:srgbClr val="000000"/>
                </a:solidFill>
              </a:rPr>
              <a:t> :</a:t>
            </a:r>
            <a:endParaRPr>
              <a:solidFill>
                <a:srgbClr val="000000"/>
              </a:solidFill>
            </a:endParaRPr>
          </a:p>
        </p:txBody>
      </p:sp>
      <p:pic>
        <p:nvPicPr>
          <p:cNvPr id="179" name="Google Shape;179;p21"/>
          <p:cNvPicPr preferRelativeResize="0"/>
          <p:nvPr/>
        </p:nvPicPr>
        <p:blipFill>
          <a:blip r:embed="rId3">
            <a:alphaModFix/>
          </a:blip>
          <a:stretch>
            <a:fillRect/>
          </a:stretch>
        </p:blipFill>
        <p:spPr>
          <a:xfrm>
            <a:off x="197800" y="571725"/>
            <a:ext cx="5392549" cy="2669275"/>
          </a:xfrm>
          <a:prstGeom prst="rect">
            <a:avLst/>
          </a:prstGeom>
          <a:noFill/>
          <a:ln>
            <a:noFill/>
          </a:ln>
        </p:spPr>
      </p:pic>
      <p:pic>
        <p:nvPicPr>
          <p:cNvPr id="180" name="Google Shape;180;p21"/>
          <p:cNvPicPr preferRelativeResize="0"/>
          <p:nvPr/>
        </p:nvPicPr>
        <p:blipFill>
          <a:blip r:embed="rId4">
            <a:alphaModFix/>
          </a:blip>
          <a:stretch>
            <a:fillRect/>
          </a:stretch>
        </p:blipFill>
        <p:spPr>
          <a:xfrm>
            <a:off x="663900" y="3241000"/>
            <a:ext cx="4048875" cy="1716250"/>
          </a:xfrm>
          <a:prstGeom prst="rect">
            <a:avLst/>
          </a:prstGeom>
          <a:noFill/>
          <a:ln>
            <a:noFill/>
          </a:ln>
        </p:spPr>
      </p:pic>
      <p:sp>
        <p:nvSpPr>
          <p:cNvPr id="181" name="Google Shape;181;p21"/>
          <p:cNvSpPr txBox="1"/>
          <p:nvPr/>
        </p:nvSpPr>
        <p:spPr>
          <a:xfrm>
            <a:off x="5612000" y="593400"/>
            <a:ext cx="3216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OUR TASK:</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pic>
        <p:nvPicPr>
          <p:cNvPr id="182" name="Google Shape;182;p21"/>
          <p:cNvPicPr preferRelativeResize="0"/>
          <p:nvPr/>
        </p:nvPicPr>
        <p:blipFill>
          <a:blip r:embed="rId5">
            <a:alphaModFix/>
          </a:blip>
          <a:stretch>
            <a:fillRect/>
          </a:stretch>
        </p:blipFill>
        <p:spPr>
          <a:xfrm>
            <a:off x="5612000" y="918250"/>
            <a:ext cx="3313476" cy="946707"/>
          </a:xfrm>
          <a:prstGeom prst="rect">
            <a:avLst/>
          </a:prstGeom>
          <a:noFill/>
          <a:ln>
            <a:noFill/>
          </a:ln>
        </p:spPr>
      </p:pic>
      <p:sp>
        <p:nvSpPr>
          <p:cNvPr id="183" name="Google Shape;183;p21"/>
          <p:cNvSpPr txBox="1"/>
          <p:nvPr/>
        </p:nvSpPr>
        <p:spPr>
          <a:xfrm>
            <a:off x="5817750" y="1990275"/>
            <a:ext cx="289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2. GRADIENTS:</a:t>
            </a:r>
            <a:endParaRPr>
              <a:latin typeface="Calibri"/>
              <a:ea typeface="Calibri"/>
              <a:cs typeface="Calibri"/>
              <a:sym typeface="Calibri"/>
            </a:endParaRPr>
          </a:p>
        </p:txBody>
      </p:sp>
      <p:pic>
        <p:nvPicPr>
          <p:cNvPr id="184" name="Google Shape;184;p21"/>
          <p:cNvPicPr preferRelativeResize="0"/>
          <p:nvPr/>
        </p:nvPicPr>
        <p:blipFill>
          <a:blip r:embed="rId6">
            <a:alphaModFix/>
          </a:blip>
          <a:stretch>
            <a:fillRect/>
          </a:stretch>
        </p:blipFill>
        <p:spPr>
          <a:xfrm>
            <a:off x="5612000" y="2333750"/>
            <a:ext cx="3313475" cy="262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