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7" r:id="rId3"/>
    <p:sldId id="299" r:id="rId5"/>
    <p:sldId id="329" r:id="rId6"/>
    <p:sldId id="330" r:id="rId7"/>
    <p:sldId id="331" r:id="rId8"/>
    <p:sldId id="33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0A9"/>
    <a:srgbClr val="161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0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32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5ED54-37BF-4A37-8AE3-4DA4C6C196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EA792-08B3-4A15-9729-343F8E6FD0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EFA7-F12C-44B2-9E95-B3C34BEE9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034"/>
          <p:cNvPicPr>
            <a:picLocks noChangeAspect="1"/>
          </p:cNvPicPr>
          <p:nvPr/>
        </p:nvPicPr>
        <p:blipFill>
          <a:blip r:embed="rId1"/>
          <a:srcRect t="816"/>
          <a:stretch>
            <a:fillRect/>
          </a:stretch>
        </p:blipFill>
        <p:spPr>
          <a:xfrm>
            <a:off x="0" y="-11430"/>
            <a:ext cx="12192000" cy="6869430"/>
          </a:xfrm>
          <a:prstGeom prst="rect">
            <a:avLst/>
          </a:prstGeom>
        </p:spPr>
      </p:pic>
      <p:sp>
        <p:nvSpPr>
          <p:cNvPr id="25" name="任意多边形 107"/>
          <p:cNvSpPr/>
          <p:nvPr/>
        </p:nvSpPr>
        <p:spPr>
          <a:xfrm>
            <a:off x="0" y="0"/>
            <a:ext cx="9769475" cy="6858000"/>
          </a:xfrm>
          <a:custGeom>
            <a:avLst/>
            <a:gdLst>
              <a:gd name="connsiteX0" fmla="*/ 0 w 7899400"/>
              <a:gd name="connsiteY0" fmla="*/ 0 h 6858000"/>
              <a:gd name="connsiteX1" fmla="*/ 3409947 w 7899400"/>
              <a:gd name="connsiteY1" fmla="*/ 0 h 6858000"/>
              <a:gd name="connsiteX2" fmla="*/ 7899400 w 7899400"/>
              <a:gd name="connsiteY2" fmla="*/ 6858000 h 6858000"/>
              <a:gd name="connsiteX3" fmla="*/ 0 w 7899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9400" h="6858000">
                <a:moveTo>
                  <a:pt x="0" y="0"/>
                </a:moveTo>
                <a:lnTo>
                  <a:pt x="3409947" y="0"/>
                </a:lnTo>
                <a:lnTo>
                  <a:pt x="7899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E3A9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82930" y="2719705"/>
            <a:ext cx="6072505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spc="-1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  <a:sym typeface="+mn-ea"/>
              </a:rPr>
              <a:t>METAFLOW vs MLFLOW</a:t>
            </a:r>
            <a:endParaRPr sz="6600">
              <a:latin typeface="Arial Black" panose="020B0A04020102020204"/>
              <a:cs typeface="Arial Black" panose="020B0A04020102020204"/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6600" b="1">
              <a:solidFill>
                <a:schemeClr val="bg1"/>
              </a:solidFill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" name="平行四边形 81"/>
          <p:cNvSpPr/>
          <p:nvPr/>
        </p:nvSpPr>
        <p:spPr>
          <a:xfrm flipH="1">
            <a:off x="6654800" y="2992755"/>
            <a:ext cx="3364230" cy="3865245"/>
          </a:xfrm>
          <a:prstGeom prst="parallelogram">
            <a:avLst>
              <a:gd name="adj" fmla="val 91551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74700" y="6223000"/>
            <a:ext cx="50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ṡľïḑè"/>
          <p:cNvSpPr txBox="1"/>
          <p:nvPr/>
        </p:nvSpPr>
        <p:spPr bwMode="auto">
          <a:xfrm>
            <a:off x="3510784" y="1780800"/>
            <a:ext cx="8009703" cy="4003616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sym typeface="+mn-lt"/>
              </a:rPr>
              <a:t>What is MetaFlow</a:t>
            </a:r>
            <a:endParaRPr lang="en-US" altLang="en-US" sz="2400" b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sym typeface="+mn-lt"/>
              </a:rPr>
              <a:t>Why it is used </a:t>
            </a:r>
            <a:endParaRPr lang="en-US" altLang="en-US" sz="2400" b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sym typeface="+mn-lt"/>
              </a:rPr>
              <a:t>Comparision with MLFlow</a:t>
            </a:r>
            <a:endParaRPr lang="en-US" altLang="en-US" sz="2400" b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2400" b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2400" b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2400" b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80411" y="1780800"/>
            <a:ext cx="0" cy="4003616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išľïḋé"/>
          <p:cNvSpPr txBox="1"/>
          <p:nvPr/>
        </p:nvSpPr>
        <p:spPr>
          <a:xfrm>
            <a:off x="757282" y="1700808"/>
            <a:ext cx="26230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tr-TR" sz="2800" b="1" dirty="0"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  <a:endParaRPr lang="tr-TR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" name="poetry_91022"/>
          <p:cNvSpPr>
            <a:spLocks noChangeAspect="1"/>
          </p:cNvSpPr>
          <p:nvPr/>
        </p:nvSpPr>
        <p:spPr bwMode="auto">
          <a:xfrm>
            <a:off x="2379533" y="4867348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46088" y="475991"/>
            <a:ext cx="14719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META Flow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03955" y="1181100"/>
            <a:ext cx="38277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Exploration</a:t>
            </a:r>
            <a:endParaRPr lang="en-US" altLang="en-US" sz="4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_圆角矩形 9"/>
          <p:cNvSpPr/>
          <p:nvPr>
            <p:custDataLst>
              <p:tags r:id="rId1"/>
            </p:custDataLst>
          </p:nvPr>
        </p:nvSpPr>
        <p:spPr>
          <a:xfrm>
            <a:off x="-1" y="1967389"/>
            <a:ext cx="12192001" cy="383464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752600" y="2447925"/>
            <a:ext cx="85051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Metaflow is a human-friendly </a:t>
            </a:r>
            <a:r>
              <a:rPr lang="en-US" b="1">
                <a:sym typeface="+mn-ea"/>
              </a:rPr>
              <a:t>Python library</a:t>
            </a:r>
            <a:r>
              <a:rPr lang="en-US">
                <a:sym typeface="+mn-ea"/>
              </a:rPr>
              <a:t> that helps scientists and engineers build and manage real-life data science projects.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Metaflow was originally developed at </a:t>
            </a:r>
            <a:r>
              <a:rPr lang="en-US" b="1">
                <a:sym typeface="+mn-ea"/>
              </a:rPr>
              <a:t>Netflix </a:t>
            </a:r>
            <a:r>
              <a:rPr lang="en-US">
                <a:sym typeface="+mn-ea"/>
              </a:rPr>
              <a:t>to boost productivity of data scientists who work on a wide variety of projects from classical statistics to state-of-the-art deep learning.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Our framework provides a unified API to the infrastructure stack.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It’s required to execute data science projects – from prototype to production.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46088" y="475991"/>
            <a:ext cx="14719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META Flow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03955" y="1181100"/>
            <a:ext cx="46259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METAFlow</a:t>
            </a:r>
            <a:endParaRPr lang="en-US" altLang="en-US" sz="4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_圆角矩形 9"/>
          <p:cNvSpPr/>
          <p:nvPr>
            <p:custDataLst>
              <p:tags r:id="rId1"/>
            </p:custDataLst>
          </p:nvPr>
        </p:nvSpPr>
        <p:spPr>
          <a:xfrm>
            <a:off x="-1" y="1967389"/>
            <a:ext cx="12192001" cy="383464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417320" y="2740025"/>
            <a:ext cx="88315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Metaflow makes it easy to move from running on a local machine to running on cloud resources.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The main benefit (as I see it) is that Metaflow provides a layer of abstraction over the top of computing resources.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This means you can focus on code, and Metaflow will take care of how to run it on one or more machines.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46088" y="475991"/>
            <a:ext cx="27476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MLFlow vs META Flow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graphicFrame>
        <p:nvGraphicFramePr>
          <p:cNvPr id="2" name="Table 1"/>
          <p:cNvGraphicFramePr/>
          <p:nvPr/>
        </p:nvGraphicFramePr>
        <p:xfrm>
          <a:off x="2166620" y="1245235"/>
          <a:ext cx="8131175" cy="437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270"/>
                <a:gridCol w="3811905"/>
              </a:tblGrid>
              <a:tr h="309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MLF</a:t>
                      </a:r>
                      <a:r>
                        <a:rPr lang="en-US" altLang="en-US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ow</a:t>
                      </a:r>
                      <a:endParaRPr lang="en-US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 Flow</a:t>
                      </a:r>
                      <a:endParaRPr lang="en-US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34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21252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can work with any machine learning library, language or any existing code. It runs in the same manner in any cloud.</a:t>
                      </a:r>
                      <a:endParaRPr lang="en-US" sz="1600" b="0">
                        <a:solidFill>
                          <a:srgbClr val="21252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21252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Metaflow was open-sourced by Netflix and AWS , it can integrate with SageMaker, Python, and deep learning base libraries</a:t>
                      </a:r>
                      <a:endParaRPr lang="en-US" sz="1600" b="0">
                        <a:solidFill>
                          <a:srgbClr val="21252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10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21252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includes an API </a:t>
                      </a:r>
                      <a:endParaRPr lang="en-US" sz="1600" b="0">
                        <a:solidFill>
                          <a:srgbClr val="21252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21252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Metaflow provides a unified API to stack, which is required to execute from prototype to production-based </a:t>
                      </a:r>
                      <a:endParaRPr lang="en-US" sz="1600" b="0">
                        <a:solidFill>
                          <a:srgbClr val="21252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41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21252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MLflow models help you deploy different types of machine learning models. Each model is saved as a dir containing arbitrary files.</a:t>
                      </a:r>
                      <a:endParaRPr lang="en-US" sz="1600" b="0">
                        <a:solidFill>
                          <a:srgbClr val="21252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21252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After deployment in production you track all your experiments, versions and data.</a:t>
                      </a:r>
                      <a:endParaRPr lang="en-US" sz="1600" b="0">
                        <a:solidFill>
                          <a:srgbClr val="21252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 FLow can be used with any operating system</a:t>
                      </a:r>
                      <a:endParaRPr 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 only with Linux EC2 instance</a:t>
                      </a:r>
                      <a:endParaRPr 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Viewable outcome with UI, for tracking the version</a:t>
                      </a:r>
                      <a:endParaRPr 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 cannot view with UI </a:t>
                      </a:r>
                      <a:endParaRPr lang="en-US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PA_圆角矩形 9"/>
          <p:cNvSpPr/>
          <p:nvPr>
            <p:custDataLst>
              <p:tags r:id="rId1"/>
            </p:custDataLst>
          </p:nvPr>
        </p:nvSpPr>
        <p:spPr>
          <a:xfrm>
            <a:off x="-1" y="1967389"/>
            <a:ext cx="12192001" cy="383464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1835150" y="2924175"/>
            <a:ext cx="74764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Metaflow lacks an overview or a UI that will make this metadata, logging &amp; tracking more accessible to us developers.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Also the easy comparison between flows or models isn’t there.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Metaflow seems to be highly intertwined with AWS (Sagemaker), which is great.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746088" y="475991"/>
            <a:ext cx="14719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META Flow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03955" y="1181100"/>
            <a:ext cx="38277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4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" altLang="en-US" sz="4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1928</Words>
  <Application>WPS Presentation</Application>
  <PresentationFormat>宽屏</PresentationFormat>
  <Paragraphs>64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等线</vt:lpstr>
      <vt:lpstr>Arial Black</vt:lpstr>
      <vt:lpstr>微软雅黑</vt:lpstr>
      <vt:lpstr>黑体</vt:lpstr>
      <vt:lpstr>Droid Sans Fallback</vt:lpstr>
      <vt:lpstr>微软雅黑 Light</vt:lpstr>
      <vt:lpstr>宋体</vt:lpstr>
      <vt:lpstr>Arial Unicode MS</vt:lpstr>
      <vt:lpstr>等线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美仑设计</dc:creator>
  <cp:keywords>www.51pptmoban.com</cp:keywords>
  <cp:lastModifiedBy>shyam</cp:lastModifiedBy>
  <cp:revision>54</cp:revision>
  <dcterms:created xsi:type="dcterms:W3CDTF">2022-02-03T04:58:30Z</dcterms:created>
  <dcterms:modified xsi:type="dcterms:W3CDTF">2022-02-03T04:58:30Z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