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99" r:id="rId5"/>
    <p:sldId id="329" r:id="rId6"/>
    <p:sldId id="330" r:id="rId7"/>
    <p:sldId id="331" r:id="rId8"/>
    <p:sldId id="333" r:id="rId9"/>
    <p:sldId id="334" r:id="rId10"/>
    <p:sldId id="337" r:id="rId11"/>
    <p:sldId id="336" r:id="rId12"/>
    <p:sldId id="339" r:id="rId13"/>
    <p:sldId id="341" r:id="rId14"/>
    <p:sldId id="33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310769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en-US" sz="3200" spc="-15" dirty="0">
                <a:solidFill>
                  <a:srgbClr val="FFFFFF"/>
                </a:solidFill>
                <a:latin typeface="Courier New" panose="02070309020205020404" charset="0"/>
                <a:cs typeface="Courier New" panose="02070309020205020404" charset="0"/>
                <a:sym typeface="+mn-ea"/>
              </a:rPr>
              <a:t>MACHINE LEARNING ADVENTURES WITH </a:t>
            </a:r>
            <a:r>
              <a:rPr lang="en-US" sz="3200" b="1" spc="-15" dirty="0">
                <a:solidFill>
                  <a:srgbClr val="FFFFFF"/>
                </a:solidFill>
                <a:latin typeface="Courier New" panose="02070309020205020404" charset="0"/>
                <a:cs typeface="Courier New" panose="02070309020205020404" charset="0"/>
                <a:sym typeface="+mn-ea"/>
              </a:rPr>
              <a:t>MLFLOW</a:t>
            </a:r>
            <a:endParaRPr sz="6600">
              <a:latin typeface="Arial Black" panose="020B0A04020102020204"/>
              <a:cs typeface="Arial Black" panose="020B0A04020102020204"/>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 Registry</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 Box 1"/>
          <p:cNvSpPr txBox="1"/>
          <p:nvPr/>
        </p:nvSpPr>
        <p:spPr>
          <a:xfrm>
            <a:off x="5662930" y="2188845"/>
            <a:ext cx="5367020" cy="3138170"/>
          </a:xfrm>
          <a:prstGeom prst="rect">
            <a:avLst/>
          </a:prstGeom>
          <a:noFill/>
        </p:spPr>
        <p:txBody>
          <a:bodyPr wrap="square" rtlCol="0" anchor="t">
            <a:spAutoFit/>
          </a:bodyPr>
          <a:p>
            <a:pPr algn="just"/>
            <a:r>
              <a:rPr lang="en-US"/>
              <a:t>As you keep improving the models with new data, you will have different versions of models with different accuracy, error level and other metrics. </a:t>
            </a:r>
            <a:endParaRPr lang="en-US"/>
          </a:p>
          <a:p>
            <a:pPr algn="just"/>
            <a:r>
              <a:rPr lang="en-US"/>
              <a:t>You might have a different model in production than you do in the development stage. </a:t>
            </a:r>
            <a:endParaRPr lang="en-US"/>
          </a:p>
          <a:p>
            <a:pPr algn="just"/>
            <a:r>
              <a:rPr lang="en-US"/>
              <a:t>MLflow Model Registry helps you keep track of which model is present in which stage. You can even archive some of the older models when not in need.</a:t>
            </a:r>
            <a:endParaRPr lang="en-US"/>
          </a:p>
        </p:txBody>
      </p:sp>
      <p:pic>
        <p:nvPicPr>
          <p:cNvPr id="5" name="Picture 4" descr="1_EiY-7V7P4kBMmDj06PxeKQ"/>
          <p:cNvPicPr>
            <a:picLocks noChangeAspect="1"/>
          </p:cNvPicPr>
          <p:nvPr/>
        </p:nvPicPr>
        <p:blipFill>
          <a:blip r:embed="rId1"/>
          <a:stretch>
            <a:fillRect/>
          </a:stretch>
        </p:blipFill>
        <p:spPr>
          <a:xfrm>
            <a:off x="1186180" y="1677035"/>
            <a:ext cx="4140835" cy="4140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62680" y="970280"/>
            <a:ext cx="4625975" cy="1322070"/>
          </a:xfrm>
          <a:prstGeom prst="rect">
            <a:avLst/>
          </a:prstGeom>
          <a:noFill/>
        </p:spPr>
        <p:txBody>
          <a:bodyPr wrap="square" rtlCol="0">
            <a:spAutoFit/>
          </a:bodyPr>
          <a:p>
            <a:pPr algn="ctr"/>
            <a:r>
              <a:rPr lang="" altLang="en-US" sz="4000" b="1" dirty="0">
                <a:solidFill>
                  <a:schemeClr val="accent1">
                    <a:lumMod val="75000"/>
                  </a:schemeClr>
                </a:solidFill>
                <a:latin typeface="微软雅黑" panose="020B0503020204020204" pitchFamily="34" charset="-122"/>
                <a:ea typeface="微软雅黑" panose="020B0503020204020204" pitchFamily="34" charset="-122"/>
              </a:rPr>
              <a:t>MLFlow server locally </a:t>
            </a:r>
            <a:endParaRPr lang=""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2231390" y="3194685"/>
            <a:ext cx="7454265" cy="1476375"/>
          </a:xfrm>
          <a:prstGeom prst="rect">
            <a:avLst/>
          </a:prstGeom>
          <a:noFill/>
        </p:spPr>
        <p:txBody>
          <a:bodyPr wrap="square" rtlCol="0" anchor="t">
            <a:spAutoFit/>
          </a:bodyPr>
          <a:p>
            <a:r>
              <a:rPr lang="en-US"/>
              <a:t>Before we race off to build the greatest classifier ever seen, we need to start the MLFlow server on our local system. </a:t>
            </a:r>
            <a:endParaRPr lang="en-US"/>
          </a:p>
          <a:p>
            <a:r>
              <a:rPr lang="en-US"/>
              <a:t>Download the mlflow library using python</a:t>
            </a:r>
            <a:endParaRPr lang="en-US"/>
          </a:p>
          <a:p>
            <a:endParaRPr lang="en-US"/>
          </a:p>
          <a:p>
            <a:r>
              <a:rPr lang="en-US"/>
              <a:t>$ </a:t>
            </a:r>
            <a:r>
              <a:rPr lang="en-US" b="1"/>
              <a:t>pip3 install mlflow</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1835150" y="2924175"/>
            <a:ext cx="7476490" cy="1476375"/>
          </a:xfrm>
          <a:prstGeom prst="rect">
            <a:avLst/>
          </a:prstGeom>
          <a:noFill/>
        </p:spPr>
        <p:txBody>
          <a:bodyPr wrap="square" rtlCol="0">
            <a:spAutoFit/>
          </a:bodyPr>
          <a:p>
            <a:pPr marL="285750" indent="-285750">
              <a:buFont typeface="Arial" panose="020B0604020202020204" pitchFamily="34" charset="0"/>
              <a:buChar char="•"/>
            </a:pPr>
            <a:r>
              <a:rPr lang="en-US"/>
              <a:t>Metaflow lacks an overview or a UI that will make this metadata, logging &amp; tracking more accessible to us developers.</a:t>
            </a:r>
            <a:endParaRPr lang="en-US"/>
          </a:p>
          <a:p>
            <a:pPr marL="285750" indent="-285750">
              <a:buFont typeface="Arial" panose="020B0604020202020204" pitchFamily="34" charset="0"/>
              <a:buChar char="•"/>
            </a:pPr>
            <a:r>
              <a:rPr lang="en-US"/>
              <a:t>Also the easy comparison between flows or models isn’t there. </a:t>
            </a:r>
            <a:endParaRPr lang="en-US"/>
          </a:p>
          <a:p>
            <a:pPr marL="285750" indent="-285750">
              <a:buFont typeface="Arial" panose="020B0604020202020204" pitchFamily="34" charset="0"/>
              <a:buChar char="•"/>
            </a:pPr>
            <a:r>
              <a:rPr lang="en-US"/>
              <a:t>Metaflow seems to be highly intertwined with AWS (Sagemaker), which is great.</a:t>
            </a:r>
            <a:endParaRPr lang="en-US"/>
          </a:p>
        </p:txBody>
      </p:sp>
      <p:sp>
        <p:nvSpPr>
          <p:cNvPr id="3" name="文本框 2"/>
          <p:cNvSpPr txBox="1"/>
          <p:nvPr/>
        </p:nvSpPr>
        <p:spPr>
          <a:xfrm>
            <a:off x="746088" y="475991"/>
            <a:ext cx="1471930"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META 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Conclusion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What is MFlow</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Why it is used </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Concepts with MLFlow</a:t>
            </a:r>
            <a:endParaRPr lang="en-US" altLang="en-US" sz="2400" b="0" dirty="0">
              <a:solidFill>
                <a:schemeClr val="bg1">
                  <a:lumMod val="50000"/>
                </a:schemeClr>
              </a:solidFill>
              <a:latin typeface="+mn-lt"/>
              <a:ea typeface="+mn-ea"/>
              <a:sym typeface="+mn-lt"/>
            </a:endParaRPr>
          </a:p>
          <a:p>
            <a:pPr indent="0">
              <a:lnSpc>
                <a:spcPct val="150000"/>
              </a:lnSpc>
              <a:buFont typeface="+mj-lt"/>
              <a:buNone/>
            </a:pPr>
            <a:r>
              <a:rPr lang="en-US" altLang="en-US" sz="2400" b="0" dirty="0">
                <a:solidFill>
                  <a:schemeClr val="bg1">
                    <a:lumMod val="50000"/>
                  </a:schemeClr>
                </a:solidFill>
                <a:latin typeface="+mn-lt"/>
                <a:ea typeface="+mn-ea"/>
                <a:sym typeface="+mn-lt"/>
              </a:rPr>
              <a:t>4.Training with MLFlow</a:t>
            </a:r>
            <a:endParaRPr lang="en-US" altLang="zh-CN" sz="2400" b="0" dirty="0">
              <a:solidFill>
                <a:schemeClr val="bg1">
                  <a:lumMod val="50000"/>
                </a:schemeClr>
              </a:solidFill>
              <a:latin typeface="+mn-lt"/>
              <a:ea typeface="+mn-ea"/>
              <a:sym typeface="+mn-lt"/>
            </a:endParaRPr>
          </a:p>
          <a:p>
            <a:pPr indent="0">
              <a:lnSpc>
                <a:spcPct val="150000"/>
              </a:lnSpc>
              <a:buFont typeface="+mj-lt"/>
              <a:buNone/>
            </a:pPr>
            <a:r>
              <a:rPr lang="en-US" altLang="en-US" sz="2400" b="0" dirty="0">
                <a:solidFill>
                  <a:schemeClr val="bg1">
                    <a:lumMod val="50000"/>
                  </a:schemeClr>
                </a:solidFill>
                <a:latin typeface="+mn-lt"/>
                <a:ea typeface="+mn-ea"/>
                <a:sym typeface="+mn-lt"/>
              </a:rPr>
              <a:t>5.Production with MLFlow</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endParaRPr lang="en-US" altLang="zh-CN" sz="2400" b="0" dirty="0">
              <a:solidFill>
                <a:schemeClr val="bg1">
                  <a:lumMod val="50000"/>
                </a:schemeClr>
              </a:solidFill>
              <a:latin typeface="+mn-lt"/>
              <a:ea typeface="+mn-ea"/>
              <a:sym typeface="+mn-lt"/>
            </a:endParaRPr>
          </a:p>
        </p:txBody>
      </p:sp>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pic>
        <p:nvPicPr>
          <p:cNvPr id="2" name="Picture 1" descr="1"/>
          <p:cNvPicPr>
            <a:picLocks noChangeAspect="1"/>
          </p:cNvPicPr>
          <p:nvPr/>
        </p:nvPicPr>
        <p:blipFill>
          <a:blip r:embed="rId1"/>
          <a:stretch>
            <a:fillRect/>
          </a:stretch>
        </p:blipFill>
        <p:spPr>
          <a:xfrm>
            <a:off x="7052310" y="1083310"/>
            <a:ext cx="4546600" cy="19030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lstStyle/>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lstStyle/>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Exploration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0" y="1967230"/>
            <a:ext cx="12192000" cy="279463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1752600" y="2447925"/>
            <a:ext cx="8505190" cy="2030095"/>
          </a:xfrm>
          <a:prstGeom prst="rect">
            <a:avLst/>
          </a:prstGeom>
          <a:noFill/>
        </p:spPr>
        <p:txBody>
          <a:bodyPr wrap="square" rtlCol="0">
            <a:spAutoFit/>
          </a:bodyPr>
          <a:p>
            <a:pPr marL="285750" indent="-285750">
              <a:buFont typeface="Arial" panose="020B0604020202020204" pitchFamily="34" charset="0"/>
              <a:buChar char="•"/>
            </a:pPr>
            <a:r>
              <a:rPr lang="en-US"/>
              <a:t>MLFlow is an open-source end-to-end platform for managing a machine learning lifecycle provided by Databricks.</a:t>
            </a:r>
            <a:endParaRPr lang="en-US"/>
          </a:p>
          <a:p>
            <a:pPr marL="285750" indent="-285750">
              <a:buFont typeface="Arial" panose="020B0604020202020204" pitchFamily="34" charset="0"/>
              <a:buChar char="•"/>
            </a:pPr>
            <a:r>
              <a:rPr lang="en-US"/>
              <a:t>There is also a Managed MLFlow version for enterprise usage.</a:t>
            </a:r>
            <a:endParaRPr lang="en-US"/>
          </a:p>
          <a:p>
            <a:pPr marL="285750" indent="-285750">
              <a:buFont typeface="Arial" panose="020B0604020202020204" pitchFamily="34" charset="0"/>
              <a:buChar char="•"/>
            </a:pPr>
            <a:r>
              <a:rPr lang="en-US"/>
              <a:t>Run experiments with any ML library, framework or language</a:t>
            </a:r>
            <a:r>
              <a:rPr lang="en-US" altLang="en-US"/>
              <a:t>.</a:t>
            </a:r>
            <a:endParaRPr lang="en-US" altLang="en-US"/>
          </a:p>
          <a:p>
            <a:pPr marL="285750" indent="-285750">
              <a:buFont typeface="Arial" panose="020B0604020202020204" pitchFamily="34" charset="0"/>
              <a:buChar char="•"/>
            </a:pPr>
            <a:r>
              <a:rPr lang="en-US" altLang="en-US"/>
              <a:t>A</a:t>
            </a:r>
            <a:r>
              <a:rPr lang="en-US"/>
              <a:t>utomatically keep track of parameters, metrics, code and models from each experiment</a:t>
            </a:r>
            <a:endParaRPr lang="en-US"/>
          </a:p>
          <a:p>
            <a:pPr marL="285750" indent="-285750">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41725" y="87503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Why MLFlow</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 Box 4"/>
          <p:cNvSpPr txBox="1"/>
          <p:nvPr/>
        </p:nvSpPr>
        <p:spPr>
          <a:xfrm>
            <a:off x="1417320" y="3309620"/>
            <a:ext cx="8831580" cy="2584450"/>
          </a:xfrm>
          <a:prstGeom prst="rect">
            <a:avLst/>
          </a:prstGeom>
          <a:noFill/>
        </p:spPr>
        <p:txBody>
          <a:bodyPr wrap="square" rtlCol="0">
            <a:spAutoFit/>
          </a:bodyPr>
          <a:p>
            <a:pPr marL="285750" indent="-285750">
              <a:buFont typeface="Arial" panose="020B0604020202020204" pitchFamily="34" charset="0"/>
              <a:buChar char="•"/>
            </a:pPr>
            <a:r>
              <a:rPr lang="en-US" altLang="en-US"/>
              <a:t>MLFlow Keep track of all the parameters tuned and tweaked in the model.</a:t>
            </a:r>
            <a:endParaRPr lang="en-US" altLang="en-US"/>
          </a:p>
          <a:p>
            <a:pPr marL="285750" indent="-285750">
              <a:buFont typeface="Arial" panose="020B0604020202020204" pitchFamily="34" charset="0"/>
              <a:buChar char="•"/>
            </a:pPr>
            <a:r>
              <a:rPr lang="en-US" altLang="en-US"/>
              <a:t>Keep track of the outputs, accuracy and error scores.</a:t>
            </a:r>
            <a:endParaRPr lang="en-US" altLang="en-US"/>
          </a:p>
          <a:p>
            <a:pPr marL="285750" indent="-285750">
              <a:buFont typeface="Arial" panose="020B0604020202020204" pitchFamily="34" charset="0"/>
              <a:buChar char="•"/>
            </a:pPr>
            <a:r>
              <a:rPr lang="en-US" altLang="en-US"/>
              <a:t>Maintain the record of models and their related data objects (scalers, imputers, encoders etc.)</a:t>
            </a:r>
            <a:endParaRPr lang="en-US" altLang="en-US"/>
          </a:p>
          <a:p>
            <a:pPr marL="285750" indent="-285750">
              <a:buFont typeface="Arial" panose="020B0604020202020204" pitchFamily="34" charset="0"/>
              <a:buChar char="•"/>
            </a:pPr>
            <a:r>
              <a:rPr lang="en-US" altLang="en-US"/>
              <a:t>Version their models.</a:t>
            </a:r>
            <a:endParaRPr lang="en-US" altLang="en-US"/>
          </a:p>
          <a:p>
            <a:pPr marL="285750" indent="-285750">
              <a:buFont typeface="Arial" panose="020B0604020202020204" pitchFamily="34" charset="0"/>
              <a:buChar char="•"/>
            </a:pPr>
            <a:r>
              <a:rPr lang="en-US" altLang="en-US"/>
              <a:t>Share the model with team members — what are the prerequisites/setup needed in place for other members to run the model on their system.</a:t>
            </a:r>
            <a:endParaRPr lang="en-US" altLang="en-US"/>
          </a:p>
          <a:p>
            <a:pPr marL="285750" indent="-285750">
              <a:buFont typeface="Arial" panose="020B0604020202020204" pitchFamily="34" charset="0"/>
              <a:buChar char="•"/>
            </a:pPr>
            <a:r>
              <a:rPr lang="en-US" altLang="en-US"/>
              <a:t>Wrap their models with API and deploying it, will require extra coding and tech stack knowledge.</a:t>
            </a:r>
            <a:endParaRPr lang="en-US" altLang="en-US"/>
          </a:p>
        </p:txBody>
      </p:sp>
      <p:sp>
        <p:nvSpPr>
          <p:cNvPr id="2" name="Text Box 1"/>
          <p:cNvSpPr txBox="1"/>
          <p:nvPr/>
        </p:nvSpPr>
        <p:spPr>
          <a:xfrm>
            <a:off x="1292860" y="1892935"/>
            <a:ext cx="9323070" cy="1198880"/>
          </a:xfrm>
          <a:prstGeom prst="rect">
            <a:avLst/>
          </a:prstGeom>
          <a:noFill/>
        </p:spPr>
        <p:txBody>
          <a:bodyPr wrap="square" rtlCol="0">
            <a:spAutoFit/>
          </a:bodyPr>
          <a:p>
            <a:pPr algn="just"/>
            <a:r>
              <a:rPr lang="en-US"/>
              <a:t>Most data scientists and ML engineers may use Anaconda, Jupyter or some other IDE to code their ML models. The following problems arise when they have to improve their model performance over time and when multiple members of a team are working on the same model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27476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 vs META 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aphicFrame>
        <p:nvGraphicFramePr>
          <p:cNvPr id="2" name="Table 1"/>
          <p:cNvGraphicFramePr/>
          <p:nvPr/>
        </p:nvGraphicFramePr>
        <p:xfrm>
          <a:off x="2166620" y="1245235"/>
          <a:ext cx="8131175" cy="4378325"/>
        </p:xfrm>
        <a:graphic>
          <a:graphicData uri="http://schemas.openxmlformats.org/drawingml/2006/table">
            <a:tbl>
              <a:tblPr firstRow="1" bandRow="1">
                <a:tableStyleId>{5C22544A-7EE6-4342-B048-85BDC9FD1C3A}</a:tableStyleId>
              </a:tblPr>
              <a:tblGrid>
                <a:gridCol w="4319270"/>
                <a:gridCol w="3811905"/>
              </a:tblGrid>
              <a:tr h="309880">
                <a:tc>
                  <a:txBody>
                    <a:bodyPr/>
                    <a:p>
                      <a:pPr indent="0" algn="ctr">
                        <a:buNone/>
                      </a:pPr>
                      <a:r>
                        <a:rPr lang="en-US" sz="1600" b="1">
                          <a:solidFill>
                            <a:srgbClr val="000000"/>
                          </a:solidFill>
                          <a:latin typeface="Arial" panose="020B0604020202020204" pitchFamily="34" charset="0"/>
                          <a:cs typeface="Arial" panose="020B0604020202020204" pitchFamily="34" charset="0"/>
                        </a:rPr>
                        <a:t>MLF</a:t>
                      </a:r>
                      <a:r>
                        <a:rPr lang="en-US" altLang="en-US" sz="1600" b="1">
                          <a:solidFill>
                            <a:srgbClr val="000000"/>
                          </a:solidFill>
                          <a:latin typeface="Arial" panose="020B0604020202020204" pitchFamily="34" charset="0"/>
                          <a:cs typeface="Arial" panose="020B0604020202020204" pitchFamily="34" charset="0"/>
                        </a:rPr>
                        <a:t>l</a:t>
                      </a:r>
                      <a:r>
                        <a:rPr lang="en-US" sz="1600" b="1">
                          <a:solidFill>
                            <a:srgbClr val="000000"/>
                          </a:solidFill>
                          <a:latin typeface="Arial" panose="020B0604020202020204" pitchFamily="34" charset="0"/>
                          <a:cs typeface="Arial" panose="020B0604020202020204" pitchFamily="34" charset="0"/>
                        </a:rPr>
                        <a:t>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Arial" panose="020B0604020202020204" pitchFamily="34" charset="0"/>
                          <a:cs typeface="Arial" panose="020B0604020202020204" pitchFamily="34" charset="0"/>
                        </a:rPr>
                        <a:t>Meta Flow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3490">
                <a:tc>
                  <a:txBody>
                    <a:bodyPr/>
                    <a:p>
                      <a:pPr indent="0">
                        <a:buNone/>
                      </a:pPr>
                      <a:r>
                        <a:rPr lang="en-US" sz="1600" b="0">
                          <a:solidFill>
                            <a:srgbClr val="212529"/>
                          </a:solidFill>
                          <a:latin typeface="Arial" panose="020B0604020202020204" pitchFamily="34" charset="0"/>
                          <a:cs typeface="Arial" panose="020B0604020202020204" pitchFamily="34" charset="0"/>
                        </a:rPr>
                        <a:t>It can work with any machine learning library, language or any existing code. It runs in the same manner in any cloud.</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was open-sourced by Netflix and AWS , it can integrate with SageMaker, Python, and deep learning base libraries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41070">
                <a:tc>
                  <a:txBody>
                    <a:bodyPr/>
                    <a:p>
                      <a:pPr indent="0">
                        <a:buNone/>
                      </a:pPr>
                      <a:r>
                        <a:rPr lang="en-US" sz="1600" b="0">
                          <a:solidFill>
                            <a:srgbClr val="212529"/>
                          </a:solidFill>
                          <a:latin typeface="Arial" panose="020B0604020202020204" pitchFamily="34" charset="0"/>
                          <a:cs typeface="Arial" panose="020B0604020202020204" pitchFamily="34" charset="0"/>
                        </a:rPr>
                        <a:t>It includes an API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provides a unified API to stack, which is required to execute from prototype to production-based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4125">
                <a:tc>
                  <a:txBody>
                    <a:bodyPr/>
                    <a:p>
                      <a:pPr indent="0">
                        <a:buNone/>
                      </a:pPr>
                      <a:r>
                        <a:rPr lang="en-US" sz="1600" b="0">
                          <a:solidFill>
                            <a:srgbClr val="212529"/>
                          </a:solidFill>
                          <a:latin typeface="Arial" panose="020B0604020202020204" pitchFamily="34" charset="0"/>
                          <a:cs typeface="Arial" panose="020B0604020202020204" pitchFamily="34" charset="0"/>
                        </a:rPr>
                        <a:t>MLflow models help you deploy different types of machine learning models. Each model is saved as a dir containing arbitrary files.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After deployment in production you track all your experiments, versions and data.</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ML FLow can be used with any operating system</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Works only with Linux EC2 instance</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Viewable outcome with UI, for tracking the version</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We cannot view with UI </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pic>
        <p:nvPicPr>
          <p:cNvPr id="6" name="Picture 5" descr="mlflow-components2"/>
          <p:cNvPicPr>
            <a:picLocks noChangeAspect="1"/>
          </p:cNvPicPr>
          <p:nvPr/>
        </p:nvPicPr>
        <p:blipFill>
          <a:blip r:embed="rId1"/>
          <a:stretch>
            <a:fillRect/>
          </a:stretch>
        </p:blipFill>
        <p:spPr>
          <a:xfrm>
            <a:off x="2139950" y="1477010"/>
            <a:ext cx="8334375" cy="3352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5335270" y="2002790"/>
            <a:ext cx="5854700" cy="3415030"/>
          </a:xfrm>
          <a:prstGeom prst="rect">
            <a:avLst/>
          </a:prstGeom>
          <a:noFill/>
        </p:spPr>
        <p:txBody>
          <a:bodyPr wrap="square" rtlCol="0" anchor="t">
            <a:spAutoFit/>
          </a:bodyPr>
          <a:p>
            <a:pPr algn="just"/>
            <a:r>
              <a:rPr lang="en-US"/>
              <a:t>As a data scientist or ML engineer, you will spend a lot of time improving the models that you have created. </a:t>
            </a:r>
            <a:endParaRPr lang="en-US"/>
          </a:p>
          <a:p>
            <a:pPr algn="just"/>
            <a:r>
              <a:rPr lang="en-US"/>
              <a:t>It becomes tedious to keep track of what parameters you have tweaked, which particular combination gives you better performance and which error metric you need to compare. </a:t>
            </a:r>
            <a:endParaRPr lang="en-US"/>
          </a:p>
          <a:p>
            <a:pPr algn="just"/>
            <a:r>
              <a:rPr lang="en-US"/>
              <a:t>Model Tracking is an important concept to understand. It’s easier to track model performance and compare the models when you have all the metrics and measures tabulated and readily available.</a:t>
            </a:r>
            <a:endParaRPr 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Model Tracking</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4" descr="1_RNf7Y1Sw6BT0SuoPK29iFQ"/>
          <p:cNvPicPr>
            <a:picLocks noChangeAspect="1"/>
          </p:cNvPicPr>
          <p:nvPr/>
        </p:nvPicPr>
        <p:blipFill>
          <a:blip r:embed="rId1"/>
          <a:stretch>
            <a:fillRect/>
          </a:stretch>
        </p:blipFill>
        <p:spPr>
          <a:xfrm>
            <a:off x="890905" y="1883410"/>
            <a:ext cx="3376930" cy="3376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1712595" y="2002790"/>
            <a:ext cx="9477375" cy="2306955"/>
          </a:xfrm>
          <a:prstGeom prst="rect">
            <a:avLst/>
          </a:prstGeom>
          <a:noFill/>
        </p:spPr>
        <p:txBody>
          <a:bodyPr wrap="square" rtlCol="0" anchor="t">
            <a:spAutoFit/>
          </a:bodyPr>
          <a:p>
            <a:pPr algn="just"/>
            <a:r>
              <a:rPr lang="en-US"/>
              <a:t>All software developed generally follow a design or architecture pattern, this is not the case when it comes to machine learning. </a:t>
            </a:r>
            <a:endParaRPr lang="en-US"/>
          </a:p>
          <a:p>
            <a:pPr algn="just"/>
            <a:endParaRPr lang="en-US"/>
          </a:p>
          <a:p>
            <a:pPr algn="just"/>
            <a:r>
              <a:rPr lang="en-US"/>
              <a:t>It becomes difficult to share the code and setup model across systems in a team or organization.</a:t>
            </a:r>
            <a:endParaRPr lang="en-US"/>
          </a:p>
          <a:p>
            <a:pPr algn="just"/>
            <a:endParaRPr lang="en-US"/>
          </a:p>
          <a:p>
            <a:pPr algn="just"/>
            <a:r>
              <a:rPr lang="en-US"/>
              <a:t>MLFlow creates a standardized pattern and structure which covers most ML use cases and makes the code easily portable. </a:t>
            </a:r>
            <a:endParaRPr 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Model Project</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 Model </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 Box 1"/>
          <p:cNvSpPr txBox="1"/>
          <p:nvPr/>
        </p:nvSpPr>
        <p:spPr>
          <a:xfrm>
            <a:off x="2336800" y="2188845"/>
            <a:ext cx="7898765" cy="2861310"/>
          </a:xfrm>
          <a:prstGeom prst="rect">
            <a:avLst/>
          </a:prstGeom>
          <a:noFill/>
        </p:spPr>
        <p:txBody>
          <a:bodyPr wrap="square" rtlCol="0" anchor="t">
            <a:spAutoFit/>
          </a:bodyPr>
          <a:p>
            <a:pPr algn="just"/>
            <a:r>
              <a:rPr lang="en-US"/>
              <a:t>Once your model is ready, you want your model to be deployed to a cloud or an edge device. </a:t>
            </a:r>
            <a:endParaRPr lang="en-US"/>
          </a:p>
          <a:p>
            <a:pPr algn="just"/>
            <a:endParaRPr lang="en-US"/>
          </a:p>
          <a:p>
            <a:pPr algn="just"/>
            <a:r>
              <a:rPr lang="en-US"/>
              <a:t>You need to package your model to deploy it. Packaging a model involves specifying what environment your model requires, what is the signature of your model i.e what is the input your model needs and in what format should the input be provided? </a:t>
            </a:r>
            <a:endParaRPr lang="en-US"/>
          </a:p>
          <a:p>
            <a:pPr algn="just"/>
            <a:endParaRPr lang="en-US"/>
          </a:p>
          <a:p>
            <a:pPr algn="just"/>
            <a:r>
              <a:rPr lang="en-US"/>
              <a:t>Once you have packaged the model, you can store it in a pickle format and can be deployed.</a:t>
            </a:r>
            <a:endParaRPr lang="en-US"/>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4164</Words>
  <Application>WPS Presentation</Application>
  <PresentationFormat>宽屏</PresentationFormat>
  <Paragraphs>117</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等线</vt:lpstr>
      <vt:lpstr>Courier New</vt:lpstr>
      <vt:lpstr>Arial Black</vt:lpstr>
      <vt:lpstr>微软雅黑</vt:lpstr>
      <vt:lpstr>黑体</vt:lpstr>
      <vt:lpstr>Droid Sans Fallback</vt:lpstr>
      <vt:lpstr>微软雅黑 Light</vt:lpstr>
      <vt:lpstr>宋体</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shyam</cp:lastModifiedBy>
  <cp:revision>71</cp:revision>
  <dcterms:created xsi:type="dcterms:W3CDTF">2022-02-06T07:26:35Z</dcterms:created>
  <dcterms:modified xsi:type="dcterms:W3CDTF">2022-02-06T07:26:35Z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