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257" r:id="rId3"/>
    <p:sldId id="299" r:id="rId5"/>
    <p:sldId id="329" r:id="rId6"/>
    <p:sldId id="330" r:id="rId7"/>
    <p:sldId id="331" r:id="rId8"/>
    <p:sldId id="333" r:id="rId9"/>
    <p:sldId id="334" r:id="rId10"/>
    <p:sldId id="337" r:id="rId11"/>
    <p:sldId id="336" r:id="rId12"/>
    <p:sldId id="339" r:id="rId13"/>
    <p:sldId id="346" r:id="rId14"/>
    <p:sldId id="341" r:id="rId15"/>
    <p:sldId id="343" r:id="rId16"/>
    <p:sldId id="344" r:id="rId17"/>
    <p:sldId id="351" r:id="rId18"/>
    <p:sldId id="352" r:id="rId19"/>
    <p:sldId id="33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80A9"/>
    <a:srgbClr val="161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20" autoAdjust="0"/>
    <p:restoredTop sz="94660"/>
  </p:normalViewPr>
  <p:slideViewPr>
    <p:cSldViewPr snapToGrid="0">
      <p:cViewPr varScale="1">
        <p:scale>
          <a:sx n="130" d="100"/>
          <a:sy n="130" d="100"/>
        </p:scale>
        <p:origin x="132" y="3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5ED54-37BF-4A37-8AE3-4DA4C6C1967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EA792-08B3-4A15-9729-343F8E6FD0C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04205-67A0-46A8-ACF0-7354F2BB1D1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44C97-CFD8-4B1A-9809-75060EC22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4034"/>
          <p:cNvPicPr>
            <a:picLocks noChangeAspect="1"/>
          </p:cNvPicPr>
          <p:nvPr/>
        </p:nvPicPr>
        <p:blipFill>
          <a:blip r:embed="rId1"/>
          <a:srcRect t="816"/>
          <a:stretch>
            <a:fillRect/>
          </a:stretch>
        </p:blipFill>
        <p:spPr>
          <a:xfrm>
            <a:off x="0" y="-11430"/>
            <a:ext cx="12192000" cy="6869430"/>
          </a:xfrm>
          <a:prstGeom prst="rect">
            <a:avLst/>
          </a:prstGeom>
        </p:spPr>
      </p:pic>
      <p:sp>
        <p:nvSpPr>
          <p:cNvPr id="25" name="任意多边形 107"/>
          <p:cNvSpPr/>
          <p:nvPr/>
        </p:nvSpPr>
        <p:spPr>
          <a:xfrm>
            <a:off x="0" y="0"/>
            <a:ext cx="9769475" cy="685800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等线" panose="02010600030101010101" charset="-122"/>
              <a:ea typeface="等线" panose="02010600030101010101" charset="-122"/>
              <a:cs typeface="+mn-cs"/>
            </a:endParaRPr>
          </a:p>
        </p:txBody>
      </p:sp>
      <p:sp>
        <p:nvSpPr>
          <p:cNvPr id="72" name="文本框 71"/>
          <p:cNvSpPr txBox="1"/>
          <p:nvPr/>
        </p:nvSpPr>
        <p:spPr>
          <a:xfrm>
            <a:off x="582930" y="2719705"/>
            <a:ext cx="6072505" cy="3107690"/>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en-US" sz="3200" spc="-15" dirty="0">
                <a:solidFill>
                  <a:srgbClr val="FFFFFF"/>
                </a:solidFill>
                <a:latin typeface="Courier New" panose="02070309020205020404" charset="0"/>
                <a:cs typeface="Courier New" panose="02070309020205020404" charset="0"/>
                <a:sym typeface="+mn-ea"/>
              </a:rPr>
              <a:t>MACHINE LEARNING ADVENTURES WITH </a:t>
            </a:r>
            <a:r>
              <a:rPr lang="en-US" sz="3200" b="1" spc="-15" dirty="0">
                <a:solidFill>
                  <a:srgbClr val="FFFFFF"/>
                </a:solidFill>
                <a:latin typeface="Courier New" panose="02070309020205020404" charset="0"/>
                <a:cs typeface="Courier New" panose="02070309020205020404" charset="0"/>
                <a:sym typeface="+mn-ea"/>
              </a:rPr>
              <a:t>MLFLOW</a:t>
            </a:r>
            <a:endParaRPr sz="6600">
              <a:latin typeface="Arial Black" panose="020B0A04020102020204"/>
              <a:cs typeface="Arial Black" panose="020B0A04020102020204"/>
            </a:endParaRPr>
          </a:p>
          <a:p>
            <a:pPr marL="0" marR="0" lvl="0" indent="0" algn="l" defTabSz="913765" rtl="0" eaLnBrk="1" fontAlgn="auto" latinLnBrk="0" hangingPunct="1">
              <a:lnSpc>
                <a:spcPct val="100000"/>
              </a:lnSpc>
              <a:spcBef>
                <a:spcPts val="0"/>
              </a:spcBef>
              <a:spcAft>
                <a:spcPts val="0"/>
              </a:spcAft>
              <a:buClrTx/>
              <a:buSzTx/>
              <a:buFontTx/>
              <a:buNone/>
              <a:defRPr/>
            </a:pPr>
            <a:endParaRPr lang="en-US" altLang="zh-CN" sz="6600" b="1">
              <a:solidFill>
                <a:schemeClr val="bg1"/>
              </a:solidFill>
            </a:endParaRPr>
          </a:p>
          <a:p>
            <a:pPr marL="0" marR="0" lvl="0" indent="0" algn="l" defTabSz="913765" rtl="0" eaLnBrk="1" fontAlgn="auto" latinLnBrk="0" hangingPunct="1">
              <a:lnSpc>
                <a:spcPct val="100000"/>
              </a:lnSpc>
              <a:spcBef>
                <a:spcPts val="0"/>
              </a:spcBef>
              <a:spcAft>
                <a:spcPts val="0"/>
              </a:spcAft>
              <a:buClrTx/>
              <a:buSzTx/>
              <a:buFontTx/>
              <a:buNone/>
              <a:defRPr/>
            </a:pPr>
            <a:endParaRPr kumimoji="0" lang="en-US" altLang="zh-CN" sz="6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9" name="文本框 8"/>
          <p:cNvSpPr txBox="1"/>
          <p:nvPr/>
        </p:nvSpPr>
        <p:spPr>
          <a:xfrm>
            <a:off x="3662680" y="970280"/>
            <a:ext cx="4625975" cy="706755"/>
          </a:xfrm>
          <a:prstGeom prst="rect">
            <a:avLst/>
          </a:prstGeom>
          <a:noFill/>
        </p:spPr>
        <p:txBody>
          <a:bodyPr wrap="square" rtlCol="0">
            <a:spAutoFit/>
          </a:bodyPr>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ML Registry</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 Box 1"/>
          <p:cNvSpPr txBox="1"/>
          <p:nvPr/>
        </p:nvSpPr>
        <p:spPr>
          <a:xfrm>
            <a:off x="5662930" y="2188845"/>
            <a:ext cx="5367020" cy="3138170"/>
          </a:xfrm>
          <a:prstGeom prst="rect">
            <a:avLst/>
          </a:prstGeom>
          <a:noFill/>
        </p:spPr>
        <p:txBody>
          <a:bodyPr wrap="square" rtlCol="0" anchor="t">
            <a:spAutoFit/>
          </a:bodyPr>
          <a:p>
            <a:pPr algn="just"/>
            <a:r>
              <a:rPr lang="en-US"/>
              <a:t>As you keep improving the models with new data, you will have different versions of models with different accuracy, error level and other metrics. </a:t>
            </a:r>
            <a:endParaRPr lang="en-US"/>
          </a:p>
          <a:p>
            <a:pPr algn="just"/>
            <a:r>
              <a:rPr lang="en-US"/>
              <a:t>You might have a different model in production than you do in the development stage. </a:t>
            </a:r>
            <a:endParaRPr lang="en-US"/>
          </a:p>
          <a:p>
            <a:pPr algn="just"/>
            <a:r>
              <a:rPr lang="en-US"/>
              <a:t>MLflow Model Registry helps you keep track of which model is present in which stage. You can even archive some of the older models when not in need.</a:t>
            </a:r>
            <a:endParaRPr lang="en-US"/>
          </a:p>
        </p:txBody>
      </p:sp>
      <p:pic>
        <p:nvPicPr>
          <p:cNvPr id="5" name="Picture 4" descr="1_EiY-7V7P4kBMmDj06PxeKQ"/>
          <p:cNvPicPr>
            <a:picLocks noChangeAspect="1"/>
          </p:cNvPicPr>
          <p:nvPr/>
        </p:nvPicPr>
        <p:blipFill>
          <a:blip r:embed="rId1"/>
          <a:stretch>
            <a:fillRect/>
          </a:stretch>
        </p:blipFill>
        <p:spPr>
          <a:xfrm>
            <a:off x="1186180" y="1677035"/>
            <a:ext cx="4140835" cy="41408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IC-24_MLFlow_Folie2-1024x576"/>
          <p:cNvPicPr>
            <a:picLocks noChangeAspect="1"/>
          </p:cNvPicPr>
          <p:nvPr/>
        </p:nvPicPr>
        <p:blipFill>
          <a:blip r:embed="rId1"/>
          <a:stretch>
            <a:fillRect/>
          </a:stretch>
        </p:blipFill>
        <p:spPr>
          <a:xfrm>
            <a:off x="1566545" y="1376045"/>
            <a:ext cx="9058275" cy="4105275"/>
          </a:xfrm>
          <a:prstGeom prst="rect">
            <a:avLst/>
          </a:prstGeom>
        </p:spPr>
      </p:pic>
      <p:sp>
        <p:nvSpPr>
          <p:cNvPr id="9" name="文本框 8"/>
          <p:cNvSpPr txBox="1"/>
          <p:nvPr/>
        </p:nvSpPr>
        <p:spPr>
          <a:xfrm>
            <a:off x="3662680" y="970280"/>
            <a:ext cx="4625975" cy="706755"/>
          </a:xfrm>
          <a:prstGeom prst="rect">
            <a:avLst/>
          </a:prstGeom>
          <a:noFill/>
        </p:spPr>
        <p:txBody>
          <a:bodyPr wrap="square" rtlCol="0">
            <a:spAutoFit/>
          </a:bodyPr>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Model Diagram</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5"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3662680" y="970280"/>
            <a:ext cx="4625975" cy="1322070"/>
          </a:xfrm>
          <a:prstGeom prst="rect">
            <a:avLst/>
          </a:prstGeom>
          <a:noFill/>
        </p:spPr>
        <p:txBody>
          <a:bodyPr wrap="square" rtlCol="0">
            <a:spAutoFit/>
          </a:bodyPr>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MLFlow server locally </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2" name="Text Box 1"/>
          <p:cNvSpPr txBox="1"/>
          <p:nvPr/>
        </p:nvSpPr>
        <p:spPr>
          <a:xfrm>
            <a:off x="2231390" y="3194685"/>
            <a:ext cx="7454265" cy="1476375"/>
          </a:xfrm>
          <a:prstGeom prst="rect">
            <a:avLst/>
          </a:prstGeom>
          <a:noFill/>
        </p:spPr>
        <p:txBody>
          <a:bodyPr wrap="square" rtlCol="0" anchor="t">
            <a:spAutoFit/>
          </a:bodyPr>
          <a:p>
            <a:r>
              <a:rPr lang="en-US"/>
              <a:t>Before we race off to build the greatest classifier ever seen, we need to start the MLFlow server on our local system. </a:t>
            </a:r>
            <a:endParaRPr lang="en-US"/>
          </a:p>
          <a:p>
            <a:r>
              <a:rPr lang="en-US"/>
              <a:t>Download the mlflow library using python</a:t>
            </a:r>
            <a:endParaRPr lang="en-US"/>
          </a:p>
          <a:p>
            <a:endParaRPr lang="en-US"/>
          </a:p>
          <a:p>
            <a:r>
              <a:rPr lang="en-US"/>
              <a:t>$ </a:t>
            </a:r>
            <a:r>
              <a:rPr lang="en-US" b="1"/>
              <a:t>pip3 install mlflow</a:t>
            </a:r>
            <a:endParaRPr 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0530" y="2084070"/>
            <a:ext cx="5887085" cy="2861310"/>
          </a:xfrm>
          <a:prstGeom prst="rect">
            <a:avLst/>
          </a:prstGeom>
          <a:noFill/>
        </p:spPr>
        <p:txBody>
          <a:bodyPr wrap="square" rtlCol="0" anchor="t">
            <a:spAutoFit/>
          </a:bodyPr>
          <a:p>
            <a:r>
              <a:rPr lang="en-US" altLang="en-US" b="1"/>
              <a:t>import mlflow</a:t>
            </a:r>
            <a:endParaRPr lang="en-US" altLang="en-US" b="1"/>
          </a:p>
          <a:p>
            <a:endParaRPr lang="en-US" altLang="en-US" b="1"/>
          </a:p>
          <a:p>
            <a:r>
              <a:rPr lang="en-US" b="1"/>
              <a:t>with mlflow.start_run():</a:t>
            </a:r>
            <a:endParaRPr lang="en-US" altLang="en-US" b="1"/>
          </a:p>
          <a:p>
            <a:r>
              <a:rPr lang="en-US" altLang="en-US" b="1"/>
              <a:t>#  Adding your model</a:t>
            </a:r>
            <a:endParaRPr lang="en-US" altLang="en-US" b="1"/>
          </a:p>
          <a:p>
            <a:endParaRPr lang="en-US" altLang="en-US" b="1"/>
          </a:p>
          <a:p>
            <a:r>
              <a:rPr lang="en-US" altLang="en-US" b="1"/>
              <a:t># Paramters to add and store log</a:t>
            </a:r>
            <a:endParaRPr lang="en-US" altLang="en-US" b="1"/>
          </a:p>
          <a:p>
            <a:r>
              <a:rPr lang="en-US" b="1"/>
              <a:t>mlflow.log_param("max_depth",max_depth)  </a:t>
            </a:r>
            <a:endParaRPr lang="en-US" b="1"/>
          </a:p>
          <a:p>
            <a:r>
              <a:rPr lang="en-US" b="1"/>
              <a:t>mlflow.log_metric("acc",acc)</a:t>
            </a:r>
            <a:endParaRPr lang="en-US" b="1"/>
          </a:p>
          <a:p>
            <a:endParaRPr lang="en-US"/>
          </a:p>
          <a:p>
            <a:endParaRPr lang="en-US"/>
          </a:p>
        </p:txBody>
      </p:sp>
      <p:sp>
        <p:nvSpPr>
          <p:cNvPr id="3" name="Text Box 2"/>
          <p:cNvSpPr txBox="1"/>
          <p:nvPr/>
        </p:nvSpPr>
        <p:spPr>
          <a:xfrm>
            <a:off x="5577840" y="2285365"/>
            <a:ext cx="5051425" cy="1476375"/>
          </a:xfrm>
          <a:prstGeom prst="rect">
            <a:avLst/>
          </a:prstGeom>
          <a:noFill/>
        </p:spPr>
        <p:txBody>
          <a:bodyPr wrap="square" rtlCol="0" anchor="t">
            <a:spAutoFit/>
          </a:bodyPr>
          <a:p>
            <a:pPr algn="just"/>
            <a:r>
              <a:rPr lang="en-US">
                <a:sym typeface="+mn-ea"/>
              </a:rPr>
              <a:t>Creates a local mlruns folder to store all models and their associated data</a:t>
            </a:r>
            <a:r>
              <a:rPr lang="en-US" altLang="en-US">
                <a:sym typeface="+mn-ea"/>
              </a:rPr>
              <a:t>.</a:t>
            </a:r>
            <a:endParaRPr lang="en-US" altLang="en-US">
              <a:sym typeface="+mn-ea"/>
            </a:endParaRPr>
          </a:p>
          <a:p>
            <a:pPr algn="just"/>
            <a:endParaRPr lang="en-US"/>
          </a:p>
          <a:p>
            <a:pPr algn="just"/>
            <a:r>
              <a:rPr lang="en-US">
                <a:sym typeface="+mn-ea"/>
              </a:rPr>
              <a:t>Starts the MLFlow server on http://127.0.0.1:5000/ on your system</a:t>
            </a:r>
            <a:endParaRPr lang="en-US"/>
          </a:p>
        </p:txBody>
      </p:sp>
      <p:sp>
        <p:nvSpPr>
          <p:cNvPr id="4"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5"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9" name="文本框 8"/>
          <p:cNvSpPr txBox="1"/>
          <p:nvPr/>
        </p:nvSpPr>
        <p:spPr>
          <a:xfrm>
            <a:off x="2596515" y="981075"/>
            <a:ext cx="6998335" cy="706755"/>
          </a:xfrm>
          <a:prstGeom prst="rect">
            <a:avLst/>
          </a:prstGeom>
          <a:noFill/>
        </p:spPr>
        <p:txBody>
          <a:bodyPr wrap="square" rtlCol="0">
            <a:spAutoFit/>
          </a:bodyPr>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Training and Tracking </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5"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9" name="文本框 8"/>
          <p:cNvSpPr txBox="1"/>
          <p:nvPr/>
        </p:nvSpPr>
        <p:spPr>
          <a:xfrm>
            <a:off x="3662680" y="970280"/>
            <a:ext cx="4625975" cy="706755"/>
          </a:xfrm>
          <a:prstGeom prst="rect">
            <a:avLst/>
          </a:prstGeom>
          <a:noFill/>
        </p:spPr>
        <p:txBody>
          <a:bodyPr wrap="square" rtlCol="0">
            <a:spAutoFit/>
          </a:bodyPr>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MLFlow UI</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2" name="Picture 1" descr="Screenshot from 2022-02-06 17-02-44"/>
          <p:cNvPicPr>
            <a:picLocks noChangeAspect="1"/>
          </p:cNvPicPr>
          <p:nvPr/>
        </p:nvPicPr>
        <p:blipFill>
          <a:blip r:embed="rId1"/>
          <a:stretch>
            <a:fillRect/>
          </a:stretch>
        </p:blipFill>
        <p:spPr>
          <a:xfrm>
            <a:off x="577215" y="1830705"/>
            <a:ext cx="4832985" cy="2897505"/>
          </a:xfrm>
          <a:prstGeom prst="rect">
            <a:avLst/>
          </a:prstGeom>
        </p:spPr>
      </p:pic>
      <p:pic>
        <p:nvPicPr>
          <p:cNvPr id="3" name="Picture 2" descr="Screenshot from 2022-02-06 17-03-01"/>
          <p:cNvPicPr>
            <a:picLocks noChangeAspect="1"/>
          </p:cNvPicPr>
          <p:nvPr/>
        </p:nvPicPr>
        <p:blipFill>
          <a:blip r:embed="rId2"/>
          <a:stretch>
            <a:fillRect/>
          </a:stretch>
        </p:blipFill>
        <p:spPr>
          <a:xfrm>
            <a:off x="6480175" y="1830705"/>
            <a:ext cx="4805680" cy="29851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5"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9" name="文本框 8"/>
          <p:cNvSpPr txBox="1"/>
          <p:nvPr/>
        </p:nvSpPr>
        <p:spPr>
          <a:xfrm>
            <a:off x="3662680" y="970280"/>
            <a:ext cx="5454015" cy="706755"/>
          </a:xfrm>
          <a:prstGeom prst="rect">
            <a:avLst/>
          </a:prstGeom>
          <a:noFill/>
        </p:spPr>
        <p:txBody>
          <a:bodyPr wrap="square" rtlCol="0">
            <a:spAutoFit/>
          </a:bodyPr>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MLFlow AWS Cloud</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 name="Text Box 2"/>
          <p:cNvSpPr txBox="1"/>
          <p:nvPr/>
        </p:nvSpPr>
        <p:spPr>
          <a:xfrm>
            <a:off x="1960245" y="1827530"/>
            <a:ext cx="7893050" cy="4246245"/>
          </a:xfrm>
          <a:prstGeom prst="rect">
            <a:avLst/>
          </a:prstGeom>
          <a:noFill/>
        </p:spPr>
        <p:txBody>
          <a:bodyPr wrap="square" rtlCol="0" anchor="t">
            <a:spAutoFit/>
          </a:bodyPr>
          <a:p>
            <a:r>
              <a:rPr lang="en-US" b="1"/>
              <a:t>Launch a tracking server on AWS</a:t>
            </a:r>
            <a:endParaRPr lang="en-US"/>
          </a:p>
          <a:p>
            <a:r>
              <a:rPr lang="en-US"/>
              <a:t>If you're a team of developers or data scientists, you can spin up a tracking server where everyone logs his/her runs</a:t>
            </a:r>
            <a:endParaRPr lang="en-US"/>
          </a:p>
          <a:p>
            <a:endParaRPr lang="en-US"/>
          </a:p>
          <a:p>
            <a:r>
              <a:rPr lang="en-US"/>
              <a:t>1. Prepare an EC2 machine and an S3 bucket</a:t>
            </a:r>
            <a:endParaRPr lang="en-US"/>
          </a:p>
          <a:p>
            <a:r>
              <a:rPr lang="en-US"/>
              <a:t>create an IAM user on AWS. Get its credentials, namely Access key ID and Secret access key with this same user, create an s3 bucket to store future artifacts: give this bucket a name. Mine is mlflow-artifact-store-dem but you cannot pick it</a:t>
            </a:r>
            <a:endParaRPr lang="en-US"/>
          </a:p>
          <a:p>
            <a:endParaRPr lang="en-US"/>
          </a:p>
          <a:p>
            <a:r>
              <a:rPr lang="en-US" b="1"/>
              <a:t>Launch an EC2 instance</a:t>
            </a:r>
            <a:r>
              <a:rPr lang="en-US"/>
              <a:t>: it doesn't have to be big. a t2.micro eligible to free tier does perfectly the job</a:t>
            </a:r>
            <a:endParaRPr lang="en-US"/>
          </a:p>
          <a:p>
            <a:endParaRPr lang="en-US"/>
          </a:p>
          <a:p>
            <a:r>
              <a:rPr lang="en-US"/>
              <a:t>Configure the security group of this instance to accept inbound http traffic on port 5000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78230" y="5365115"/>
            <a:ext cx="8021320" cy="922020"/>
          </a:xfrm>
          <a:prstGeom prst="rect">
            <a:avLst/>
          </a:prstGeom>
          <a:noFill/>
        </p:spPr>
        <p:txBody>
          <a:bodyPr wrap="square" rtlCol="0" anchor="t">
            <a:spAutoFit/>
          </a:bodyPr>
          <a:p>
            <a:r>
              <a:rPr lang="en-US"/>
              <a:t>https://github.com/Meghashyamt/MLFlow</a:t>
            </a:r>
            <a:endParaRPr lang="en-US"/>
          </a:p>
          <a:p>
            <a:r>
              <a:rPr lang="en-US" altLang="en-US" b="1"/>
              <a:t>AWS Cloud</a:t>
            </a:r>
            <a:r>
              <a:rPr lang="en-US" altLang="en-US"/>
              <a:t>  http://35.172.226.26:5000    </a:t>
            </a:r>
            <a:endParaRPr lang="en-US" altLang="en-US"/>
          </a:p>
          <a:p>
            <a:r>
              <a:rPr lang="en-US" altLang="en-US" b="1"/>
              <a:t>Azure     </a:t>
            </a:r>
            <a:r>
              <a:rPr lang="en-US" altLang="en-US"/>
              <a:t>http://52.186.80.208:5000/   </a:t>
            </a:r>
            <a:endParaRPr lang="en-US" altLang="en-US"/>
          </a:p>
        </p:txBody>
      </p:sp>
      <p:pic>
        <p:nvPicPr>
          <p:cNvPr id="3" name="Picture 2" descr="Screenshot from 2022-02-08 06-44-11"/>
          <p:cNvPicPr>
            <a:picLocks noChangeAspect="1"/>
          </p:cNvPicPr>
          <p:nvPr/>
        </p:nvPicPr>
        <p:blipFill>
          <a:blip r:embed="rId1"/>
          <a:stretch>
            <a:fillRect/>
          </a:stretch>
        </p:blipFill>
        <p:spPr>
          <a:xfrm>
            <a:off x="349250" y="1832610"/>
            <a:ext cx="5681980" cy="3074035"/>
          </a:xfrm>
          <a:prstGeom prst="rect">
            <a:avLst/>
          </a:prstGeom>
        </p:spPr>
      </p:pic>
      <p:pic>
        <p:nvPicPr>
          <p:cNvPr id="4" name="Picture 3" descr="Screenshot from 2022-02-08 06-45-52"/>
          <p:cNvPicPr>
            <a:picLocks noChangeAspect="1"/>
          </p:cNvPicPr>
          <p:nvPr/>
        </p:nvPicPr>
        <p:blipFill>
          <a:blip r:embed="rId2"/>
          <a:stretch>
            <a:fillRect/>
          </a:stretch>
        </p:blipFill>
        <p:spPr>
          <a:xfrm>
            <a:off x="6405245" y="1840865"/>
            <a:ext cx="5414010" cy="3057525"/>
          </a:xfrm>
          <a:prstGeom prst="rect">
            <a:avLst/>
          </a:prstGeom>
        </p:spPr>
      </p:pic>
      <p:sp>
        <p:nvSpPr>
          <p:cNvPr id="9" name="文本框 8"/>
          <p:cNvSpPr txBox="1"/>
          <p:nvPr/>
        </p:nvSpPr>
        <p:spPr>
          <a:xfrm>
            <a:off x="2875915" y="919480"/>
            <a:ext cx="6841490" cy="706755"/>
          </a:xfrm>
          <a:prstGeom prst="rect">
            <a:avLst/>
          </a:prstGeom>
          <a:noFill/>
        </p:spPr>
        <p:txBody>
          <a:bodyPr wrap="square" rtlCol="0">
            <a:spAutoFit/>
          </a:bodyPr>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Tracking MLFlow in AWS</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6"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PA_圆角矩形 9"/>
          <p:cNvSpPr/>
          <p:nvPr>
            <p:custDataLst>
              <p:tags r:id="rId1"/>
            </p:custDataLst>
          </p:nvPr>
        </p:nvSpPr>
        <p:spPr>
          <a:xfrm>
            <a:off x="0" y="1967230"/>
            <a:ext cx="12192000" cy="3415030"/>
          </a:xfrm>
          <a:prstGeom prst="roundRect">
            <a:avLst>
              <a:gd name="adj" fmla="val 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 Box 1"/>
          <p:cNvSpPr txBox="1"/>
          <p:nvPr/>
        </p:nvSpPr>
        <p:spPr>
          <a:xfrm>
            <a:off x="1835150" y="2924175"/>
            <a:ext cx="7476490" cy="2306955"/>
          </a:xfrm>
          <a:prstGeom prst="rect">
            <a:avLst/>
          </a:prstGeom>
          <a:noFill/>
        </p:spPr>
        <p:txBody>
          <a:bodyPr wrap="square" rtlCol="0">
            <a:spAutoFit/>
          </a:bodyPr>
          <a:p>
            <a:pPr marL="285750" indent="-285750">
              <a:buFont typeface="Arial" panose="020B0604020202020204" pitchFamily="34" charset="0"/>
              <a:buChar char="•"/>
            </a:pPr>
            <a:r>
              <a:rPr lang="en-US"/>
              <a:t>Tracking, managing and optimizing models is a slow process. </a:t>
            </a:r>
            <a:endParaRPr lang="en-US"/>
          </a:p>
          <a:p>
            <a:pPr marL="285750" indent="-285750">
              <a:buFont typeface="Arial" panose="020B0604020202020204" pitchFamily="34" charset="0"/>
              <a:buChar char="•"/>
            </a:pPr>
            <a:r>
              <a:rPr lang="en-US"/>
              <a:t>Keep experimenting with MLFlow, over the course of time, you will get better at model management.</a:t>
            </a:r>
            <a:endParaRPr lang="en-US"/>
          </a:p>
          <a:p>
            <a:pPr marL="285750" indent="-285750">
              <a:buFont typeface="Arial" panose="020B0604020202020204" pitchFamily="34" charset="0"/>
              <a:buChar char="•"/>
            </a:pPr>
            <a:endParaRPr lang="en-US"/>
          </a:p>
          <a:p>
            <a:pPr indent="0">
              <a:buFont typeface="Arial" panose="020B0604020202020204" pitchFamily="34" charset="0"/>
              <a:buNone/>
            </a:pPr>
            <a:r>
              <a:rPr lang="" altLang="en-US" b="1"/>
              <a:t>Reference </a:t>
            </a:r>
            <a:endParaRPr lang="" altLang="en-US"/>
          </a:p>
          <a:p>
            <a:pPr marL="285750" indent="-285750">
              <a:buFont typeface="Arial" panose="020B0604020202020204" pitchFamily="34" charset="0"/>
              <a:buChar char="•"/>
            </a:pPr>
            <a:r>
              <a:rPr lang="" altLang="en-US"/>
              <a:t>https://docs.aws.amazon.com/cli/latest/userguide/cli-configure-quickstart.html</a:t>
            </a:r>
            <a:endParaRPr lang="" altLang="en-US"/>
          </a:p>
          <a:p>
            <a:pPr marL="285750" indent="-285750">
              <a:buFont typeface="Arial" panose="020B0604020202020204" pitchFamily="34" charset="0"/>
              <a:buChar char="•"/>
            </a:pPr>
            <a:endParaRPr lang="" altLang="en-US"/>
          </a:p>
        </p:txBody>
      </p:sp>
      <p:sp>
        <p:nvSpPr>
          <p:cNvPr id="3"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9" name="文本框 8"/>
          <p:cNvSpPr txBox="1"/>
          <p:nvPr/>
        </p:nvSpPr>
        <p:spPr>
          <a:xfrm>
            <a:off x="3703955" y="1181100"/>
            <a:ext cx="3827780" cy="706755"/>
          </a:xfrm>
          <a:prstGeom prst="rect">
            <a:avLst/>
          </a:prstGeom>
          <a:noFill/>
        </p:spPr>
        <p:txBody>
          <a:bodyPr wrap="square" rtlCol="0">
            <a:spAutoFit/>
          </a:bodyPr>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Conclusion</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ṡľïḑè"/>
          <p:cNvSpPr txBox="1"/>
          <p:nvPr/>
        </p:nvSpPr>
        <p:spPr bwMode="auto">
          <a:xfrm>
            <a:off x="3510784" y="1780800"/>
            <a:ext cx="8009703"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charset="-122"/>
              </a:defRPr>
            </a:lvl2pPr>
            <a:lvl3pPr marL="1143000" indent="-228600">
              <a:defRPr sz="3200" b="1">
                <a:solidFill>
                  <a:srgbClr val="4D4D4D"/>
                </a:solidFill>
                <a:latin typeface="Arial" panose="020B0604020202020204" pitchFamily="34" charset="0"/>
                <a:ea typeface="黑体" panose="02010609060101010101" charset="-122"/>
              </a:defRPr>
            </a:lvl3pPr>
            <a:lvl4pPr marL="1600200" indent="-228600">
              <a:defRPr sz="3200" b="1">
                <a:solidFill>
                  <a:srgbClr val="4D4D4D"/>
                </a:solidFill>
                <a:latin typeface="Arial" panose="020B0604020202020204" pitchFamily="34" charset="0"/>
                <a:ea typeface="黑体" panose="02010609060101010101" charset="-122"/>
              </a:defRPr>
            </a:lvl4pPr>
            <a:lvl5pPr marL="2057400" indent="-228600">
              <a:defRPr sz="3200" b="1">
                <a:solidFill>
                  <a:srgbClr val="4D4D4D"/>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9pPr>
          </a:lstStyle>
          <a:p>
            <a:pPr marL="342900" indent="-342900">
              <a:lnSpc>
                <a:spcPct val="150000"/>
              </a:lnSpc>
              <a:buFont typeface="+mj-lt"/>
              <a:buAutoNum type="arabicPeriod"/>
            </a:pPr>
            <a:r>
              <a:rPr lang="en-US" altLang="en-US" sz="2400" b="0" dirty="0">
                <a:solidFill>
                  <a:schemeClr val="bg1">
                    <a:lumMod val="50000"/>
                  </a:schemeClr>
                </a:solidFill>
                <a:latin typeface="+mn-lt"/>
                <a:ea typeface="+mn-ea"/>
                <a:sym typeface="+mn-lt"/>
              </a:rPr>
              <a:t>What is MFlow</a:t>
            </a:r>
            <a:endParaRPr lang="en-US" altLang="en-US" sz="24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en-US" altLang="en-US" sz="2400" b="0" dirty="0">
                <a:solidFill>
                  <a:schemeClr val="bg1">
                    <a:lumMod val="50000"/>
                  </a:schemeClr>
                </a:solidFill>
                <a:latin typeface="+mn-lt"/>
                <a:ea typeface="+mn-ea"/>
                <a:sym typeface="+mn-lt"/>
              </a:rPr>
              <a:t>Why it is used </a:t>
            </a:r>
            <a:endParaRPr lang="en-US" altLang="en-US" sz="24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en-US" altLang="en-US" sz="2400" b="0" dirty="0">
                <a:solidFill>
                  <a:schemeClr val="bg1">
                    <a:lumMod val="50000"/>
                  </a:schemeClr>
                </a:solidFill>
                <a:latin typeface="+mn-lt"/>
                <a:ea typeface="+mn-ea"/>
                <a:sym typeface="+mn-lt"/>
              </a:rPr>
              <a:t>Concepts with MLFlow</a:t>
            </a:r>
            <a:endParaRPr lang="en-US" altLang="en-US" sz="2400" b="0" dirty="0">
              <a:solidFill>
                <a:schemeClr val="bg1">
                  <a:lumMod val="50000"/>
                </a:schemeClr>
              </a:solidFill>
              <a:latin typeface="+mn-lt"/>
              <a:ea typeface="+mn-ea"/>
              <a:sym typeface="+mn-lt"/>
            </a:endParaRPr>
          </a:p>
          <a:p>
            <a:pPr indent="0">
              <a:lnSpc>
                <a:spcPct val="150000"/>
              </a:lnSpc>
              <a:buFont typeface="+mj-lt"/>
              <a:buNone/>
            </a:pPr>
            <a:r>
              <a:rPr lang="en-US" altLang="en-US" sz="2400" b="0" dirty="0">
                <a:solidFill>
                  <a:schemeClr val="bg1">
                    <a:lumMod val="50000"/>
                  </a:schemeClr>
                </a:solidFill>
                <a:latin typeface="+mn-lt"/>
                <a:ea typeface="+mn-ea"/>
                <a:sym typeface="+mn-lt"/>
              </a:rPr>
              <a:t>4.Training with MLFlow</a:t>
            </a:r>
            <a:endParaRPr lang="en-US" altLang="zh-CN" sz="2400" b="0" dirty="0">
              <a:solidFill>
                <a:schemeClr val="bg1">
                  <a:lumMod val="50000"/>
                </a:schemeClr>
              </a:solidFill>
              <a:latin typeface="+mn-lt"/>
              <a:ea typeface="+mn-ea"/>
              <a:sym typeface="+mn-lt"/>
            </a:endParaRPr>
          </a:p>
          <a:p>
            <a:pPr indent="0">
              <a:lnSpc>
                <a:spcPct val="150000"/>
              </a:lnSpc>
              <a:buFont typeface="+mj-lt"/>
              <a:buNone/>
            </a:pPr>
            <a:r>
              <a:rPr lang="en-US" altLang="en-US" sz="2400" b="0" dirty="0">
                <a:solidFill>
                  <a:schemeClr val="bg1">
                    <a:lumMod val="50000"/>
                  </a:schemeClr>
                </a:solidFill>
                <a:latin typeface="+mn-lt"/>
                <a:ea typeface="+mn-ea"/>
                <a:sym typeface="+mn-lt"/>
              </a:rPr>
              <a:t>5.Production with MLFlow</a:t>
            </a:r>
            <a:endParaRPr lang="en-US" altLang="zh-CN" sz="2400" b="0" dirty="0">
              <a:solidFill>
                <a:schemeClr val="bg1">
                  <a:lumMod val="50000"/>
                </a:schemeClr>
              </a:solidFill>
              <a:latin typeface="+mn-lt"/>
              <a:ea typeface="+mn-ea"/>
              <a:sym typeface="+mn-lt"/>
            </a:endParaRPr>
          </a:p>
          <a:p>
            <a:pPr marL="342900" indent="-342900">
              <a:lnSpc>
                <a:spcPct val="150000"/>
              </a:lnSpc>
              <a:buFont typeface="+mj-lt"/>
              <a:buAutoNum type="arabicPeriod"/>
            </a:pPr>
            <a:endParaRPr lang="en-US" altLang="zh-CN" sz="2400" b="0" dirty="0">
              <a:solidFill>
                <a:schemeClr val="bg1">
                  <a:lumMod val="50000"/>
                </a:schemeClr>
              </a:solidFill>
              <a:latin typeface="+mn-lt"/>
              <a:ea typeface="+mn-ea"/>
              <a:sym typeface="+mn-lt"/>
            </a:endParaRPr>
          </a:p>
        </p:txBody>
      </p:sp>
      <p:cxnSp>
        <p:nvCxnSpPr>
          <p:cNvPr id="6" name="直接连接符 5"/>
          <p:cNvCxnSpPr/>
          <p:nvPr/>
        </p:nvCxnSpPr>
        <p:spPr>
          <a:xfrm>
            <a:off x="3380411"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7" name="išľïḋé"/>
          <p:cNvSpPr txBox="1"/>
          <p:nvPr/>
        </p:nvSpPr>
        <p:spPr>
          <a:xfrm>
            <a:off x="757282" y="1700808"/>
            <a:ext cx="2623091"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endParaRPr lang="tr-TR" sz="2800" b="1" dirty="0">
              <a:solidFill>
                <a:schemeClr val="accent1"/>
              </a:solidFill>
              <a:cs typeface="+mn-ea"/>
              <a:sym typeface="+mn-lt"/>
            </a:endParaRPr>
          </a:p>
        </p:txBody>
      </p:sp>
      <p:sp>
        <p:nvSpPr>
          <p:cNvPr id="4" name="poetry_91022"/>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solidFill>
                <a:schemeClr val="accent1"/>
              </a:solidFill>
              <a:cs typeface="+mn-ea"/>
              <a:sym typeface="+mn-lt"/>
            </a:endParaRPr>
          </a:p>
        </p:txBody>
      </p:sp>
      <p:pic>
        <p:nvPicPr>
          <p:cNvPr id="2" name="Picture 1" descr="1"/>
          <p:cNvPicPr>
            <a:picLocks noChangeAspect="1"/>
          </p:cNvPicPr>
          <p:nvPr/>
        </p:nvPicPr>
        <p:blipFill>
          <a:blip r:embed="rId1"/>
          <a:stretch>
            <a:fillRect/>
          </a:stretch>
        </p:blipFill>
        <p:spPr>
          <a:xfrm>
            <a:off x="7052310" y="1083310"/>
            <a:ext cx="4546600" cy="190309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088" y="475991"/>
            <a:ext cx="1071245" cy="398780"/>
          </a:xfrm>
          <a:prstGeom prst="rect">
            <a:avLst/>
          </a:prstGeom>
          <a:noFill/>
        </p:spPr>
        <p:txBody>
          <a:bodyPr wrap="none" rtlCol="0">
            <a:spAutoFit/>
          </a:bodyPr>
          <a:lstStyle/>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3703955" y="1181100"/>
            <a:ext cx="3827780" cy="706755"/>
          </a:xfrm>
          <a:prstGeom prst="rect">
            <a:avLst/>
          </a:prstGeom>
          <a:noFill/>
        </p:spPr>
        <p:txBody>
          <a:bodyPr wrap="square" rtlCol="0">
            <a:spAutoFit/>
          </a:bodyPr>
          <a:lstStyle/>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Exploration</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7" name="PA_圆角矩形 9"/>
          <p:cNvSpPr/>
          <p:nvPr>
            <p:custDataLst>
              <p:tags r:id="rId1"/>
            </p:custDataLst>
          </p:nvPr>
        </p:nvSpPr>
        <p:spPr>
          <a:xfrm>
            <a:off x="0" y="1967230"/>
            <a:ext cx="12192000" cy="2794635"/>
          </a:xfrm>
          <a:prstGeom prst="roundRect">
            <a:avLst>
              <a:gd name="adj" fmla="val 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p:nvPr/>
        </p:nvSpPr>
        <p:spPr>
          <a:xfrm>
            <a:off x="1752600" y="2447925"/>
            <a:ext cx="8505190" cy="2030095"/>
          </a:xfrm>
          <a:prstGeom prst="rect">
            <a:avLst/>
          </a:prstGeom>
          <a:noFill/>
        </p:spPr>
        <p:txBody>
          <a:bodyPr wrap="square" rtlCol="0">
            <a:spAutoFit/>
          </a:bodyPr>
          <a:p>
            <a:pPr marL="285750" indent="-285750">
              <a:buFont typeface="Arial" panose="020B0604020202020204" pitchFamily="34" charset="0"/>
              <a:buChar char="•"/>
            </a:pPr>
            <a:r>
              <a:rPr lang="en-US"/>
              <a:t>MLFlow is an open-source end-to-end platform for managing a machine learning lifecycle provided by Databricks.</a:t>
            </a:r>
            <a:endParaRPr lang="en-US"/>
          </a:p>
          <a:p>
            <a:pPr marL="285750" indent="-285750">
              <a:buFont typeface="Arial" panose="020B0604020202020204" pitchFamily="34" charset="0"/>
              <a:buChar char="•"/>
            </a:pPr>
            <a:r>
              <a:rPr lang="en-US"/>
              <a:t>There is also a Managed MLFlow version for enterprise usage.</a:t>
            </a:r>
            <a:endParaRPr lang="en-US"/>
          </a:p>
          <a:p>
            <a:pPr marL="285750" indent="-285750">
              <a:buFont typeface="Arial" panose="020B0604020202020204" pitchFamily="34" charset="0"/>
              <a:buChar char="•"/>
            </a:pPr>
            <a:r>
              <a:rPr lang="en-US"/>
              <a:t>Run experiments with any ML library, framework or language</a:t>
            </a:r>
            <a:r>
              <a:rPr lang="en-US" altLang="en-US"/>
              <a:t>.</a:t>
            </a:r>
            <a:endParaRPr lang="en-US" altLang="en-US"/>
          </a:p>
          <a:p>
            <a:pPr marL="285750" indent="-285750">
              <a:buFont typeface="Arial" panose="020B0604020202020204" pitchFamily="34" charset="0"/>
              <a:buChar char="•"/>
            </a:pPr>
            <a:r>
              <a:rPr lang="en-US" altLang="en-US"/>
              <a:t>A</a:t>
            </a:r>
            <a:r>
              <a:rPr lang="en-US"/>
              <a:t>utomatically keep track of parameters, metrics, code and models from each experiment</a:t>
            </a:r>
            <a:endParaRPr lang="en-US"/>
          </a:p>
          <a:p>
            <a:pPr marL="285750" indent="-285750">
              <a:buFont typeface="Arial" panose="020B0604020202020204" pitchFamily="34" charset="0"/>
              <a:buChar char="•"/>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9" name="文本框 8"/>
          <p:cNvSpPr txBox="1"/>
          <p:nvPr/>
        </p:nvSpPr>
        <p:spPr>
          <a:xfrm>
            <a:off x="3641725" y="875030"/>
            <a:ext cx="4625975" cy="706755"/>
          </a:xfrm>
          <a:prstGeom prst="rect">
            <a:avLst/>
          </a:prstGeom>
          <a:noFill/>
        </p:spPr>
        <p:txBody>
          <a:bodyPr wrap="square" rtlCol="0">
            <a:spAutoFit/>
          </a:bodyPr>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Why MLFlow</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7" name="PA_圆角矩形 9"/>
          <p:cNvSpPr/>
          <p:nvPr>
            <p:custDataLst>
              <p:tags r:id="rId1"/>
            </p:custDataLst>
          </p:nvPr>
        </p:nvSpPr>
        <p:spPr>
          <a:xfrm>
            <a:off x="-1" y="1967389"/>
            <a:ext cx="12192001" cy="3834645"/>
          </a:xfrm>
          <a:prstGeom prst="roundRect">
            <a:avLst>
              <a:gd name="adj" fmla="val 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 Box 4"/>
          <p:cNvSpPr txBox="1"/>
          <p:nvPr/>
        </p:nvSpPr>
        <p:spPr>
          <a:xfrm>
            <a:off x="1417320" y="3309620"/>
            <a:ext cx="8831580" cy="2584450"/>
          </a:xfrm>
          <a:prstGeom prst="rect">
            <a:avLst/>
          </a:prstGeom>
          <a:noFill/>
        </p:spPr>
        <p:txBody>
          <a:bodyPr wrap="square" rtlCol="0">
            <a:spAutoFit/>
          </a:bodyPr>
          <a:p>
            <a:pPr marL="285750" indent="-285750">
              <a:buFont typeface="Arial" panose="020B0604020202020204" pitchFamily="34" charset="0"/>
              <a:buChar char="•"/>
            </a:pPr>
            <a:r>
              <a:rPr lang="en-US" altLang="en-US"/>
              <a:t>MLFlow Keep track of all the parameters tuned and tweaked in the model.</a:t>
            </a:r>
            <a:endParaRPr lang="en-US" altLang="en-US"/>
          </a:p>
          <a:p>
            <a:pPr marL="285750" indent="-285750">
              <a:buFont typeface="Arial" panose="020B0604020202020204" pitchFamily="34" charset="0"/>
              <a:buChar char="•"/>
            </a:pPr>
            <a:r>
              <a:rPr lang="en-US" altLang="en-US"/>
              <a:t>Keep track of the outputs, accuracy and error scores.</a:t>
            </a:r>
            <a:endParaRPr lang="en-US" altLang="en-US"/>
          </a:p>
          <a:p>
            <a:pPr marL="285750" indent="-285750">
              <a:buFont typeface="Arial" panose="020B0604020202020204" pitchFamily="34" charset="0"/>
              <a:buChar char="•"/>
            </a:pPr>
            <a:r>
              <a:rPr lang="en-US" altLang="en-US"/>
              <a:t>Maintain the record of models and their related data objects (scalers, imputers, encoders etc.)</a:t>
            </a:r>
            <a:endParaRPr lang="en-US" altLang="en-US"/>
          </a:p>
          <a:p>
            <a:pPr marL="285750" indent="-285750">
              <a:buFont typeface="Arial" panose="020B0604020202020204" pitchFamily="34" charset="0"/>
              <a:buChar char="•"/>
            </a:pPr>
            <a:r>
              <a:rPr lang="en-US" altLang="en-US"/>
              <a:t>Version their models.</a:t>
            </a:r>
            <a:endParaRPr lang="en-US" altLang="en-US"/>
          </a:p>
          <a:p>
            <a:pPr marL="285750" indent="-285750">
              <a:buFont typeface="Arial" panose="020B0604020202020204" pitchFamily="34" charset="0"/>
              <a:buChar char="•"/>
            </a:pPr>
            <a:r>
              <a:rPr lang="en-US" altLang="en-US"/>
              <a:t>Share the model with team members — what are the prerequisites/setup needed in place for other members to run the model on their system.</a:t>
            </a:r>
            <a:endParaRPr lang="en-US" altLang="en-US"/>
          </a:p>
          <a:p>
            <a:pPr marL="285750" indent="-285750">
              <a:buFont typeface="Arial" panose="020B0604020202020204" pitchFamily="34" charset="0"/>
              <a:buChar char="•"/>
            </a:pPr>
            <a:r>
              <a:rPr lang="en-US" altLang="en-US"/>
              <a:t>Wrap their models with API and deploying it, will require extra coding and tech stack knowledge.</a:t>
            </a:r>
            <a:endParaRPr lang="en-US" altLang="en-US"/>
          </a:p>
        </p:txBody>
      </p:sp>
      <p:sp>
        <p:nvSpPr>
          <p:cNvPr id="2" name="Text Box 1"/>
          <p:cNvSpPr txBox="1"/>
          <p:nvPr/>
        </p:nvSpPr>
        <p:spPr>
          <a:xfrm>
            <a:off x="1292860" y="1892935"/>
            <a:ext cx="9323070" cy="1198880"/>
          </a:xfrm>
          <a:prstGeom prst="rect">
            <a:avLst/>
          </a:prstGeom>
          <a:noFill/>
        </p:spPr>
        <p:txBody>
          <a:bodyPr wrap="square" rtlCol="0">
            <a:spAutoFit/>
          </a:bodyPr>
          <a:p>
            <a:pPr algn="just"/>
            <a:r>
              <a:rPr lang="en-US"/>
              <a:t>Most data scientists and ML engineers may use Anaconda, Jupyter or some other IDE to code their ML models. The following problems arise when they have to improve their model performance over time and when multiple members of a team are working on the same model</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088" y="475991"/>
            <a:ext cx="27476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 vs META 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graphicFrame>
        <p:nvGraphicFramePr>
          <p:cNvPr id="2" name="Table 1"/>
          <p:cNvGraphicFramePr/>
          <p:nvPr/>
        </p:nvGraphicFramePr>
        <p:xfrm>
          <a:off x="2166620" y="1245235"/>
          <a:ext cx="8131175" cy="4378325"/>
        </p:xfrm>
        <a:graphic>
          <a:graphicData uri="http://schemas.openxmlformats.org/drawingml/2006/table">
            <a:tbl>
              <a:tblPr firstRow="1" bandRow="1">
                <a:tableStyleId>{5C22544A-7EE6-4342-B048-85BDC9FD1C3A}</a:tableStyleId>
              </a:tblPr>
              <a:tblGrid>
                <a:gridCol w="4319270"/>
                <a:gridCol w="3811905"/>
              </a:tblGrid>
              <a:tr h="309880">
                <a:tc>
                  <a:txBody>
                    <a:bodyPr/>
                    <a:p>
                      <a:pPr indent="0" algn="ctr">
                        <a:buNone/>
                      </a:pPr>
                      <a:r>
                        <a:rPr lang="en-US" sz="1600" b="1">
                          <a:solidFill>
                            <a:srgbClr val="000000"/>
                          </a:solidFill>
                          <a:latin typeface="Arial" panose="020B0604020202020204" pitchFamily="34" charset="0"/>
                          <a:cs typeface="Arial" panose="020B0604020202020204" pitchFamily="34" charset="0"/>
                        </a:rPr>
                        <a:t>MLF</a:t>
                      </a:r>
                      <a:r>
                        <a:rPr lang="en-US" altLang="en-US" sz="1600" b="1">
                          <a:solidFill>
                            <a:srgbClr val="000000"/>
                          </a:solidFill>
                          <a:latin typeface="Arial" panose="020B0604020202020204" pitchFamily="34" charset="0"/>
                          <a:cs typeface="Arial" panose="020B0604020202020204" pitchFamily="34" charset="0"/>
                        </a:rPr>
                        <a:t>l</a:t>
                      </a:r>
                      <a:r>
                        <a:rPr lang="en-US" sz="1600" b="1">
                          <a:solidFill>
                            <a:srgbClr val="000000"/>
                          </a:solidFill>
                          <a:latin typeface="Arial" panose="020B0604020202020204" pitchFamily="34" charset="0"/>
                          <a:cs typeface="Arial" panose="020B0604020202020204" pitchFamily="34" charset="0"/>
                        </a:rPr>
                        <a:t>ow</a:t>
                      </a:r>
                      <a:endParaRPr lang="en-US" sz="1600" b="1">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Arial" panose="020B0604020202020204" pitchFamily="34" charset="0"/>
                          <a:cs typeface="Arial" panose="020B0604020202020204" pitchFamily="34" charset="0"/>
                        </a:rPr>
                        <a:t>Meta Flow</a:t>
                      </a:r>
                      <a:endParaRPr lang="en-US" sz="1600" b="1">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53490">
                <a:tc>
                  <a:txBody>
                    <a:bodyPr/>
                    <a:p>
                      <a:pPr indent="0">
                        <a:buNone/>
                      </a:pPr>
                      <a:r>
                        <a:rPr lang="en-US" sz="1600" b="0">
                          <a:solidFill>
                            <a:srgbClr val="212529"/>
                          </a:solidFill>
                          <a:latin typeface="Arial" panose="020B0604020202020204" pitchFamily="34" charset="0"/>
                          <a:cs typeface="Arial" panose="020B0604020202020204" pitchFamily="34" charset="0"/>
                        </a:rPr>
                        <a:t>It can work with any machine learning library, language or any existing code. It runs in the same manner in any cloud.</a:t>
                      </a:r>
                      <a:endParaRPr lang="en-US" sz="1600" b="0">
                        <a:solidFill>
                          <a:srgbClr val="212529"/>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212529"/>
                          </a:solidFill>
                          <a:latin typeface="Arial" panose="020B0604020202020204" pitchFamily="34" charset="0"/>
                          <a:cs typeface="Arial" panose="020B0604020202020204" pitchFamily="34" charset="0"/>
                        </a:rPr>
                        <a:t>Metaflow was open-sourced by Netflix and AWS , it can integrate with SageMaker, Python, and deep learning base libraries</a:t>
                      </a:r>
                      <a:endParaRPr lang="en-US" sz="1600" b="0">
                        <a:solidFill>
                          <a:srgbClr val="212529"/>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41070">
                <a:tc>
                  <a:txBody>
                    <a:bodyPr/>
                    <a:p>
                      <a:pPr indent="0">
                        <a:buNone/>
                      </a:pPr>
                      <a:r>
                        <a:rPr lang="en-US" sz="1600" b="0">
                          <a:solidFill>
                            <a:srgbClr val="212529"/>
                          </a:solidFill>
                          <a:latin typeface="Arial" panose="020B0604020202020204" pitchFamily="34" charset="0"/>
                          <a:cs typeface="Arial" panose="020B0604020202020204" pitchFamily="34" charset="0"/>
                        </a:rPr>
                        <a:t>It includes an API </a:t>
                      </a:r>
                      <a:endParaRPr lang="en-US" sz="1600" b="0">
                        <a:solidFill>
                          <a:srgbClr val="212529"/>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212529"/>
                          </a:solidFill>
                          <a:latin typeface="Arial" panose="020B0604020202020204" pitchFamily="34" charset="0"/>
                          <a:cs typeface="Arial" panose="020B0604020202020204" pitchFamily="34" charset="0"/>
                        </a:rPr>
                        <a:t>Metaflow provides a unified API to stack, which is required to execute from prototype to production-based </a:t>
                      </a:r>
                      <a:endParaRPr lang="en-US" sz="1600" b="0">
                        <a:solidFill>
                          <a:srgbClr val="212529"/>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54125">
                <a:tc>
                  <a:txBody>
                    <a:bodyPr/>
                    <a:p>
                      <a:pPr indent="0">
                        <a:buNone/>
                      </a:pPr>
                      <a:r>
                        <a:rPr lang="en-US" sz="1600" b="0">
                          <a:solidFill>
                            <a:srgbClr val="212529"/>
                          </a:solidFill>
                          <a:latin typeface="Arial" panose="020B0604020202020204" pitchFamily="34" charset="0"/>
                          <a:cs typeface="Arial" panose="020B0604020202020204" pitchFamily="34" charset="0"/>
                        </a:rPr>
                        <a:t>MLflow models help you deploy different types of machine learning models. Each model is saved as a dir containing arbitrary files.</a:t>
                      </a:r>
                      <a:endParaRPr lang="en-US" sz="1600" b="0">
                        <a:solidFill>
                          <a:srgbClr val="212529"/>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212529"/>
                          </a:solidFill>
                          <a:latin typeface="Arial" panose="020B0604020202020204" pitchFamily="34" charset="0"/>
                          <a:cs typeface="Arial" panose="020B0604020202020204" pitchFamily="34" charset="0"/>
                        </a:rPr>
                        <a:t>After deployment in production you track all your experiments, versions and data.</a:t>
                      </a:r>
                      <a:endParaRPr lang="en-US" sz="1600" b="0">
                        <a:solidFill>
                          <a:srgbClr val="212529"/>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9880">
                <a:tc>
                  <a:txBody>
                    <a:bodyPr/>
                    <a:p>
                      <a:pPr indent="0">
                        <a:buNone/>
                      </a:pPr>
                      <a:r>
                        <a:rPr lang="en-US" sz="1600" b="0">
                          <a:solidFill>
                            <a:srgbClr val="000000"/>
                          </a:solidFill>
                          <a:latin typeface="Arial" panose="020B0604020202020204" pitchFamily="34" charset="0"/>
                          <a:cs typeface="Arial" panose="020B0604020202020204" pitchFamily="34" charset="0"/>
                        </a:rPr>
                        <a:t>ML FLow can be used with any operating system</a:t>
                      </a:r>
                      <a:endParaRPr lang="en-US" sz="16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Arial" panose="020B0604020202020204" pitchFamily="34" charset="0"/>
                          <a:cs typeface="Arial" panose="020B0604020202020204" pitchFamily="34" charset="0"/>
                        </a:rPr>
                        <a:t>Works only with Linux EC2 instance</a:t>
                      </a:r>
                      <a:endParaRPr lang="en-US" sz="16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9880">
                <a:tc>
                  <a:txBody>
                    <a:bodyPr/>
                    <a:p>
                      <a:pPr indent="0">
                        <a:buNone/>
                      </a:pPr>
                      <a:r>
                        <a:rPr lang="en-US" sz="1600" b="0">
                          <a:solidFill>
                            <a:srgbClr val="000000"/>
                          </a:solidFill>
                          <a:latin typeface="Arial" panose="020B0604020202020204" pitchFamily="34" charset="0"/>
                          <a:cs typeface="Arial" panose="020B0604020202020204" pitchFamily="34" charset="0"/>
                        </a:rPr>
                        <a:t>Viewable outcome with UI, for tracking the version</a:t>
                      </a:r>
                      <a:endParaRPr lang="en-US" sz="16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Arial" panose="020B0604020202020204" pitchFamily="34" charset="0"/>
                          <a:cs typeface="Arial" panose="020B0604020202020204" pitchFamily="34" charset="0"/>
                        </a:rPr>
                        <a:t>We cannot view with UI </a:t>
                      </a:r>
                      <a:endParaRPr lang="en-US" sz="16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pic>
        <p:nvPicPr>
          <p:cNvPr id="6" name="Picture 5" descr="mlflow-components2"/>
          <p:cNvPicPr>
            <a:picLocks noChangeAspect="1"/>
          </p:cNvPicPr>
          <p:nvPr/>
        </p:nvPicPr>
        <p:blipFill>
          <a:blip r:embed="rId1"/>
          <a:stretch>
            <a:fillRect/>
          </a:stretch>
        </p:blipFill>
        <p:spPr>
          <a:xfrm>
            <a:off x="2139950" y="1477010"/>
            <a:ext cx="8334375" cy="3352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2" name="Text Box 1"/>
          <p:cNvSpPr txBox="1"/>
          <p:nvPr/>
        </p:nvSpPr>
        <p:spPr>
          <a:xfrm>
            <a:off x="5335270" y="2002790"/>
            <a:ext cx="5854700" cy="3415030"/>
          </a:xfrm>
          <a:prstGeom prst="rect">
            <a:avLst/>
          </a:prstGeom>
          <a:noFill/>
        </p:spPr>
        <p:txBody>
          <a:bodyPr wrap="square" rtlCol="0" anchor="t">
            <a:spAutoFit/>
          </a:bodyPr>
          <a:p>
            <a:pPr algn="just"/>
            <a:r>
              <a:rPr lang="en-US"/>
              <a:t>As a data scientist or ML engineer, you will spend a lot of time improving the models that you have created. </a:t>
            </a:r>
            <a:endParaRPr lang="en-US"/>
          </a:p>
          <a:p>
            <a:pPr algn="just"/>
            <a:r>
              <a:rPr lang="en-US"/>
              <a:t>It becomes tedious to keep track of what parameters you have tweaked, which particular combination gives you better performance and which error metric you need to compare. </a:t>
            </a:r>
            <a:endParaRPr lang="en-US"/>
          </a:p>
          <a:p>
            <a:pPr algn="just"/>
            <a:r>
              <a:rPr lang="en-US"/>
              <a:t>Model Tracking is an important concept to understand. It’s easier to track model performance and compare the models when you have all the metrics and measures tabulated and readily available.</a:t>
            </a:r>
            <a:endParaRPr lang="en-US"/>
          </a:p>
        </p:txBody>
      </p:sp>
      <p:sp>
        <p:nvSpPr>
          <p:cNvPr id="9" name="文本框 8"/>
          <p:cNvSpPr txBox="1"/>
          <p:nvPr/>
        </p:nvSpPr>
        <p:spPr>
          <a:xfrm>
            <a:off x="3662680" y="970280"/>
            <a:ext cx="4625975" cy="706755"/>
          </a:xfrm>
          <a:prstGeom prst="rect">
            <a:avLst/>
          </a:prstGeom>
          <a:noFill/>
        </p:spPr>
        <p:txBody>
          <a:bodyPr wrap="square" rtlCol="0">
            <a:spAutoFit/>
          </a:bodyPr>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Model Tracking</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5" name="Picture 4" descr="1_RNf7Y1Sw6BT0SuoPK29iFQ"/>
          <p:cNvPicPr>
            <a:picLocks noChangeAspect="1"/>
          </p:cNvPicPr>
          <p:nvPr/>
        </p:nvPicPr>
        <p:blipFill>
          <a:blip r:embed="rId1"/>
          <a:stretch>
            <a:fillRect/>
          </a:stretch>
        </p:blipFill>
        <p:spPr>
          <a:xfrm>
            <a:off x="890905" y="1883410"/>
            <a:ext cx="3376930" cy="33769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2" name="Text Box 1"/>
          <p:cNvSpPr txBox="1"/>
          <p:nvPr/>
        </p:nvSpPr>
        <p:spPr>
          <a:xfrm>
            <a:off x="1712595" y="2002790"/>
            <a:ext cx="9477375" cy="2306955"/>
          </a:xfrm>
          <a:prstGeom prst="rect">
            <a:avLst/>
          </a:prstGeom>
          <a:noFill/>
        </p:spPr>
        <p:txBody>
          <a:bodyPr wrap="square" rtlCol="0" anchor="t">
            <a:spAutoFit/>
          </a:bodyPr>
          <a:p>
            <a:pPr algn="just"/>
            <a:r>
              <a:rPr lang="en-US"/>
              <a:t>All software developed generally follow a design or architecture pattern, this is not the case when it comes to machine learning. </a:t>
            </a:r>
            <a:endParaRPr lang="en-US"/>
          </a:p>
          <a:p>
            <a:pPr algn="just"/>
            <a:endParaRPr lang="en-US"/>
          </a:p>
          <a:p>
            <a:pPr algn="just"/>
            <a:r>
              <a:rPr lang="en-US"/>
              <a:t>It becomes difficult to share the code and setup model across systems in a team or organization.</a:t>
            </a:r>
            <a:endParaRPr lang="en-US"/>
          </a:p>
          <a:p>
            <a:pPr algn="just"/>
            <a:endParaRPr lang="en-US"/>
          </a:p>
          <a:p>
            <a:pPr algn="just"/>
            <a:r>
              <a:rPr lang="en-US"/>
              <a:t>MLFlow creates a standardized pattern and structure which covers most ML use cases and makes the code easily portable. </a:t>
            </a:r>
            <a:endParaRPr lang="en-US"/>
          </a:p>
        </p:txBody>
      </p:sp>
      <p:sp>
        <p:nvSpPr>
          <p:cNvPr id="9" name="文本框 8"/>
          <p:cNvSpPr txBox="1"/>
          <p:nvPr/>
        </p:nvSpPr>
        <p:spPr>
          <a:xfrm>
            <a:off x="3662680" y="970280"/>
            <a:ext cx="4625975" cy="706755"/>
          </a:xfrm>
          <a:prstGeom prst="rect">
            <a:avLst/>
          </a:prstGeom>
          <a:noFill/>
        </p:spPr>
        <p:txBody>
          <a:bodyPr wrap="square" rtlCol="0">
            <a:spAutoFit/>
          </a:bodyPr>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Model Project</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9" name="文本框 8"/>
          <p:cNvSpPr txBox="1"/>
          <p:nvPr/>
        </p:nvSpPr>
        <p:spPr>
          <a:xfrm>
            <a:off x="3662680" y="970280"/>
            <a:ext cx="4625975" cy="706755"/>
          </a:xfrm>
          <a:prstGeom prst="rect">
            <a:avLst/>
          </a:prstGeom>
          <a:noFill/>
        </p:spPr>
        <p:txBody>
          <a:bodyPr wrap="square" rtlCol="0">
            <a:spAutoFit/>
          </a:bodyPr>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ML Model </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 Box 1"/>
          <p:cNvSpPr txBox="1"/>
          <p:nvPr/>
        </p:nvSpPr>
        <p:spPr>
          <a:xfrm>
            <a:off x="2336800" y="2188845"/>
            <a:ext cx="7898765" cy="2861310"/>
          </a:xfrm>
          <a:prstGeom prst="rect">
            <a:avLst/>
          </a:prstGeom>
          <a:noFill/>
        </p:spPr>
        <p:txBody>
          <a:bodyPr wrap="square" rtlCol="0" anchor="t">
            <a:spAutoFit/>
          </a:bodyPr>
          <a:p>
            <a:pPr algn="just"/>
            <a:r>
              <a:rPr lang="en-US"/>
              <a:t>Once your model is ready, you want your model to be deployed to a cloud or an edge device. </a:t>
            </a:r>
            <a:endParaRPr lang="en-US"/>
          </a:p>
          <a:p>
            <a:pPr algn="just"/>
            <a:endParaRPr lang="en-US"/>
          </a:p>
          <a:p>
            <a:pPr algn="just"/>
            <a:r>
              <a:rPr lang="en-US"/>
              <a:t>You need to package your model to deploy it. Packaging a model involves specifying what environment your model requires, what is the signature of your model i.e what is the input your model needs and in what format should the input be provided? </a:t>
            </a:r>
            <a:endParaRPr lang="en-US"/>
          </a:p>
          <a:p>
            <a:pPr algn="just"/>
            <a:endParaRPr lang="en-US"/>
          </a:p>
          <a:p>
            <a:pPr algn="just"/>
            <a:r>
              <a:rPr lang="en-US"/>
              <a:t>Once you have packaged the model, you can store it in a pickle format and can be deployed.</a:t>
            </a:r>
            <a:endParaRPr lang="en-US"/>
          </a:p>
        </p:txBody>
      </p:sp>
    </p:spTree>
  </p:cSld>
  <p:clrMapOvr>
    <a:masterClrMapping/>
  </p:clrMapOvr>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5305</Words>
  <Application>WPS Presentation</Application>
  <PresentationFormat>宽屏</PresentationFormat>
  <Paragraphs>169</Paragraphs>
  <Slides>17</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Arial</vt:lpstr>
      <vt:lpstr>SimSun</vt:lpstr>
      <vt:lpstr>Wingdings</vt:lpstr>
      <vt:lpstr>等线</vt:lpstr>
      <vt:lpstr>Courier New</vt:lpstr>
      <vt:lpstr>Arial Black</vt:lpstr>
      <vt:lpstr>微软雅黑</vt:lpstr>
      <vt:lpstr>黑体</vt:lpstr>
      <vt:lpstr>Droid Sans Fallback</vt:lpstr>
      <vt:lpstr>微软雅黑 Light</vt:lpstr>
      <vt:lpstr>宋体</vt:lpstr>
      <vt:lpstr>Arial Unicode MS</vt:lpstr>
      <vt:lpstr>等线 Light</vt:lpstr>
      <vt:lpstr>等线</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美仑设计</dc:creator>
  <cp:keywords>www.51pptmoban.com</cp:keywords>
  <cp:lastModifiedBy>shyam</cp:lastModifiedBy>
  <cp:revision>87</cp:revision>
  <dcterms:created xsi:type="dcterms:W3CDTF">2022-02-09T12:09:58Z</dcterms:created>
  <dcterms:modified xsi:type="dcterms:W3CDTF">2022-02-09T12:09:58Z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