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10"/>
  </p:handoutMasterIdLst>
  <p:sldIdLst>
    <p:sldId id="257" r:id="rId3"/>
    <p:sldId id="299" r:id="rId5"/>
    <p:sldId id="329" r:id="rId6"/>
    <p:sldId id="330" r:id="rId7"/>
    <p:sldId id="331" r:id="rId8"/>
    <p:sldId id="332" r:id="rId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180A9"/>
    <a:srgbClr val="16142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æ·±è²æ ·å¼ 1 - å¼ºè°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ä¸­åº¦æ ·å¼ 2 - å¼ºè°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420" autoAdjust="0"/>
    <p:restoredTop sz="94660"/>
  </p:normalViewPr>
  <p:slideViewPr>
    <p:cSldViewPr snapToGrid="0">
      <p:cViewPr varScale="1">
        <p:scale>
          <a:sx n="130" d="100"/>
          <a:sy n="130" d="100"/>
        </p:scale>
        <p:origin x="132" y="360"/>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3" Type="http://schemas.openxmlformats.org/officeDocument/2006/relationships/tableStyles" Target="tableStyles.xml"/><Relationship Id="rId12" Type="http://schemas.openxmlformats.org/officeDocument/2006/relationships/viewProps" Target="viewProps.xml"/><Relationship Id="rId11" Type="http://schemas.openxmlformats.org/officeDocument/2006/relationships/presProps" Target="presProps.xml"/><Relationship Id="rId10" Type="http://schemas.openxmlformats.org/officeDocument/2006/relationships/handoutMaster" Target="handoutMasters/handoutMaster1.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96C064A-D61B-4B21-B757-51A9B82445B8}" type="datetimeFigureOut">
              <a:rPr lang="en-US" smtClean="0"/>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0305E07-67EA-4042-A3F6-853A8AD8D209}" type="slidenum">
              <a:rPr lang="en-US" smtClean="0"/>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CF5ED54-37BF-4A37-8AE3-4DA4C6C19671}"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CEA792-08B3-4A15-9729-343F8E6FD0C5}"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F2AEFA7-F12C-44B2-9E95-B3C34BEE9550}"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9E6FDB6-6D2B-46C1-9FA1-D82906A37C3A}"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4D604205-67A0-46A8-ACF0-7354F2BB1D1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E644C97-CFD8-4B1A-9809-75060EC224F7}"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4D604205-67A0-46A8-ACF0-7354F2BB1D1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E644C97-CFD8-4B1A-9809-75060EC224F7}"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4D604205-67A0-46A8-ACF0-7354F2BB1D1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E644C97-CFD8-4B1A-9809-75060EC224F7}"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4D604205-67A0-46A8-ACF0-7354F2BB1D1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E644C97-CFD8-4B1A-9809-75060EC224F7}"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日期占位符 3"/>
          <p:cNvSpPr>
            <a:spLocks noGrp="1"/>
          </p:cNvSpPr>
          <p:nvPr>
            <p:ph type="dt" sz="half" idx="10"/>
          </p:nvPr>
        </p:nvSpPr>
        <p:spPr/>
        <p:txBody>
          <a:bodyPr/>
          <a:lstStyle/>
          <a:p>
            <a:fld id="{4D604205-67A0-46A8-ACF0-7354F2BB1D1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E644C97-CFD8-4B1A-9809-75060EC224F7}"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4D604205-67A0-46A8-ACF0-7354F2BB1D1C}"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E644C97-CFD8-4B1A-9809-75060EC224F7}"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4D604205-67A0-46A8-ACF0-7354F2BB1D1C}"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3E644C97-CFD8-4B1A-9809-75060EC224F7}"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4D604205-67A0-46A8-ACF0-7354F2BB1D1C}"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E644C97-CFD8-4B1A-9809-75060EC224F7}"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D604205-67A0-46A8-ACF0-7354F2BB1D1C}"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E644C97-CFD8-4B1A-9809-75060EC224F7}"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4D604205-67A0-46A8-ACF0-7354F2BB1D1C}"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E644C97-CFD8-4B1A-9809-75060EC224F7}"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4D604205-67A0-46A8-ACF0-7354F2BB1D1C}"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E644C97-CFD8-4B1A-9809-75060EC224F7}"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D604205-67A0-46A8-ACF0-7354F2BB1D1C}"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E644C97-CFD8-4B1A-9809-75060EC224F7}"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image" Target="../media/image1.jpe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image" Target="../media/image2.jpe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14034"/>
          <p:cNvPicPr>
            <a:picLocks noChangeAspect="1"/>
          </p:cNvPicPr>
          <p:nvPr/>
        </p:nvPicPr>
        <p:blipFill>
          <a:blip r:embed="rId1"/>
          <a:srcRect t="816"/>
          <a:stretch>
            <a:fillRect/>
          </a:stretch>
        </p:blipFill>
        <p:spPr>
          <a:xfrm>
            <a:off x="0" y="-11430"/>
            <a:ext cx="12192000" cy="6869430"/>
          </a:xfrm>
          <a:prstGeom prst="rect">
            <a:avLst/>
          </a:prstGeom>
        </p:spPr>
      </p:pic>
      <p:sp>
        <p:nvSpPr>
          <p:cNvPr id="25" name="任意多边形 107"/>
          <p:cNvSpPr/>
          <p:nvPr/>
        </p:nvSpPr>
        <p:spPr>
          <a:xfrm>
            <a:off x="0" y="0"/>
            <a:ext cx="9769475" cy="6858000"/>
          </a:xfrm>
          <a:custGeom>
            <a:avLst/>
            <a:gdLst>
              <a:gd name="connsiteX0" fmla="*/ 0 w 7899400"/>
              <a:gd name="connsiteY0" fmla="*/ 0 h 6858000"/>
              <a:gd name="connsiteX1" fmla="*/ 3409947 w 7899400"/>
              <a:gd name="connsiteY1" fmla="*/ 0 h 6858000"/>
              <a:gd name="connsiteX2" fmla="*/ 7899400 w 7899400"/>
              <a:gd name="connsiteY2" fmla="*/ 6858000 h 6858000"/>
              <a:gd name="connsiteX3" fmla="*/ 0 w 7899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7899400" h="6858000">
                <a:moveTo>
                  <a:pt x="0" y="0"/>
                </a:moveTo>
                <a:lnTo>
                  <a:pt x="3409947" y="0"/>
                </a:lnTo>
                <a:lnTo>
                  <a:pt x="7899400" y="6858000"/>
                </a:lnTo>
                <a:lnTo>
                  <a:pt x="0" y="6858000"/>
                </a:lnTo>
                <a:close/>
              </a:path>
            </a:pathLst>
          </a:custGeom>
          <a:solidFill>
            <a:schemeClr val="accent1">
              <a:lumMod val="75000"/>
              <a:alpha val="8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1E3A93"/>
              </a:solidFill>
              <a:effectLst/>
              <a:uLnTx/>
              <a:uFillTx/>
              <a:latin typeface="等线" panose="02010600030101010101" charset="-122"/>
              <a:ea typeface="等线" panose="02010600030101010101" charset="-122"/>
              <a:cs typeface="+mn-cs"/>
            </a:endParaRPr>
          </a:p>
        </p:txBody>
      </p:sp>
      <p:sp>
        <p:nvSpPr>
          <p:cNvPr id="72" name="文本框 71"/>
          <p:cNvSpPr txBox="1"/>
          <p:nvPr/>
        </p:nvSpPr>
        <p:spPr>
          <a:xfrm>
            <a:off x="582930" y="2719705"/>
            <a:ext cx="6072505" cy="3107690"/>
          </a:xfrm>
          <a:prstGeom prst="rect">
            <a:avLst/>
          </a:prstGeom>
          <a:noFill/>
        </p:spPr>
        <p:txBody>
          <a:bodyPr wrap="square" rtlCol="0">
            <a:spAutoFit/>
          </a:bodyPr>
          <a:lstStyle/>
          <a:p>
            <a:pPr marL="0" marR="0" lvl="0" indent="0" algn="l" defTabSz="913765" rtl="0" eaLnBrk="1" fontAlgn="auto" latinLnBrk="0" hangingPunct="1">
              <a:lnSpc>
                <a:spcPct val="100000"/>
              </a:lnSpc>
              <a:spcBef>
                <a:spcPts val="0"/>
              </a:spcBef>
              <a:spcAft>
                <a:spcPts val="0"/>
              </a:spcAft>
              <a:buClrTx/>
              <a:buSzTx/>
              <a:buFontTx/>
              <a:buNone/>
              <a:defRPr/>
            </a:pPr>
            <a:r>
              <a:rPr lang="" altLang="en-US" sz="3200" spc="-15" dirty="0">
                <a:solidFill>
                  <a:srgbClr val="FFFFFF"/>
                </a:solidFill>
                <a:latin typeface="Courier New" panose="02070309020205020404" charset="0"/>
                <a:cs typeface="Courier New" panose="02070309020205020404" charset="0"/>
                <a:sym typeface="+mn-ea"/>
              </a:rPr>
              <a:t>MACHINE LEARNING ADVENTURES WITH </a:t>
            </a:r>
            <a:r>
              <a:rPr lang="en-US" sz="3200" b="1" spc="-15" dirty="0">
                <a:solidFill>
                  <a:srgbClr val="FFFFFF"/>
                </a:solidFill>
                <a:latin typeface="Courier New" panose="02070309020205020404" charset="0"/>
                <a:cs typeface="Courier New" panose="02070309020205020404" charset="0"/>
                <a:sym typeface="+mn-ea"/>
              </a:rPr>
              <a:t>MLFLOW</a:t>
            </a:r>
            <a:endParaRPr sz="6600">
              <a:latin typeface="Arial Black" panose="020B0A04020102020204"/>
              <a:cs typeface="Arial Black" panose="020B0A04020102020204"/>
            </a:endParaRPr>
          </a:p>
          <a:p>
            <a:pPr marL="0" marR="0" lvl="0" indent="0" algn="l" defTabSz="913765" rtl="0" eaLnBrk="1" fontAlgn="auto" latinLnBrk="0" hangingPunct="1">
              <a:lnSpc>
                <a:spcPct val="100000"/>
              </a:lnSpc>
              <a:spcBef>
                <a:spcPts val="0"/>
              </a:spcBef>
              <a:spcAft>
                <a:spcPts val="0"/>
              </a:spcAft>
              <a:buClrTx/>
              <a:buSzTx/>
              <a:buFontTx/>
              <a:buNone/>
              <a:defRPr/>
            </a:pPr>
            <a:endParaRPr lang="en-US" altLang="zh-CN" sz="6600" b="1">
              <a:solidFill>
                <a:schemeClr val="bg1"/>
              </a:solidFill>
            </a:endParaRPr>
          </a:p>
          <a:p>
            <a:pPr marL="0" marR="0" lvl="0" indent="0" algn="l" defTabSz="913765" rtl="0" eaLnBrk="1" fontAlgn="auto" latinLnBrk="0" hangingPunct="1">
              <a:lnSpc>
                <a:spcPct val="100000"/>
              </a:lnSpc>
              <a:spcBef>
                <a:spcPts val="0"/>
              </a:spcBef>
              <a:spcAft>
                <a:spcPts val="0"/>
              </a:spcAft>
              <a:buClrTx/>
              <a:buSzTx/>
              <a:buFontTx/>
              <a:buNone/>
              <a:defRPr/>
            </a:pPr>
            <a:endParaRPr kumimoji="0" lang="en-US" altLang="zh-CN" sz="66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82" name="平行四边形 81"/>
          <p:cNvSpPr/>
          <p:nvPr/>
        </p:nvSpPr>
        <p:spPr>
          <a:xfrm flipH="1">
            <a:off x="6654800" y="2992755"/>
            <a:ext cx="3364230" cy="3865245"/>
          </a:xfrm>
          <a:prstGeom prst="parallelogram">
            <a:avLst>
              <a:gd name="adj" fmla="val 91551"/>
            </a:avLst>
          </a:prstGeom>
          <a:solidFill>
            <a:schemeClr val="bg1">
              <a:alpha val="7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cxnSp>
        <p:nvCxnSpPr>
          <p:cNvPr id="17" name="直接连接符 16"/>
          <p:cNvCxnSpPr/>
          <p:nvPr/>
        </p:nvCxnSpPr>
        <p:spPr>
          <a:xfrm>
            <a:off x="774700" y="6223000"/>
            <a:ext cx="508000" cy="0"/>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iṡľïḑè"/>
          <p:cNvSpPr txBox="1"/>
          <p:nvPr/>
        </p:nvSpPr>
        <p:spPr bwMode="auto">
          <a:xfrm>
            <a:off x="3510784" y="1780800"/>
            <a:ext cx="8009703" cy="4003616"/>
          </a:xfrm>
          <a:prstGeom prst="rect">
            <a:avLst/>
          </a:prstGeom>
          <a:noFill/>
        </p:spPr>
        <p:txBody>
          <a:bodyPr wrap="square" tIns="0" anchor="t">
            <a:noAutofit/>
          </a:bodyPr>
          <a:lstStyle>
            <a:defPPr>
              <a:defRPr lang="zh-CN"/>
            </a:defPPr>
            <a:lvl1pPr>
              <a:defRPr sz="1600" b="1">
                <a:latin typeface="Arial" panose="020B0604020202020204" pitchFamily="34" charset="0"/>
                <a:ea typeface="微软雅黑" panose="020B0503020204020204" pitchFamily="34" charset="-122"/>
                <a:cs typeface="+mn-ea"/>
              </a:defRPr>
            </a:lvl1pPr>
            <a:lvl2pPr marL="742950" indent="-285750">
              <a:defRPr sz="3200" b="1">
                <a:solidFill>
                  <a:srgbClr val="4D4D4D"/>
                </a:solidFill>
                <a:latin typeface="Arial" panose="020B0604020202020204" pitchFamily="34" charset="0"/>
                <a:ea typeface="黑体" panose="02010609060101010101" charset="-122"/>
              </a:defRPr>
            </a:lvl2pPr>
            <a:lvl3pPr marL="1143000" indent="-228600">
              <a:defRPr sz="3200" b="1">
                <a:solidFill>
                  <a:srgbClr val="4D4D4D"/>
                </a:solidFill>
                <a:latin typeface="Arial" panose="020B0604020202020204" pitchFamily="34" charset="0"/>
                <a:ea typeface="黑体" panose="02010609060101010101" charset="-122"/>
              </a:defRPr>
            </a:lvl3pPr>
            <a:lvl4pPr marL="1600200" indent="-228600">
              <a:defRPr sz="3200" b="1">
                <a:solidFill>
                  <a:srgbClr val="4D4D4D"/>
                </a:solidFill>
                <a:latin typeface="Arial" panose="020B0604020202020204" pitchFamily="34" charset="0"/>
                <a:ea typeface="黑体" panose="02010609060101010101" charset="-122"/>
              </a:defRPr>
            </a:lvl4pPr>
            <a:lvl5pPr marL="2057400" indent="-228600">
              <a:defRPr sz="3200" b="1">
                <a:solidFill>
                  <a:srgbClr val="4D4D4D"/>
                </a:solidFill>
                <a:latin typeface="Arial" panose="020B0604020202020204" pitchFamily="34" charset="0"/>
                <a:ea typeface="黑体" panose="02010609060101010101" charset="-122"/>
              </a:defRPr>
            </a:lvl5pPr>
            <a:lvl6pPr marL="25146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charset="-122"/>
              </a:defRPr>
            </a:lvl6pPr>
            <a:lvl7pPr marL="29718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charset="-122"/>
              </a:defRPr>
            </a:lvl7pPr>
            <a:lvl8pPr marL="34290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charset="-122"/>
              </a:defRPr>
            </a:lvl8pPr>
            <a:lvl9pPr marL="38862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charset="-122"/>
              </a:defRPr>
            </a:lvl9pPr>
          </a:lstStyle>
          <a:p>
            <a:pPr marL="342900" indent="-342900">
              <a:lnSpc>
                <a:spcPct val="150000"/>
              </a:lnSpc>
              <a:buFont typeface="+mj-lt"/>
              <a:buAutoNum type="arabicPeriod"/>
            </a:pPr>
            <a:r>
              <a:rPr lang="en-US" altLang="en-US" sz="2400" b="0" dirty="0">
                <a:solidFill>
                  <a:schemeClr val="bg1">
                    <a:lumMod val="50000"/>
                  </a:schemeClr>
                </a:solidFill>
                <a:latin typeface="+mn-lt"/>
                <a:ea typeface="+mn-ea"/>
                <a:sym typeface="+mn-lt"/>
              </a:rPr>
              <a:t>What is MFlow</a:t>
            </a:r>
            <a:endParaRPr lang="en-US" altLang="en-US" sz="2400" b="0" dirty="0">
              <a:solidFill>
                <a:schemeClr val="bg1">
                  <a:lumMod val="50000"/>
                </a:schemeClr>
              </a:solidFill>
              <a:latin typeface="+mn-lt"/>
              <a:ea typeface="+mn-ea"/>
              <a:sym typeface="+mn-lt"/>
            </a:endParaRPr>
          </a:p>
          <a:p>
            <a:pPr marL="342900" indent="-342900">
              <a:lnSpc>
                <a:spcPct val="150000"/>
              </a:lnSpc>
              <a:buFont typeface="+mj-lt"/>
              <a:buAutoNum type="arabicPeriod"/>
            </a:pPr>
            <a:r>
              <a:rPr lang="en-US" altLang="en-US" sz="2400" b="0" dirty="0">
                <a:solidFill>
                  <a:schemeClr val="bg1">
                    <a:lumMod val="50000"/>
                  </a:schemeClr>
                </a:solidFill>
                <a:latin typeface="+mn-lt"/>
                <a:ea typeface="+mn-ea"/>
                <a:sym typeface="+mn-lt"/>
              </a:rPr>
              <a:t>Why it is used </a:t>
            </a:r>
            <a:endParaRPr lang="en-US" altLang="en-US" sz="2400" b="0" dirty="0">
              <a:solidFill>
                <a:schemeClr val="bg1">
                  <a:lumMod val="50000"/>
                </a:schemeClr>
              </a:solidFill>
              <a:latin typeface="+mn-lt"/>
              <a:ea typeface="+mn-ea"/>
              <a:sym typeface="+mn-lt"/>
            </a:endParaRPr>
          </a:p>
          <a:p>
            <a:pPr marL="342900" indent="-342900">
              <a:lnSpc>
                <a:spcPct val="150000"/>
              </a:lnSpc>
              <a:buFont typeface="+mj-lt"/>
              <a:buAutoNum type="arabicPeriod"/>
            </a:pPr>
            <a:r>
              <a:rPr lang="" altLang="en-US" sz="2400" b="0" dirty="0">
                <a:solidFill>
                  <a:schemeClr val="bg1">
                    <a:lumMod val="50000"/>
                  </a:schemeClr>
                </a:solidFill>
                <a:latin typeface="+mn-lt"/>
                <a:ea typeface="+mn-ea"/>
                <a:sym typeface="+mn-lt"/>
              </a:rPr>
              <a:t>Concepts</a:t>
            </a:r>
            <a:r>
              <a:rPr lang="en-US" altLang="en-US" sz="2400" b="0" dirty="0">
                <a:solidFill>
                  <a:schemeClr val="bg1">
                    <a:lumMod val="50000"/>
                  </a:schemeClr>
                </a:solidFill>
                <a:latin typeface="+mn-lt"/>
                <a:ea typeface="+mn-ea"/>
                <a:sym typeface="+mn-lt"/>
              </a:rPr>
              <a:t> with MLFlow</a:t>
            </a:r>
            <a:endParaRPr lang="en-US" altLang="en-US" sz="2400" b="0" dirty="0">
              <a:solidFill>
                <a:schemeClr val="bg1">
                  <a:lumMod val="50000"/>
                </a:schemeClr>
              </a:solidFill>
              <a:latin typeface="+mn-lt"/>
              <a:ea typeface="+mn-ea"/>
              <a:sym typeface="+mn-lt"/>
            </a:endParaRPr>
          </a:p>
          <a:p>
            <a:pPr indent="0">
              <a:lnSpc>
                <a:spcPct val="150000"/>
              </a:lnSpc>
              <a:buFont typeface="+mj-lt"/>
              <a:buNone/>
            </a:pPr>
            <a:r>
              <a:rPr lang="" altLang="en-US" sz="2400" b="0" dirty="0">
                <a:solidFill>
                  <a:schemeClr val="bg1">
                    <a:lumMod val="50000"/>
                  </a:schemeClr>
                </a:solidFill>
                <a:latin typeface="+mn-lt"/>
                <a:ea typeface="+mn-ea"/>
                <a:sym typeface="+mn-lt"/>
              </a:rPr>
              <a:t>4.Training with MLFlow</a:t>
            </a:r>
            <a:endParaRPr lang="en-US" altLang="zh-CN" sz="2400" b="0" dirty="0">
              <a:solidFill>
                <a:schemeClr val="bg1">
                  <a:lumMod val="50000"/>
                </a:schemeClr>
              </a:solidFill>
              <a:latin typeface="+mn-lt"/>
              <a:ea typeface="+mn-ea"/>
              <a:sym typeface="+mn-lt"/>
            </a:endParaRPr>
          </a:p>
          <a:p>
            <a:pPr indent="0">
              <a:lnSpc>
                <a:spcPct val="150000"/>
              </a:lnSpc>
              <a:buFont typeface="+mj-lt"/>
              <a:buNone/>
            </a:pPr>
            <a:r>
              <a:rPr lang="" altLang="en-US" sz="2400" b="0" dirty="0">
                <a:solidFill>
                  <a:schemeClr val="bg1">
                    <a:lumMod val="50000"/>
                  </a:schemeClr>
                </a:solidFill>
                <a:latin typeface="+mn-lt"/>
                <a:ea typeface="+mn-ea"/>
                <a:sym typeface="+mn-lt"/>
              </a:rPr>
              <a:t>5.Production with MLFlow</a:t>
            </a:r>
            <a:endParaRPr lang="en-US" altLang="zh-CN" sz="2400" b="0" dirty="0">
              <a:solidFill>
                <a:schemeClr val="bg1">
                  <a:lumMod val="50000"/>
                </a:schemeClr>
              </a:solidFill>
              <a:latin typeface="+mn-lt"/>
              <a:ea typeface="+mn-ea"/>
              <a:sym typeface="+mn-lt"/>
            </a:endParaRPr>
          </a:p>
          <a:p>
            <a:pPr marL="342900" indent="-342900">
              <a:lnSpc>
                <a:spcPct val="150000"/>
              </a:lnSpc>
              <a:buFont typeface="+mj-lt"/>
              <a:buAutoNum type="arabicPeriod"/>
            </a:pPr>
            <a:endParaRPr lang="en-US" altLang="zh-CN" sz="2400" b="0" dirty="0">
              <a:solidFill>
                <a:schemeClr val="bg1">
                  <a:lumMod val="50000"/>
                </a:schemeClr>
              </a:solidFill>
              <a:latin typeface="+mn-lt"/>
              <a:ea typeface="+mn-ea"/>
              <a:sym typeface="+mn-lt"/>
            </a:endParaRPr>
          </a:p>
        </p:txBody>
      </p:sp>
      <p:cxnSp>
        <p:nvCxnSpPr>
          <p:cNvPr id="6" name="直接连接符 5"/>
          <p:cNvCxnSpPr/>
          <p:nvPr/>
        </p:nvCxnSpPr>
        <p:spPr>
          <a:xfrm>
            <a:off x="3380411" y="1780800"/>
            <a:ext cx="0" cy="4003616"/>
          </a:xfrm>
          <a:prstGeom prst="line">
            <a:avLst/>
          </a:prstGeom>
          <a:solidFill>
            <a:srgbClr val="FFCC00"/>
          </a:solidFill>
          <a:ln w="3175" cap="flat" cmpd="sng" algn="ctr">
            <a:solidFill>
              <a:schemeClr val="bg1">
                <a:lumMod val="75000"/>
              </a:schemeClr>
            </a:solidFill>
            <a:prstDash val="solid"/>
            <a:round/>
            <a:headEnd type="none" w="med" len="med"/>
            <a:tailEnd type="none" w="med" len="med"/>
          </a:ln>
          <a:effectLst/>
        </p:spPr>
      </p:cxnSp>
      <p:sp>
        <p:nvSpPr>
          <p:cNvPr id="7" name="išľïḋé"/>
          <p:cNvSpPr txBox="1"/>
          <p:nvPr/>
        </p:nvSpPr>
        <p:spPr>
          <a:xfrm>
            <a:off x="757282" y="1700808"/>
            <a:ext cx="2623091" cy="523220"/>
          </a:xfrm>
          <a:prstGeom prst="rect">
            <a:avLst/>
          </a:prstGeom>
          <a:solidFill>
            <a:schemeClr val="bg1"/>
          </a:solidFill>
        </p:spPr>
        <p:txBody>
          <a:bodyPr wrap="square" rtlCol="0">
            <a:spAutoFit/>
          </a:bodyPr>
          <a:lstStyle/>
          <a:p>
            <a:pPr algn="r"/>
            <a:r>
              <a:rPr lang="tr-TR" sz="2800" b="1" dirty="0">
                <a:solidFill>
                  <a:schemeClr val="accent1"/>
                </a:solidFill>
                <a:cs typeface="+mn-ea"/>
                <a:sym typeface="+mn-lt"/>
              </a:rPr>
              <a:t>CONTENTS</a:t>
            </a:r>
            <a:endParaRPr lang="tr-TR" sz="2800" b="1" dirty="0">
              <a:solidFill>
                <a:schemeClr val="accent1"/>
              </a:solidFill>
              <a:cs typeface="+mn-ea"/>
              <a:sym typeface="+mn-lt"/>
            </a:endParaRPr>
          </a:p>
        </p:txBody>
      </p:sp>
      <p:sp>
        <p:nvSpPr>
          <p:cNvPr id="4" name="poetry_91022"/>
          <p:cNvSpPr>
            <a:spLocks noChangeAspect="1"/>
          </p:cNvSpPr>
          <p:nvPr/>
        </p:nvSpPr>
        <p:spPr bwMode="auto">
          <a:xfrm>
            <a:off x="2379533" y="4867348"/>
            <a:ext cx="870506" cy="915667"/>
          </a:xfrm>
          <a:custGeom>
            <a:avLst/>
            <a:gdLst>
              <a:gd name="T0" fmla="*/ 3353 w 5127"/>
              <a:gd name="T1" fmla="*/ 1728 h 5401"/>
              <a:gd name="T2" fmla="*/ 2183 w 5127"/>
              <a:gd name="T3" fmla="*/ 1608 h 5401"/>
              <a:gd name="T4" fmla="*/ 3353 w 5127"/>
              <a:gd name="T5" fmla="*/ 1488 h 5401"/>
              <a:gd name="T6" fmla="*/ 3103 w 5127"/>
              <a:gd name="T7" fmla="*/ 2231 h 5401"/>
              <a:gd name="T8" fmla="*/ 3103 w 5127"/>
              <a:gd name="T9" fmla="*/ 1991 h 5401"/>
              <a:gd name="T10" fmla="*/ 2432 w 5127"/>
              <a:gd name="T11" fmla="*/ 2111 h 5401"/>
              <a:gd name="T12" fmla="*/ 3103 w 5127"/>
              <a:gd name="T13" fmla="*/ 2231 h 5401"/>
              <a:gd name="T14" fmla="*/ 3353 w 5127"/>
              <a:gd name="T15" fmla="*/ 2648 h 5401"/>
              <a:gd name="T16" fmla="*/ 2183 w 5127"/>
              <a:gd name="T17" fmla="*/ 2768 h 5401"/>
              <a:gd name="T18" fmla="*/ 3353 w 5127"/>
              <a:gd name="T19" fmla="*/ 2888 h 5401"/>
              <a:gd name="T20" fmla="*/ 2552 w 5127"/>
              <a:gd name="T21" fmla="*/ 3151 h 5401"/>
              <a:gd name="T22" fmla="*/ 2552 w 5127"/>
              <a:gd name="T23" fmla="*/ 3391 h 5401"/>
              <a:gd name="T24" fmla="*/ 3223 w 5127"/>
              <a:gd name="T25" fmla="*/ 3271 h 5401"/>
              <a:gd name="T26" fmla="*/ 2552 w 5127"/>
              <a:gd name="T27" fmla="*/ 3151 h 5401"/>
              <a:gd name="T28" fmla="*/ 4448 w 5127"/>
              <a:gd name="T29" fmla="*/ 1442 h 5401"/>
              <a:gd name="T30" fmla="*/ 4688 w 5127"/>
              <a:gd name="T31" fmla="*/ 1442 h 5401"/>
              <a:gd name="T32" fmla="*/ 3988 w 5127"/>
              <a:gd name="T33" fmla="*/ 0 h 5401"/>
              <a:gd name="T34" fmla="*/ 0 w 5127"/>
              <a:gd name="T35" fmla="*/ 604 h 5401"/>
              <a:gd name="T36" fmla="*/ 120 w 5127"/>
              <a:gd name="T37" fmla="*/ 1792 h 5401"/>
              <a:gd name="T38" fmla="*/ 686 w 5127"/>
              <a:gd name="T39" fmla="*/ 1672 h 5401"/>
              <a:gd name="T40" fmla="*/ 240 w 5127"/>
              <a:gd name="T41" fmla="*/ 1552 h 5401"/>
              <a:gd name="T42" fmla="*/ 604 w 5127"/>
              <a:gd name="T43" fmla="*/ 240 h 5401"/>
              <a:gd name="T44" fmla="*/ 968 w 5127"/>
              <a:gd name="T45" fmla="*/ 4179 h 5401"/>
              <a:gd name="T46" fmla="*/ 3904 w 5127"/>
              <a:gd name="T47" fmla="*/ 4879 h 5401"/>
              <a:gd name="T48" fmla="*/ 3904 w 5127"/>
              <a:gd name="T49" fmla="*/ 4639 h 5401"/>
              <a:gd name="T50" fmla="*/ 1208 w 5127"/>
              <a:gd name="T51" fmla="*/ 4179 h 5401"/>
              <a:gd name="T52" fmla="*/ 1086 w 5127"/>
              <a:gd name="T53" fmla="*/ 240 h 5401"/>
              <a:gd name="T54" fmla="*/ 4448 w 5127"/>
              <a:gd name="T55" fmla="*/ 700 h 5401"/>
              <a:gd name="T56" fmla="*/ 4568 w 5127"/>
              <a:gd name="T57" fmla="*/ 2000 h 5401"/>
              <a:gd name="T58" fmla="*/ 4568 w 5127"/>
              <a:gd name="T59" fmla="*/ 2240 h 5401"/>
              <a:gd name="T60" fmla="*/ 4887 w 5127"/>
              <a:gd name="T61" fmla="*/ 2340 h 5401"/>
              <a:gd name="T62" fmla="*/ 5007 w 5127"/>
              <a:gd name="T63" fmla="*/ 3838 h 5401"/>
              <a:gd name="T64" fmla="*/ 5127 w 5127"/>
              <a:gd name="T65" fmla="*/ 2340 h 5401"/>
              <a:gd name="T66" fmla="*/ 4568 w 5127"/>
              <a:gd name="T67" fmla="*/ 5139 h 5401"/>
              <a:gd name="T68" fmla="*/ 4448 w 5127"/>
              <a:gd name="T69" fmla="*/ 5281 h 5401"/>
              <a:gd name="T70" fmla="*/ 4688 w 5127"/>
              <a:gd name="T71" fmla="*/ 5281 h 5401"/>
              <a:gd name="T72" fmla="*/ 4568 w 5127"/>
              <a:gd name="T73" fmla="*/ 5139 h 5401"/>
              <a:gd name="T74" fmla="*/ 4448 w 5127"/>
              <a:gd name="T75" fmla="*/ 2559 h 5401"/>
              <a:gd name="T76" fmla="*/ 4568 w 5127"/>
              <a:gd name="T77" fmla="*/ 4974 h 5401"/>
              <a:gd name="T78" fmla="*/ 4688 w 5127"/>
              <a:gd name="T79" fmla="*/ 2559 h 5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127" h="5401">
                <a:moveTo>
                  <a:pt x="3473" y="1608"/>
                </a:moveTo>
                <a:cubicBezTo>
                  <a:pt x="3473" y="1674"/>
                  <a:pt x="3419" y="1728"/>
                  <a:pt x="3353" y="1728"/>
                </a:cubicBezTo>
                <a:lnTo>
                  <a:pt x="2303" y="1728"/>
                </a:lnTo>
                <a:cubicBezTo>
                  <a:pt x="2236" y="1728"/>
                  <a:pt x="2183" y="1674"/>
                  <a:pt x="2183" y="1608"/>
                </a:cubicBezTo>
                <a:cubicBezTo>
                  <a:pt x="2183" y="1542"/>
                  <a:pt x="2236" y="1488"/>
                  <a:pt x="2303" y="1488"/>
                </a:cubicBezTo>
                <a:lnTo>
                  <a:pt x="3353" y="1488"/>
                </a:lnTo>
                <a:cubicBezTo>
                  <a:pt x="3419" y="1488"/>
                  <a:pt x="3473" y="1542"/>
                  <a:pt x="3473" y="1608"/>
                </a:cubicBezTo>
                <a:close/>
                <a:moveTo>
                  <a:pt x="3103" y="2231"/>
                </a:moveTo>
                <a:cubicBezTo>
                  <a:pt x="3170" y="2231"/>
                  <a:pt x="3223" y="2178"/>
                  <a:pt x="3223" y="2111"/>
                </a:cubicBezTo>
                <a:cubicBezTo>
                  <a:pt x="3223" y="2045"/>
                  <a:pt x="3170" y="1991"/>
                  <a:pt x="3103" y="1991"/>
                </a:cubicBezTo>
                <a:lnTo>
                  <a:pt x="2552" y="1991"/>
                </a:lnTo>
                <a:cubicBezTo>
                  <a:pt x="2486" y="1991"/>
                  <a:pt x="2432" y="2045"/>
                  <a:pt x="2432" y="2111"/>
                </a:cubicBezTo>
                <a:cubicBezTo>
                  <a:pt x="2432" y="2178"/>
                  <a:pt x="2486" y="2231"/>
                  <a:pt x="2552" y="2231"/>
                </a:cubicBezTo>
                <a:lnTo>
                  <a:pt x="3103" y="2231"/>
                </a:lnTo>
                <a:close/>
                <a:moveTo>
                  <a:pt x="3473" y="2768"/>
                </a:moveTo>
                <a:cubicBezTo>
                  <a:pt x="3473" y="2701"/>
                  <a:pt x="3419" y="2648"/>
                  <a:pt x="3353" y="2648"/>
                </a:cubicBezTo>
                <a:lnTo>
                  <a:pt x="2303" y="2648"/>
                </a:lnTo>
                <a:cubicBezTo>
                  <a:pt x="2236" y="2648"/>
                  <a:pt x="2183" y="2701"/>
                  <a:pt x="2183" y="2768"/>
                </a:cubicBezTo>
                <a:cubicBezTo>
                  <a:pt x="2183" y="2834"/>
                  <a:pt x="2236" y="2888"/>
                  <a:pt x="2303" y="2888"/>
                </a:cubicBezTo>
                <a:lnTo>
                  <a:pt x="3353" y="2888"/>
                </a:lnTo>
                <a:cubicBezTo>
                  <a:pt x="3419" y="2888"/>
                  <a:pt x="3473" y="2834"/>
                  <a:pt x="3473" y="2768"/>
                </a:cubicBezTo>
                <a:close/>
                <a:moveTo>
                  <a:pt x="2552" y="3151"/>
                </a:moveTo>
                <a:cubicBezTo>
                  <a:pt x="2486" y="3151"/>
                  <a:pt x="2432" y="3205"/>
                  <a:pt x="2432" y="3271"/>
                </a:cubicBezTo>
                <a:cubicBezTo>
                  <a:pt x="2432" y="3338"/>
                  <a:pt x="2486" y="3391"/>
                  <a:pt x="2552" y="3391"/>
                </a:cubicBezTo>
                <a:lnTo>
                  <a:pt x="3103" y="3391"/>
                </a:lnTo>
                <a:cubicBezTo>
                  <a:pt x="3170" y="3391"/>
                  <a:pt x="3223" y="3338"/>
                  <a:pt x="3223" y="3271"/>
                </a:cubicBezTo>
                <a:cubicBezTo>
                  <a:pt x="3223" y="3205"/>
                  <a:pt x="3170" y="3151"/>
                  <a:pt x="3103" y="3151"/>
                </a:cubicBezTo>
                <a:lnTo>
                  <a:pt x="2552" y="3151"/>
                </a:lnTo>
                <a:close/>
                <a:moveTo>
                  <a:pt x="4448" y="700"/>
                </a:moveTo>
                <a:lnTo>
                  <a:pt x="4448" y="1442"/>
                </a:lnTo>
                <a:cubicBezTo>
                  <a:pt x="4448" y="1509"/>
                  <a:pt x="4501" y="1562"/>
                  <a:pt x="4568" y="1562"/>
                </a:cubicBezTo>
                <a:cubicBezTo>
                  <a:pt x="4634" y="1562"/>
                  <a:pt x="4688" y="1509"/>
                  <a:pt x="4688" y="1442"/>
                </a:cubicBezTo>
                <a:lnTo>
                  <a:pt x="4688" y="700"/>
                </a:lnTo>
                <a:cubicBezTo>
                  <a:pt x="4688" y="314"/>
                  <a:pt x="4374" y="0"/>
                  <a:pt x="3988" y="0"/>
                </a:cubicBezTo>
                <a:lnTo>
                  <a:pt x="604" y="0"/>
                </a:lnTo>
                <a:cubicBezTo>
                  <a:pt x="271" y="0"/>
                  <a:pt x="0" y="271"/>
                  <a:pt x="0" y="604"/>
                </a:cubicBezTo>
                <a:lnTo>
                  <a:pt x="0" y="1672"/>
                </a:lnTo>
                <a:cubicBezTo>
                  <a:pt x="0" y="1738"/>
                  <a:pt x="53" y="1792"/>
                  <a:pt x="120" y="1792"/>
                </a:cubicBezTo>
                <a:lnTo>
                  <a:pt x="566" y="1792"/>
                </a:lnTo>
                <a:cubicBezTo>
                  <a:pt x="632" y="1792"/>
                  <a:pt x="686" y="1738"/>
                  <a:pt x="686" y="1672"/>
                </a:cubicBezTo>
                <a:cubicBezTo>
                  <a:pt x="686" y="1606"/>
                  <a:pt x="632" y="1552"/>
                  <a:pt x="566" y="1552"/>
                </a:cubicBezTo>
                <a:lnTo>
                  <a:pt x="240" y="1552"/>
                </a:lnTo>
                <a:lnTo>
                  <a:pt x="240" y="604"/>
                </a:lnTo>
                <a:cubicBezTo>
                  <a:pt x="240" y="403"/>
                  <a:pt x="403" y="240"/>
                  <a:pt x="604" y="240"/>
                </a:cubicBezTo>
                <a:cubicBezTo>
                  <a:pt x="805" y="240"/>
                  <a:pt x="968" y="403"/>
                  <a:pt x="968" y="604"/>
                </a:cubicBezTo>
                <a:lnTo>
                  <a:pt x="968" y="4179"/>
                </a:lnTo>
                <a:cubicBezTo>
                  <a:pt x="968" y="4565"/>
                  <a:pt x="1282" y="4879"/>
                  <a:pt x="1668" y="4879"/>
                </a:cubicBezTo>
                <a:lnTo>
                  <a:pt x="3904" y="4879"/>
                </a:lnTo>
                <a:cubicBezTo>
                  <a:pt x="3970" y="4879"/>
                  <a:pt x="4024" y="4825"/>
                  <a:pt x="4024" y="4759"/>
                </a:cubicBezTo>
                <a:cubicBezTo>
                  <a:pt x="4024" y="4693"/>
                  <a:pt x="3970" y="4639"/>
                  <a:pt x="3904" y="4639"/>
                </a:cubicBezTo>
                <a:lnTo>
                  <a:pt x="1668" y="4639"/>
                </a:lnTo>
                <a:cubicBezTo>
                  <a:pt x="1415" y="4639"/>
                  <a:pt x="1208" y="4433"/>
                  <a:pt x="1208" y="4179"/>
                </a:cubicBezTo>
                <a:lnTo>
                  <a:pt x="1208" y="604"/>
                </a:lnTo>
                <a:cubicBezTo>
                  <a:pt x="1208" y="468"/>
                  <a:pt x="1163" y="341"/>
                  <a:pt x="1086" y="240"/>
                </a:cubicBezTo>
                <a:lnTo>
                  <a:pt x="3988" y="240"/>
                </a:lnTo>
                <a:cubicBezTo>
                  <a:pt x="4241" y="240"/>
                  <a:pt x="4448" y="446"/>
                  <a:pt x="4448" y="700"/>
                </a:cubicBezTo>
                <a:close/>
                <a:moveTo>
                  <a:pt x="4787" y="2000"/>
                </a:moveTo>
                <a:lnTo>
                  <a:pt x="4568" y="2000"/>
                </a:lnTo>
                <a:cubicBezTo>
                  <a:pt x="4501" y="2000"/>
                  <a:pt x="4448" y="2054"/>
                  <a:pt x="4448" y="2120"/>
                </a:cubicBezTo>
                <a:cubicBezTo>
                  <a:pt x="4448" y="2187"/>
                  <a:pt x="4501" y="2240"/>
                  <a:pt x="4568" y="2240"/>
                </a:cubicBezTo>
                <a:lnTo>
                  <a:pt x="4787" y="2240"/>
                </a:lnTo>
                <a:cubicBezTo>
                  <a:pt x="4842" y="2240"/>
                  <a:pt x="4887" y="2285"/>
                  <a:pt x="4887" y="2340"/>
                </a:cubicBezTo>
                <a:lnTo>
                  <a:pt x="4887" y="3718"/>
                </a:lnTo>
                <a:cubicBezTo>
                  <a:pt x="4887" y="3785"/>
                  <a:pt x="4941" y="3838"/>
                  <a:pt x="5007" y="3838"/>
                </a:cubicBezTo>
                <a:cubicBezTo>
                  <a:pt x="5073" y="3838"/>
                  <a:pt x="5127" y="3785"/>
                  <a:pt x="5127" y="3718"/>
                </a:cubicBezTo>
                <a:lnTo>
                  <a:pt x="5127" y="2340"/>
                </a:lnTo>
                <a:cubicBezTo>
                  <a:pt x="5127" y="2153"/>
                  <a:pt x="4975" y="2000"/>
                  <a:pt x="4787" y="2000"/>
                </a:cubicBezTo>
                <a:close/>
                <a:moveTo>
                  <a:pt x="4568" y="5139"/>
                </a:moveTo>
                <a:cubicBezTo>
                  <a:pt x="4501" y="5139"/>
                  <a:pt x="4448" y="5193"/>
                  <a:pt x="4448" y="5259"/>
                </a:cubicBezTo>
                <a:lnTo>
                  <a:pt x="4448" y="5281"/>
                </a:lnTo>
                <a:cubicBezTo>
                  <a:pt x="4448" y="5347"/>
                  <a:pt x="4501" y="5401"/>
                  <a:pt x="4568" y="5401"/>
                </a:cubicBezTo>
                <a:cubicBezTo>
                  <a:pt x="4634" y="5401"/>
                  <a:pt x="4688" y="5347"/>
                  <a:pt x="4688" y="5281"/>
                </a:cubicBezTo>
                <a:lnTo>
                  <a:pt x="4688" y="5259"/>
                </a:lnTo>
                <a:cubicBezTo>
                  <a:pt x="4688" y="5193"/>
                  <a:pt x="4634" y="5139"/>
                  <a:pt x="4568" y="5139"/>
                </a:cubicBezTo>
                <a:close/>
                <a:moveTo>
                  <a:pt x="4568" y="2439"/>
                </a:moveTo>
                <a:cubicBezTo>
                  <a:pt x="4501" y="2439"/>
                  <a:pt x="4448" y="2492"/>
                  <a:pt x="4448" y="2559"/>
                </a:cubicBezTo>
                <a:lnTo>
                  <a:pt x="4448" y="4854"/>
                </a:lnTo>
                <a:cubicBezTo>
                  <a:pt x="4448" y="4920"/>
                  <a:pt x="4501" y="4974"/>
                  <a:pt x="4568" y="4974"/>
                </a:cubicBezTo>
                <a:cubicBezTo>
                  <a:pt x="4634" y="4974"/>
                  <a:pt x="4688" y="4920"/>
                  <a:pt x="4688" y="4854"/>
                </a:cubicBezTo>
                <a:lnTo>
                  <a:pt x="4688" y="2559"/>
                </a:lnTo>
                <a:cubicBezTo>
                  <a:pt x="4688" y="2492"/>
                  <a:pt x="4634" y="2439"/>
                  <a:pt x="4568" y="2439"/>
                </a:cubicBezTo>
                <a:close/>
              </a:path>
            </a:pathLst>
          </a:custGeom>
          <a:solidFill>
            <a:schemeClr val="bg1">
              <a:lumMod val="85000"/>
            </a:schemeClr>
          </a:solidFill>
          <a:ln>
            <a:noFill/>
          </a:ln>
        </p:spPr>
        <p:txBody>
          <a:bodyPr/>
          <a:lstStyle/>
          <a:p>
            <a:endParaRPr lang="zh-CN" altLang="en-US">
              <a:solidFill>
                <a:schemeClr val="accent1"/>
              </a:solidFill>
              <a:cs typeface="+mn-ea"/>
              <a:sym typeface="+mn-lt"/>
            </a:endParaRPr>
          </a:p>
        </p:txBody>
      </p:sp>
      <p:pic>
        <p:nvPicPr>
          <p:cNvPr id="2" name="Picture 1" descr="1"/>
          <p:cNvPicPr>
            <a:picLocks noChangeAspect="1"/>
          </p:cNvPicPr>
          <p:nvPr/>
        </p:nvPicPr>
        <p:blipFill>
          <a:blip r:embed="rId1"/>
          <a:stretch>
            <a:fillRect/>
          </a:stretch>
        </p:blipFill>
        <p:spPr>
          <a:xfrm>
            <a:off x="7052310" y="1083310"/>
            <a:ext cx="4546600" cy="1903095"/>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746088" y="475991"/>
            <a:ext cx="1071245" cy="398780"/>
          </a:xfrm>
          <a:prstGeom prst="rect">
            <a:avLst/>
          </a:prstGeom>
          <a:noFill/>
        </p:spPr>
        <p:txBody>
          <a:bodyPr wrap="none" rtlCol="0">
            <a:spAutoFit/>
          </a:bodyPr>
          <a:lstStyle/>
          <a:p>
            <a:r>
              <a:rPr lang="en-US" altLang="en-US" sz="2000" dirty="0">
                <a:latin typeface="微软雅黑 Light" panose="020B0502040204020203" pitchFamily="34" charset="-122"/>
                <a:ea typeface="微软雅黑 Light" panose="020B0502040204020203" pitchFamily="34" charset="-122"/>
              </a:rPr>
              <a:t>M</a:t>
            </a:r>
            <a:r>
              <a:rPr lang="" altLang="en-US" sz="2000" dirty="0">
                <a:latin typeface="微软雅黑 Light" panose="020B0502040204020203" pitchFamily="34" charset="-122"/>
                <a:ea typeface="微软雅黑 Light" panose="020B0502040204020203" pitchFamily="34" charset="-122"/>
              </a:rPr>
              <a:t>L</a:t>
            </a:r>
            <a:r>
              <a:rPr lang="en-US" altLang="en-US" sz="2000" dirty="0">
                <a:latin typeface="微软雅黑 Light" panose="020B0502040204020203" pitchFamily="34" charset="-122"/>
                <a:ea typeface="微软雅黑 Light" panose="020B0502040204020203" pitchFamily="34" charset="-122"/>
              </a:rPr>
              <a:t>Flow</a:t>
            </a:r>
            <a:endParaRPr lang="en-US" altLang="zh-CN" sz="2000" dirty="0">
              <a:latin typeface="微软雅黑 Light" panose="020B0502040204020203" pitchFamily="34" charset="-122"/>
              <a:ea typeface="微软雅黑 Light" panose="020B0502040204020203" pitchFamily="34" charset="-122"/>
            </a:endParaRPr>
          </a:p>
        </p:txBody>
      </p:sp>
      <p:sp>
        <p:nvSpPr>
          <p:cNvPr id="4" name="矩形 3"/>
          <p:cNvSpPr/>
          <p:nvPr/>
        </p:nvSpPr>
        <p:spPr>
          <a:xfrm>
            <a:off x="289435" y="545974"/>
            <a:ext cx="340519" cy="260145"/>
          </a:xfrm>
          <a:prstGeom prst="rect">
            <a:avLst/>
          </a:prstGeom>
          <a:solidFill>
            <a:schemeClr val="accent1">
              <a:lumMod val="75000"/>
            </a:schemeClr>
          </a:solidFill>
          <a:ln w="285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9" name="文本框 8"/>
          <p:cNvSpPr txBox="1"/>
          <p:nvPr/>
        </p:nvSpPr>
        <p:spPr>
          <a:xfrm>
            <a:off x="3703955" y="1181100"/>
            <a:ext cx="3827780" cy="706755"/>
          </a:xfrm>
          <a:prstGeom prst="rect">
            <a:avLst/>
          </a:prstGeom>
          <a:noFill/>
        </p:spPr>
        <p:txBody>
          <a:bodyPr wrap="square" rtlCol="0">
            <a:spAutoFit/>
          </a:bodyPr>
          <a:lstStyle/>
          <a:p>
            <a:pPr algn="ctr"/>
            <a:r>
              <a:rPr lang="en-US" altLang="en-US" sz="4000" b="1" dirty="0">
                <a:solidFill>
                  <a:schemeClr val="accent1">
                    <a:lumMod val="75000"/>
                  </a:schemeClr>
                </a:solidFill>
                <a:latin typeface="微软雅黑" panose="020B0503020204020204" pitchFamily="34" charset="-122"/>
                <a:ea typeface="微软雅黑" panose="020B0503020204020204" pitchFamily="34" charset="-122"/>
              </a:rPr>
              <a:t>Exploration</a:t>
            </a:r>
            <a:endParaRPr lang="en-US" altLang="en-US" sz="4000" b="1" dirty="0">
              <a:solidFill>
                <a:schemeClr val="accent1">
                  <a:lumMod val="75000"/>
                </a:schemeClr>
              </a:solidFill>
              <a:latin typeface="微软雅黑" panose="020B0503020204020204" pitchFamily="34" charset="-122"/>
              <a:ea typeface="微软雅黑" panose="020B0503020204020204" pitchFamily="34" charset="-122"/>
            </a:endParaRPr>
          </a:p>
        </p:txBody>
      </p:sp>
      <p:sp>
        <p:nvSpPr>
          <p:cNvPr id="27" name="PA_圆角矩形 9"/>
          <p:cNvSpPr/>
          <p:nvPr>
            <p:custDataLst>
              <p:tags r:id="rId1"/>
            </p:custDataLst>
          </p:nvPr>
        </p:nvSpPr>
        <p:spPr>
          <a:xfrm>
            <a:off x="-1" y="1967389"/>
            <a:ext cx="12192001" cy="3834645"/>
          </a:xfrm>
          <a:prstGeom prst="roundRect">
            <a:avLst>
              <a:gd name="adj" fmla="val 0"/>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Text Box 5"/>
          <p:cNvSpPr txBox="1"/>
          <p:nvPr/>
        </p:nvSpPr>
        <p:spPr>
          <a:xfrm>
            <a:off x="1752600" y="2447925"/>
            <a:ext cx="8505190" cy="2030095"/>
          </a:xfrm>
          <a:prstGeom prst="rect">
            <a:avLst/>
          </a:prstGeom>
          <a:noFill/>
        </p:spPr>
        <p:txBody>
          <a:bodyPr wrap="square" rtlCol="0">
            <a:spAutoFit/>
          </a:bodyPr>
          <a:p>
            <a:pPr marL="285750" indent="-285750">
              <a:buFont typeface="Arial" panose="020B0604020202020204" pitchFamily="34" charset="0"/>
              <a:buChar char="•"/>
            </a:pPr>
            <a:r>
              <a:rPr lang="en-US"/>
              <a:t>MLFlow is an open-source end-to-end platform for managing a machine learning lifecycle provided by Databricks.</a:t>
            </a:r>
            <a:endParaRPr lang="en-US"/>
          </a:p>
          <a:p>
            <a:pPr marL="285750" indent="-285750">
              <a:buFont typeface="Arial" panose="020B0604020202020204" pitchFamily="34" charset="0"/>
              <a:buChar char="•"/>
            </a:pPr>
            <a:r>
              <a:rPr lang="en-US"/>
              <a:t>There is also a Managed MLFlow version for enterprise usage.</a:t>
            </a:r>
            <a:endParaRPr lang="en-US"/>
          </a:p>
          <a:p>
            <a:pPr marL="285750" indent="-285750">
              <a:buFont typeface="Arial" panose="020B0604020202020204" pitchFamily="34" charset="0"/>
              <a:buChar char="•"/>
            </a:pPr>
            <a:r>
              <a:rPr lang="en-US"/>
              <a:t>Run experiments with any ML library, framework or language</a:t>
            </a:r>
            <a:r>
              <a:rPr lang="" altLang="en-US"/>
              <a:t>.</a:t>
            </a:r>
            <a:endParaRPr lang="" altLang="en-US"/>
          </a:p>
          <a:p>
            <a:pPr marL="285750" indent="-285750">
              <a:buFont typeface="Arial" panose="020B0604020202020204" pitchFamily="34" charset="0"/>
              <a:buChar char="•"/>
            </a:pPr>
            <a:r>
              <a:rPr lang="" altLang="en-US"/>
              <a:t>A</a:t>
            </a:r>
            <a:r>
              <a:rPr lang="en-US"/>
              <a:t>utomatically keep track of parameters, metrics, code and models from each experiment</a:t>
            </a:r>
            <a:endParaRPr lang="en-US"/>
          </a:p>
          <a:p>
            <a:pPr marL="285750" indent="-285750">
              <a:buFont typeface="Arial" panose="020B0604020202020204" pitchFamily="34" charset="0"/>
              <a:buChar char="•"/>
            </a:pP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746088" y="475991"/>
            <a:ext cx="1071245" cy="398780"/>
          </a:xfrm>
          <a:prstGeom prst="rect">
            <a:avLst/>
          </a:prstGeom>
          <a:noFill/>
        </p:spPr>
        <p:txBody>
          <a:bodyPr wrap="none" rtlCol="0">
            <a:spAutoFit/>
          </a:bodyPr>
          <a:p>
            <a:r>
              <a:rPr lang="en-US" altLang="en-US" sz="2000" dirty="0">
                <a:latin typeface="微软雅黑 Light" panose="020B0502040204020203" pitchFamily="34" charset="-122"/>
                <a:ea typeface="微软雅黑 Light" panose="020B0502040204020203" pitchFamily="34" charset="-122"/>
              </a:rPr>
              <a:t>M</a:t>
            </a:r>
            <a:r>
              <a:rPr lang="" altLang="en-US" sz="2000" dirty="0">
                <a:latin typeface="微软雅黑 Light" panose="020B0502040204020203" pitchFamily="34" charset="-122"/>
                <a:ea typeface="微软雅黑 Light" panose="020B0502040204020203" pitchFamily="34" charset="-122"/>
              </a:rPr>
              <a:t>L</a:t>
            </a:r>
            <a:r>
              <a:rPr lang="en-US" altLang="en-US" sz="2000" dirty="0">
                <a:latin typeface="微软雅黑 Light" panose="020B0502040204020203" pitchFamily="34" charset="-122"/>
                <a:ea typeface="微软雅黑 Light" panose="020B0502040204020203" pitchFamily="34" charset="-122"/>
              </a:rPr>
              <a:t>Flow</a:t>
            </a:r>
            <a:endParaRPr lang="en-US" altLang="zh-CN" sz="2000" dirty="0">
              <a:latin typeface="微软雅黑 Light" panose="020B0502040204020203" pitchFamily="34" charset="-122"/>
              <a:ea typeface="微软雅黑 Light" panose="020B0502040204020203" pitchFamily="34" charset="-122"/>
            </a:endParaRPr>
          </a:p>
        </p:txBody>
      </p:sp>
      <p:sp>
        <p:nvSpPr>
          <p:cNvPr id="4" name="矩形 3"/>
          <p:cNvSpPr/>
          <p:nvPr/>
        </p:nvSpPr>
        <p:spPr>
          <a:xfrm>
            <a:off x="289435" y="545974"/>
            <a:ext cx="340519" cy="260145"/>
          </a:xfrm>
          <a:prstGeom prst="rect">
            <a:avLst/>
          </a:prstGeom>
          <a:solidFill>
            <a:schemeClr val="accent1">
              <a:lumMod val="75000"/>
            </a:schemeClr>
          </a:solidFill>
          <a:ln w="285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p>
        </p:txBody>
      </p:sp>
      <p:sp>
        <p:nvSpPr>
          <p:cNvPr id="9" name="文本框 8"/>
          <p:cNvSpPr txBox="1"/>
          <p:nvPr/>
        </p:nvSpPr>
        <p:spPr>
          <a:xfrm>
            <a:off x="3641725" y="875030"/>
            <a:ext cx="4625975" cy="706755"/>
          </a:xfrm>
          <a:prstGeom prst="rect">
            <a:avLst/>
          </a:prstGeom>
          <a:noFill/>
        </p:spPr>
        <p:txBody>
          <a:bodyPr wrap="square" rtlCol="0">
            <a:spAutoFit/>
          </a:bodyPr>
          <a:p>
            <a:pPr algn="ctr"/>
            <a:r>
              <a:rPr lang="en-US" altLang="en-US" sz="4000" b="1" dirty="0">
                <a:solidFill>
                  <a:schemeClr val="accent1">
                    <a:lumMod val="75000"/>
                  </a:schemeClr>
                </a:solidFill>
                <a:latin typeface="微软雅黑" panose="020B0503020204020204" pitchFamily="34" charset="-122"/>
                <a:ea typeface="微软雅黑" panose="020B0503020204020204" pitchFamily="34" charset="-122"/>
              </a:rPr>
              <a:t>Why M</a:t>
            </a:r>
            <a:r>
              <a:rPr lang="" altLang="en-US" sz="4000" b="1" dirty="0">
                <a:solidFill>
                  <a:schemeClr val="accent1">
                    <a:lumMod val="75000"/>
                  </a:schemeClr>
                </a:solidFill>
                <a:latin typeface="微软雅黑" panose="020B0503020204020204" pitchFamily="34" charset="-122"/>
                <a:ea typeface="微软雅黑" panose="020B0503020204020204" pitchFamily="34" charset="-122"/>
              </a:rPr>
              <a:t>L</a:t>
            </a:r>
            <a:r>
              <a:rPr lang="en-US" altLang="en-US" sz="4000" b="1" dirty="0">
                <a:solidFill>
                  <a:schemeClr val="accent1">
                    <a:lumMod val="75000"/>
                  </a:schemeClr>
                </a:solidFill>
                <a:latin typeface="微软雅黑" panose="020B0503020204020204" pitchFamily="34" charset="-122"/>
                <a:ea typeface="微软雅黑" panose="020B0503020204020204" pitchFamily="34" charset="-122"/>
              </a:rPr>
              <a:t>Flow</a:t>
            </a:r>
            <a:endParaRPr lang="en-US" altLang="en-US" sz="4000" b="1" dirty="0">
              <a:solidFill>
                <a:schemeClr val="accent1">
                  <a:lumMod val="75000"/>
                </a:schemeClr>
              </a:solidFill>
              <a:latin typeface="微软雅黑" panose="020B0503020204020204" pitchFamily="34" charset="-122"/>
              <a:ea typeface="微软雅黑" panose="020B0503020204020204" pitchFamily="34" charset="-122"/>
            </a:endParaRPr>
          </a:p>
        </p:txBody>
      </p:sp>
      <p:sp>
        <p:nvSpPr>
          <p:cNvPr id="27" name="PA_圆角矩形 9"/>
          <p:cNvSpPr/>
          <p:nvPr>
            <p:custDataLst>
              <p:tags r:id="rId1"/>
            </p:custDataLst>
          </p:nvPr>
        </p:nvSpPr>
        <p:spPr>
          <a:xfrm>
            <a:off x="-1" y="1967389"/>
            <a:ext cx="12192001" cy="3834645"/>
          </a:xfrm>
          <a:prstGeom prst="roundRect">
            <a:avLst>
              <a:gd name="adj" fmla="val 0"/>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Text Box 4"/>
          <p:cNvSpPr txBox="1"/>
          <p:nvPr/>
        </p:nvSpPr>
        <p:spPr>
          <a:xfrm>
            <a:off x="1417320" y="3309620"/>
            <a:ext cx="8831580" cy="2584450"/>
          </a:xfrm>
          <a:prstGeom prst="rect">
            <a:avLst/>
          </a:prstGeom>
          <a:noFill/>
        </p:spPr>
        <p:txBody>
          <a:bodyPr wrap="square" rtlCol="0">
            <a:spAutoFit/>
          </a:bodyPr>
          <a:p>
            <a:pPr marL="285750" indent="-285750">
              <a:buFont typeface="Arial" panose="020B0604020202020204" pitchFamily="34" charset="0"/>
              <a:buChar char="•"/>
            </a:pPr>
            <a:r>
              <a:rPr lang="" altLang="en-US"/>
              <a:t>MLFlow Keep track of all the parameters tuned and tweaked in the model.</a:t>
            </a:r>
            <a:endParaRPr lang="" altLang="en-US"/>
          </a:p>
          <a:p>
            <a:pPr marL="285750" indent="-285750">
              <a:buFont typeface="Arial" panose="020B0604020202020204" pitchFamily="34" charset="0"/>
              <a:buChar char="•"/>
            </a:pPr>
            <a:r>
              <a:rPr lang="" altLang="en-US"/>
              <a:t>Keep track of the outputs, accuracy and error scores.</a:t>
            </a:r>
            <a:endParaRPr lang="" altLang="en-US"/>
          </a:p>
          <a:p>
            <a:pPr marL="285750" indent="-285750">
              <a:buFont typeface="Arial" panose="020B0604020202020204" pitchFamily="34" charset="0"/>
              <a:buChar char="•"/>
            </a:pPr>
            <a:r>
              <a:rPr lang="" altLang="en-US"/>
              <a:t>Maintain the record of models and their related data objects (scalers, imputers, encoders etc.)</a:t>
            </a:r>
            <a:endParaRPr lang="" altLang="en-US"/>
          </a:p>
          <a:p>
            <a:pPr marL="285750" indent="-285750">
              <a:buFont typeface="Arial" panose="020B0604020202020204" pitchFamily="34" charset="0"/>
              <a:buChar char="•"/>
            </a:pPr>
            <a:r>
              <a:rPr lang="" altLang="en-US"/>
              <a:t>Version their models.</a:t>
            </a:r>
            <a:endParaRPr lang="" altLang="en-US"/>
          </a:p>
          <a:p>
            <a:pPr marL="285750" indent="-285750">
              <a:buFont typeface="Arial" panose="020B0604020202020204" pitchFamily="34" charset="0"/>
              <a:buChar char="•"/>
            </a:pPr>
            <a:r>
              <a:rPr lang="" altLang="en-US"/>
              <a:t>Share the model with team members — what are the prerequisites/setup needed in place for other members to run the model on their system.</a:t>
            </a:r>
            <a:endParaRPr lang="" altLang="en-US"/>
          </a:p>
          <a:p>
            <a:pPr marL="285750" indent="-285750">
              <a:buFont typeface="Arial" panose="020B0604020202020204" pitchFamily="34" charset="0"/>
              <a:buChar char="•"/>
            </a:pPr>
            <a:r>
              <a:rPr lang="" altLang="en-US"/>
              <a:t>Wrap their models with API and deploying it, will require extra coding and tech stack knowledge.</a:t>
            </a:r>
            <a:endParaRPr lang="" altLang="en-US"/>
          </a:p>
        </p:txBody>
      </p:sp>
      <p:sp>
        <p:nvSpPr>
          <p:cNvPr id="2" name="Text Box 1"/>
          <p:cNvSpPr txBox="1"/>
          <p:nvPr/>
        </p:nvSpPr>
        <p:spPr>
          <a:xfrm>
            <a:off x="1292860" y="1892935"/>
            <a:ext cx="9323070" cy="1198880"/>
          </a:xfrm>
          <a:prstGeom prst="rect">
            <a:avLst/>
          </a:prstGeom>
          <a:noFill/>
        </p:spPr>
        <p:txBody>
          <a:bodyPr wrap="square" rtlCol="0">
            <a:spAutoFit/>
          </a:bodyPr>
          <a:p>
            <a:pPr algn="just"/>
            <a:r>
              <a:rPr lang="en-US"/>
              <a:t>Most data scientists and ML engineers may use Anaconda, Jupyter or some other IDE to code their ML models. The following problems arise when they have to improve their model performance over time and when multiple members of a team are working on the same model</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746088" y="475991"/>
            <a:ext cx="2747645" cy="398780"/>
          </a:xfrm>
          <a:prstGeom prst="rect">
            <a:avLst/>
          </a:prstGeom>
          <a:noFill/>
        </p:spPr>
        <p:txBody>
          <a:bodyPr wrap="none" rtlCol="0">
            <a:spAutoFit/>
          </a:bodyPr>
          <a:p>
            <a:r>
              <a:rPr lang="en-US" altLang="en-US" sz="2000" dirty="0">
                <a:latin typeface="微软雅黑 Light" panose="020B0502040204020203" pitchFamily="34" charset="-122"/>
                <a:ea typeface="微软雅黑 Light" panose="020B0502040204020203" pitchFamily="34" charset="-122"/>
              </a:rPr>
              <a:t>MLFlow vs META Flow</a:t>
            </a:r>
            <a:endParaRPr lang="en-US" altLang="zh-CN" sz="2000" dirty="0">
              <a:latin typeface="微软雅黑 Light" panose="020B0502040204020203" pitchFamily="34" charset="-122"/>
              <a:ea typeface="微软雅黑 Light" panose="020B0502040204020203" pitchFamily="34" charset="-122"/>
            </a:endParaRPr>
          </a:p>
        </p:txBody>
      </p:sp>
      <p:sp>
        <p:nvSpPr>
          <p:cNvPr id="4" name="矩形 3"/>
          <p:cNvSpPr/>
          <p:nvPr/>
        </p:nvSpPr>
        <p:spPr>
          <a:xfrm>
            <a:off x="289435" y="545974"/>
            <a:ext cx="340519" cy="260145"/>
          </a:xfrm>
          <a:prstGeom prst="rect">
            <a:avLst/>
          </a:prstGeom>
          <a:solidFill>
            <a:schemeClr val="accent1">
              <a:lumMod val="75000"/>
            </a:schemeClr>
          </a:solidFill>
          <a:ln w="285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p>
        </p:txBody>
      </p:sp>
      <p:graphicFrame>
        <p:nvGraphicFramePr>
          <p:cNvPr id="2" name="Table 1"/>
          <p:cNvGraphicFramePr/>
          <p:nvPr/>
        </p:nvGraphicFramePr>
        <p:xfrm>
          <a:off x="2166620" y="1245235"/>
          <a:ext cx="8131175" cy="4378325"/>
        </p:xfrm>
        <a:graphic>
          <a:graphicData uri="http://schemas.openxmlformats.org/drawingml/2006/table">
            <a:tbl>
              <a:tblPr firstRow="1" bandRow="1">
                <a:tableStyleId>{5C22544A-7EE6-4342-B048-85BDC9FD1C3A}</a:tableStyleId>
              </a:tblPr>
              <a:tblGrid>
                <a:gridCol w="4319270"/>
                <a:gridCol w="3811905"/>
              </a:tblGrid>
              <a:tr h="309880">
                <a:tc>
                  <a:txBody>
                    <a:bodyPr/>
                    <a:p>
                      <a:pPr indent="0" algn="ctr">
                        <a:buNone/>
                      </a:pPr>
                      <a:r>
                        <a:rPr lang="en-US" sz="1600" b="1">
                          <a:solidFill>
                            <a:srgbClr val="000000"/>
                          </a:solidFill>
                          <a:latin typeface="Arial" panose="020B0604020202020204" pitchFamily="34" charset="0"/>
                          <a:cs typeface="Arial" panose="020B0604020202020204" pitchFamily="34" charset="0"/>
                        </a:rPr>
                        <a:t>MLF</a:t>
                      </a:r>
                      <a:r>
                        <a:rPr lang="en-US" altLang="en-US" sz="1600" b="1">
                          <a:solidFill>
                            <a:srgbClr val="000000"/>
                          </a:solidFill>
                          <a:latin typeface="Arial" panose="020B0604020202020204" pitchFamily="34" charset="0"/>
                          <a:cs typeface="Arial" panose="020B0604020202020204" pitchFamily="34" charset="0"/>
                        </a:rPr>
                        <a:t>l</a:t>
                      </a:r>
                      <a:r>
                        <a:rPr lang="en-US" sz="1600" b="1">
                          <a:solidFill>
                            <a:srgbClr val="000000"/>
                          </a:solidFill>
                          <a:latin typeface="Arial" panose="020B0604020202020204" pitchFamily="34" charset="0"/>
                          <a:cs typeface="Arial" panose="020B0604020202020204" pitchFamily="34" charset="0"/>
                        </a:rPr>
                        <a:t>ow</a:t>
                      </a:r>
                      <a:endParaRPr lang="en-US" sz="1600" b="1">
                        <a:solidFill>
                          <a:srgbClr val="000000"/>
                        </a:solidFill>
                        <a:latin typeface="Arial" panose="020B0604020202020204" pitchFamily="34" charset="0"/>
                        <a:cs typeface="Arial" panose="020B0604020202020204" pitchFamily="3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600" b="1">
                          <a:solidFill>
                            <a:srgbClr val="000000"/>
                          </a:solidFill>
                          <a:latin typeface="Arial" panose="020B0604020202020204" pitchFamily="34" charset="0"/>
                          <a:cs typeface="Arial" panose="020B0604020202020204" pitchFamily="34" charset="0"/>
                        </a:rPr>
                        <a:t>Meta Flow</a:t>
                      </a:r>
                      <a:endParaRPr lang="en-US" sz="1600" b="1">
                        <a:solidFill>
                          <a:srgbClr val="000000"/>
                        </a:solidFill>
                        <a:latin typeface="Arial" panose="020B0604020202020204" pitchFamily="34" charset="0"/>
                        <a:cs typeface="Arial" panose="020B0604020202020204" pitchFamily="3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1253490">
                <a:tc>
                  <a:txBody>
                    <a:bodyPr/>
                    <a:p>
                      <a:pPr indent="0">
                        <a:buNone/>
                      </a:pPr>
                      <a:r>
                        <a:rPr lang="en-US" sz="1600" b="0">
                          <a:solidFill>
                            <a:srgbClr val="212529"/>
                          </a:solidFill>
                          <a:latin typeface="Arial" panose="020B0604020202020204" pitchFamily="34" charset="0"/>
                          <a:cs typeface="Arial" panose="020B0604020202020204" pitchFamily="34" charset="0"/>
                        </a:rPr>
                        <a:t>It can work with any machine learning library, language or any existing code. It runs in the same manner in any cloud.</a:t>
                      </a:r>
                      <a:endParaRPr lang="en-US" sz="1600" b="0">
                        <a:solidFill>
                          <a:srgbClr val="212529"/>
                        </a:solidFill>
                        <a:latin typeface="Arial" panose="020B0604020202020204" pitchFamily="34" charset="0"/>
                        <a:cs typeface="Arial" panose="020B0604020202020204" pitchFamily="3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600" b="0">
                          <a:solidFill>
                            <a:srgbClr val="212529"/>
                          </a:solidFill>
                          <a:latin typeface="Arial" panose="020B0604020202020204" pitchFamily="34" charset="0"/>
                          <a:cs typeface="Arial" panose="020B0604020202020204" pitchFamily="34" charset="0"/>
                        </a:rPr>
                        <a:t>Metaflow was open-sourced by Netflix and AWS , it can integrate with SageMaker, Python, and deep learning base libraries</a:t>
                      </a:r>
                      <a:endParaRPr lang="en-US" sz="1600" b="0">
                        <a:solidFill>
                          <a:srgbClr val="212529"/>
                        </a:solidFill>
                        <a:latin typeface="Arial" panose="020B0604020202020204" pitchFamily="34" charset="0"/>
                        <a:cs typeface="Arial" panose="020B0604020202020204" pitchFamily="3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941070">
                <a:tc>
                  <a:txBody>
                    <a:bodyPr/>
                    <a:p>
                      <a:pPr indent="0">
                        <a:buNone/>
                      </a:pPr>
                      <a:r>
                        <a:rPr lang="en-US" sz="1600" b="0">
                          <a:solidFill>
                            <a:srgbClr val="212529"/>
                          </a:solidFill>
                          <a:latin typeface="Arial" panose="020B0604020202020204" pitchFamily="34" charset="0"/>
                          <a:cs typeface="Arial" panose="020B0604020202020204" pitchFamily="34" charset="0"/>
                        </a:rPr>
                        <a:t>It includes an API </a:t>
                      </a:r>
                      <a:endParaRPr lang="en-US" sz="1600" b="0">
                        <a:solidFill>
                          <a:srgbClr val="212529"/>
                        </a:solidFill>
                        <a:latin typeface="Arial" panose="020B0604020202020204" pitchFamily="34" charset="0"/>
                        <a:cs typeface="Arial" panose="020B0604020202020204" pitchFamily="3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600" b="0">
                          <a:solidFill>
                            <a:srgbClr val="212529"/>
                          </a:solidFill>
                          <a:latin typeface="Arial" panose="020B0604020202020204" pitchFamily="34" charset="0"/>
                          <a:cs typeface="Arial" panose="020B0604020202020204" pitchFamily="34" charset="0"/>
                        </a:rPr>
                        <a:t>Metaflow provides a unified API to stack, which is required to execute from prototype to production-based </a:t>
                      </a:r>
                      <a:endParaRPr lang="en-US" sz="1600" b="0">
                        <a:solidFill>
                          <a:srgbClr val="212529"/>
                        </a:solidFill>
                        <a:latin typeface="Arial" panose="020B0604020202020204" pitchFamily="34" charset="0"/>
                        <a:cs typeface="Arial" panose="020B0604020202020204" pitchFamily="3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1254125">
                <a:tc>
                  <a:txBody>
                    <a:bodyPr/>
                    <a:p>
                      <a:pPr indent="0">
                        <a:buNone/>
                      </a:pPr>
                      <a:r>
                        <a:rPr lang="en-US" sz="1600" b="0">
                          <a:solidFill>
                            <a:srgbClr val="212529"/>
                          </a:solidFill>
                          <a:latin typeface="Arial" panose="020B0604020202020204" pitchFamily="34" charset="0"/>
                          <a:cs typeface="Arial" panose="020B0604020202020204" pitchFamily="34" charset="0"/>
                        </a:rPr>
                        <a:t>MLflow models help you deploy different types of machine learning models. Each model is saved as a dir containing arbitrary files.</a:t>
                      </a:r>
                      <a:endParaRPr lang="en-US" sz="1600" b="0">
                        <a:solidFill>
                          <a:srgbClr val="212529"/>
                        </a:solidFill>
                        <a:latin typeface="Arial" panose="020B0604020202020204" pitchFamily="34" charset="0"/>
                        <a:cs typeface="Arial" panose="020B0604020202020204" pitchFamily="3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600" b="0">
                          <a:solidFill>
                            <a:srgbClr val="212529"/>
                          </a:solidFill>
                          <a:latin typeface="Arial" panose="020B0604020202020204" pitchFamily="34" charset="0"/>
                          <a:cs typeface="Arial" panose="020B0604020202020204" pitchFamily="34" charset="0"/>
                        </a:rPr>
                        <a:t>After deployment in production you track all your experiments, versions and data.</a:t>
                      </a:r>
                      <a:endParaRPr lang="en-US" sz="1600" b="0">
                        <a:solidFill>
                          <a:srgbClr val="212529"/>
                        </a:solidFill>
                        <a:latin typeface="Arial" panose="020B0604020202020204" pitchFamily="34" charset="0"/>
                        <a:cs typeface="Arial" panose="020B0604020202020204" pitchFamily="3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309880">
                <a:tc>
                  <a:txBody>
                    <a:bodyPr/>
                    <a:p>
                      <a:pPr indent="0">
                        <a:buNone/>
                      </a:pPr>
                      <a:r>
                        <a:rPr lang="en-US" sz="1600" b="0">
                          <a:solidFill>
                            <a:srgbClr val="000000"/>
                          </a:solidFill>
                          <a:latin typeface="Arial" panose="020B0604020202020204" pitchFamily="34" charset="0"/>
                          <a:cs typeface="Arial" panose="020B0604020202020204" pitchFamily="34" charset="0"/>
                        </a:rPr>
                        <a:t>ML FLow can be used with any operating system</a:t>
                      </a:r>
                      <a:endParaRPr lang="en-US" sz="1600" b="0">
                        <a:solidFill>
                          <a:srgbClr val="000000"/>
                        </a:solidFill>
                        <a:latin typeface="Arial" panose="020B0604020202020204" pitchFamily="34" charset="0"/>
                        <a:cs typeface="Arial" panose="020B0604020202020204" pitchFamily="3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600" b="0">
                          <a:solidFill>
                            <a:srgbClr val="000000"/>
                          </a:solidFill>
                          <a:latin typeface="Arial" panose="020B0604020202020204" pitchFamily="34" charset="0"/>
                          <a:cs typeface="Arial" panose="020B0604020202020204" pitchFamily="34" charset="0"/>
                        </a:rPr>
                        <a:t>Works only with Linux EC2 instance</a:t>
                      </a:r>
                      <a:endParaRPr lang="en-US" sz="1600" b="0">
                        <a:solidFill>
                          <a:srgbClr val="000000"/>
                        </a:solidFill>
                        <a:latin typeface="Arial" panose="020B0604020202020204" pitchFamily="34" charset="0"/>
                        <a:cs typeface="Arial" panose="020B0604020202020204" pitchFamily="3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309880">
                <a:tc>
                  <a:txBody>
                    <a:bodyPr/>
                    <a:p>
                      <a:pPr indent="0">
                        <a:buNone/>
                      </a:pPr>
                      <a:r>
                        <a:rPr lang="en-US" sz="1600" b="0">
                          <a:solidFill>
                            <a:srgbClr val="000000"/>
                          </a:solidFill>
                          <a:latin typeface="Arial" panose="020B0604020202020204" pitchFamily="34" charset="0"/>
                          <a:cs typeface="Arial" panose="020B0604020202020204" pitchFamily="34" charset="0"/>
                        </a:rPr>
                        <a:t>Viewable outcome with UI, for tracking the version</a:t>
                      </a:r>
                      <a:endParaRPr lang="en-US" sz="1600" b="0">
                        <a:solidFill>
                          <a:srgbClr val="000000"/>
                        </a:solidFill>
                        <a:latin typeface="Arial" panose="020B0604020202020204" pitchFamily="34" charset="0"/>
                        <a:cs typeface="Arial" panose="020B0604020202020204" pitchFamily="3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600" b="0">
                          <a:solidFill>
                            <a:srgbClr val="000000"/>
                          </a:solidFill>
                          <a:latin typeface="Arial" panose="020B0604020202020204" pitchFamily="34" charset="0"/>
                          <a:cs typeface="Arial" panose="020B0604020202020204" pitchFamily="34" charset="0"/>
                        </a:rPr>
                        <a:t>We cannot view with UI </a:t>
                      </a:r>
                      <a:endParaRPr lang="en-US" sz="1600" b="0">
                        <a:solidFill>
                          <a:srgbClr val="000000"/>
                        </a:solidFill>
                        <a:latin typeface="Arial" panose="020B0604020202020204" pitchFamily="34" charset="0"/>
                        <a:cs typeface="Arial" panose="020B0604020202020204" pitchFamily="3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 name="PA_圆角矩形 9"/>
          <p:cNvSpPr/>
          <p:nvPr>
            <p:custDataLst>
              <p:tags r:id="rId1"/>
            </p:custDataLst>
          </p:nvPr>
        </p:nvSpPr>
        <p:spPr>
          <a:xfrm>
            <a:off x="-1" y="1967389"/>
            <a:ext cx="12192001" cy="3834645"/>
          </a:xfrm>
          <a:prstGeom prst="roundRect">
            <a:avLst>
              <a:gd name="adj" fmla="val 0"/>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Text Box 1"/>
          <p:cNvSpPr txBox="1"/>
          <p:nvPr/>
        </p:nvSpPr>
        <p:spPr>
          <a:xfrm>
            <a:off x="1835150" y="2924175"/>
            <a:ext cx="7476490" cy="1476375"/>
          </a:xfrm>
          <a:prstGeom prst="rect">
            <a:avLst/>
          </a:prstGeom>
          <a:noFill/>
        </p:spPr>
        <p:txBody>
          <a:bodyPr wrap="square" rtlCol="0">
            <a:spAutoFit/>
          </a:bodyPr>
          <a:p>
            <a:pPr marL="285750" indent="-285750">
              <a:buFont typeface="Arial" panose="020B0604020202020204" pitchFamily="34" charset="0"/>
              <a:buChar char="•"/>
            </a:pPr>
            <a:r>
              <a:rPr lang="en-US"/>
              <a:t>Metaflow lacks an overview or a UI that will make this metadata, logging &amp; tracking more accessible to us developers.</a:t>
            </a:r>
            <a:endParaRPr lang="en-US"/>
          </a:p>
          <a:p>
            <a:pPr marL="285750" indent="-285750">
              <a:buFont typeface="Arial" panose="020B0604020202020204" pitchFamily="34" charset="0"/>
              <a:buChar char="•"/>
            </a:pPr>
            <a:r>
              <a:rPr lang="en-US"/>
              <a:t>Also the easy comparison between flows or models isn’t there. </a:t>
            </a:r>
            <a:endParaRPr lang="en-US"/>
          </a:p>
          <a:p>
            <a:pPr marL="285750" indent="-285750">
              <a:buFont typeface="Arial" panose="020B0604020202020204" pitchFamily="34" charset="0"/>
              <a:buChar char="•"/>
            </a:pPr>
            <a:r>
              <a:rPr lang="en-US"/>
              <a:t>Metaflow seems to be highly intertwined with AWS (Sagemaker), which is great.</a:t>
            </a:r>
            <a:endParaRPr lang="en-US"/>
          </a:p>
        </p:txBody>
      </p:sp>
      <p:sp>
        <p:nvSpPr>
          <p:cNvPr id="3" name="文本框 2"/>
          <p:cNvSpPr txBox="1"/>
          <p:nvPr/>
        </p:nvSpPr>
        <p:spPr>
          <a:xfrm>
            <a:off x="746088" y="475991"/>
            <a:ext cx="1471930" cy="398780"/>
          </a:xfrm>
          <a:prstGeom prst="rect">
            <a:avLst/>
          </a:prstGeom>
          <a:noFill/>
        </p:spPr>
        <p:txBody>
          <a:bodyPr wrap="none" rtlCol="0">
            <a:spAutoFit/>
          </a:bodyPr>
          <a:p>
            <a:r>
              <a:rPr lang="en-US" altLang="en-US" sz="2000" dirty="0">
                <a:latin typeface="微软雅黑 Light" panose="020B0502040204020203" pitchFamily="34" charset="-122"/>
                <a:ea typeface="微软雅黑 Light" panose="020B0502040204020203" pitchFamily="34" charset="-122"/>
              </a:rPr>
              <a:t>META Flow</a:t>
            </a:r>
            <a:endParaRPr lang="en-US" altLang="zh-CN" sz="2000" dirty="0">
              <a:latin typeface="微软雅黑 Light" panose="020B0502040204020203" pitchFamily="34" charset="-122"/>
              <a:ea typeface="微软雅黑 Light" panose="020B0502040204020203" pitchFamily="34" charset="-122"/>
            </a:endParaRPr>
          </a:p>
        </p:txBody>
      </p:sp>
      <p:sp>
        <p:nvSpPr>
          <p:cNvPr id="4" name="矩形 3"/>
          <p:cNvSpPr/>
          <p:nvPr/>
        </p:nvSpPr>
        <p:spPr>
          <a:xfrm>
            <a:off x="289435" y="545974"/>
            <a:ext cx="340519" cy="260145"/>
          </a:xfrm>
          <a:prstGeom prst="rect">
            <a:avLst/>
          </a:prstGeom>
          <a:solidFill>
            <a:schemeClr val="accent1">
              <a:lumMod val="75000"/>
            </a:schemeClr>
          </a:solidFill>
          <a:ln w="285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p>
        </p:txBody>
      </p:sp>
      <p:sp>
        <p:nvSpPr>
          <p:cNvPr id="9" name="文本框 8"/>
          <p:cNvSpPr txBox="1"/>
          <p:nvPr/>
        </p:nvSpPr>
        <p:spPr>
          <a:xfrm>
            <a:off x="3703955" y="1181100"/>
            <a:ext cx="3827780" cy="706755"/>
          </a:xfrm>
          <a:prstGeom prst="rect">
            <a:avLst/>
          </a:prstGeom>
          <a:noFill/>
        </p:spPr>
        <p:txBody>
          <a:bodyPr wrap="square" rtlCol="0">
            <a:spAutoFit/>
          </a:bodyPr>
          <a:p>
            <a:pPr algn="ctr"/>
            <a:r>
              <a:rPr lang="en-US" altLang="en-US" sz="4000" b="1" dirty="0">
                <a:solidFill>
                  <a:schemeClr val="accent1">
                    <a:lumMod val="75000"/>
                  </a:schemeClr>
                </a:solidFill>
                <a:latin typeface="微软雅黑" panose="020B0503020204020204" pitchFamily="34" charset="-122"/>
                <a:ea typeface="微软雅黑" panose="020B0503020204020204" pitchFamily="34" charset="-122"/>
              </a:rPr>
              <a:t>Conclusion</a:t>
            </a:r>
            <a:endParaRPr lang="en-US" altLang="en-US" sz="4000" b="1" dirty="0">
              <a:solidFill>
                <a:schemeClr val="accent1">
                  <a:lumMod val="75000"/>
                </a:schemeClr>
              </a:solidFill>
              <a:latin typeface="微软雅黑" panose="020B0503020204020204" pitchFamily="34" charset="-122"/>
              <a:ea typeface="微软雅黑" panose="020B0503020204020204" pitchFamily="34" charset="-122"/>
            </a:endParaRPr>
          </a:p>
        </p:txBody>
      </p:sp>
    </p:spTree>
  </p:cSld>
  <p:clrMapOvr>
    <a:masterClrMapping/>
  </p:clrMapOvr>
</p:sld>
</file>

<file path=ppt/tags/tag1.xml><?xml version="1.0" encoding="utf-8"?>
<p:tagLst xmlns:p="http://schemas.openxmlformats.org/presentationml/2006/main">
  <p:tag name="PA" val="v3.0.1"/>
</p:tagLst>
</file>

<file path=ppt/tags/tag2.xml><?xml version="1.0" encoding="utf-8"?>
<p:tagLst xmlns:p="http://schemas.openxmlformats.org/presentationml/2006/main">
  <p:tag name="PA" val="v3.0.1"/>
</p:tagLst>
</file>

<file path=ppt/tags/tag3.xml><?xml version="1.0" encoding="utf-8"?>
<p:tagLst xmlns:p="http://schemas.openxmlformats.org/presentationml/2006/main">
  <p:tag name="PA" val="v3.0.1"/>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2256</Words>
  <Application>WPS Presentation</Application>
  <PresentationFormat>宽屏</PresentationFormat>
  <Paragraphs>70</Paragraphs>
  <Slides>6</Slides>
  <Notes>1</Notes>
  <HiddenSlides>0</HiddenSlides>
  <MMClips>0</MMClips>
  <ScaleCrop>false</ScaleCrop>
  <HeadingPairs>
    <vt:vector size="6" baseType="variant">
      <vt:variant>
        <vt:lpstr>已用的字体</vt:lpstr>
      </vt:variant>
      <vt:variant>
        <vt:i4>28</vt:i4>
      </vt:variant>
      <vt:variant>
        <vt:lpstr>主题</vt:lpstr>
      </vt:variant>
      <vt:variant>
        <vt:i4>1</vt:i4>
      </vt:variant>
      <vt:variant>
        <vt:lpstr>幻灯片标题</vt:lpstr>
      </vt:variant>
      <vt:variant>
        <vt:i4>6</vt:i4>
      </vt:variant>
    </vt:vector>
  </HeadingPairs>
  <TitlesOfParts>
    <vt:vector size="35" baseType="lpstr">
      <vt:lpstr>Arial</vt:lpstr>
      <vt:lpstr>SimSun</vt:lpstr>
      <vt:lpstr>Wingdings</vt:lpstr>
      <vt:lpstr>等线</vt:lpstr>
      <vt:lpstr>Arial Black</vt:lpstr>
      <vt:lpstr>微软雅黑</vt:lpstr>
      <vt:lpstr>黑体</vt:lpstr>
      <vt:lpstr>Droid Sans Fallback</vt:lpstr>
      <vt:lpstr>微软雅黑 Light</vt:lpstr>
      <vt:lpstr>宋体</vt:lpstr>
      <vt:lpstr>Arial Unicode MS</vt:lpstr>
      <vt:lpstr>等线 Light</vt:lpstr>
      <vt:lpstr>等线</vt:lpstr>
      <vt:lpstr>Times New Roman</vt:lpstr>
      <vt:lpstr>Arial Black</vt:lpstr>
      <vt:lpstr>Bitstream Charter</vt:lpstr>
      <vt:lpstr>Gubbi</vt:lpstr>
      <vt:lpstr>Bitstream Vera Sans</vt:lpstr>
      <vt:lpstr>Bitstream Vera Sans Mono</vt:lpstr>
      <vt:lpstr>C059 [urw]</vt:lpstr>
      <vt:lpstr>C059 [UKWN]</vt:lpstr>
      <vt:lpstr>Calibri</vt:lpstr>
      <vt:lpstr>Chandas</vt:lpstr>
      <vt:lpstr>Chilanka</vt:lpstr>
      <vt:lpstr>Courier</vt:lpstr>
      <vt:lpstr>Courier 10 Pitch</vt:lpstr>
      <vt:lpstr>Courier New</vt:lpstr>
      <vt:lpstr>D050000L [URW ]</vt:lpstr>
      <vt:lpstr>Office 主题​​</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美仑设计</dc:creator>
  <cp:keywords>www.51pptmoban.com</cp:keywords>
  <cp:lastModifiedBy>shyam</cp:lastModifiedBy>
  <cp:revision>61</cp:revision>
  <dcterms:created xsi:type="dcterms:W3CDTF">2022-02-04T08:51:18Z</dcterms:created>
  <dcterms:modified xsi:type="dcterms:W3CDTF">2022-02-04T08:51:18Z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1033-11.1.0.9505</vt:lpwstr>
  </property>
</Properties>
</file>