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6C9EB-690F-4468-994E-E1B45478F8F8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D8612-7EC5-48BA-8DDE-80D8E47517D0}">
      <dgm:prSet phldrT="[Text]"/>
      <dgm:spPr/>
      <dgm:t>
        <a:bodyPr/>
        <a:lstStyle/>
        <a:p>
          <a:r>
            <a:rPr lang="en-US" b="1" dirty="0" smtClean="0"/>
            <a:t>SQL - Analysis</a:t>
          </a:r>
          <a:endParaRPr lang="en-US" b="1" dirty="0"/>
        </a:p>
      </dgm:t>
    </dgm:pt>
    <dgm:pt modelId="{CA0A9ECF-17B4-44D1-81B4-9A92B0085E9F}" type="parTrans" cxnId="{BCEF61B0-1F7C-403B-8BFD-001F22F0AF0E}">
      <dgm:prSet/>
      <dgm:spPr/>
      <dgm:t>
        <a:bodyPr/>
        <a:lstStyle/>
        <a:p>
          <a:endParaRPr lang="en-US"/>
        </a:p>
      </dgm:t>
    </dgm:pt>
    <dgm:pt modelId="{ED4AB75E-0C60-4DF1-8D50-0E536200612C}" type="sibTrans" cxnId="{BCEF61B0-1F7C-403B-8BFD-001F22F0AF0E}">
      <dgm:prSet/>
      <dgm:spPr/>
      <dgm:t>
        <a:bodyPr/>
        <a:lstStyle/>
        <a:p>
          <a:endParaRPr lang="en-US"/>
        </a:p>
      </dgm:t>
    </dgm:pt>
    <dgm:pt modelId="{34E4BC33-4D54-4C6C-BBF4-06A028013C58}">
      <dgm:prSet phldrT="[Text]"/>
      <dgm:spPr/>
      <dgm:t>
        <a:bodyPr/>
        <a:lstStyle/>
        <a:p>
          <a:r>
            <a:rPr lang="en-US" b="1" dirty="0" smtClean="0"/>
            <a:t>Power BI – Dashboard &amp; insights</a:t>
          </a:r>
          <a:endParaRPr lang="en-US" b="1" dirty="0"/>
        </a:p>
      </dgm:t>
    </dgm:pt>
    <dgm:pt modelId="{08349F8C-5192-40CE-B173-168F032D40D3}" type="parTrans" cxnId="{C09B6DF3-FEBE-43ED-900F-B8DA5657041E}">
      <dgm:prSet/>
      <dgm:spPr/>
      <dgm:t>
        <a:bodyPr/>
        <a:lstStyle/>
        <a:p>
          <a:endParaRPr lang="en-US"/>
        </a:p>
      </dgm:t>
    </dgm:pt>
    <dgm:pt modelId="{4B9C5B39-8DD8-4A76-9E6A-25DE52B5CCA7}" type="sibTrans" cxnId="{C09B6DF3-FEBE-43ED-900F-B8DA5657041E}">
      <dgm:prSet/>
      <dgm:spPr/>
      <dgm:t>
        <a:bodyPr/>
        <a:lstStyle/>
        <a:p>
          <a:endParaRPr lang="en-US"/>
        </a:p>
      </dgm:t>
    </dgm:pt>
    <dgm:pt modelId="{BC057F61-D05D-441E-96E4-6FA1ABFD9016}">
      <dgm:prSet/>
      <dgm:spPr/>
      <dgm:t>
        <a:bodyPr/>
        <a:lstStyle/>
        <a:p>
          <a:r>
            <a:rPr lang="en-US" b="1" dirty="0" smtClean="0"/>
            <a:t>Excel - Cleaning</a:t>
          </a:r>
          <a:endParaRPr lang="en-US" b="1" dirty="0"/>
        </a:p>
      </dgm:t>
    </dgm:pt>
    <dgm:pt modelId="{4FB1A885-C283-458B-8553-C0AE6BEADFAE}" type="sibTrans" cxnId="{3555DA63-EB70-4E7C-9647-5967841CA3F8}">
      <dgm:prSet/>
      <dgm:spPr/>
      <dgm:t>
        <a:bodyPr/>
        <a:lstStyle/>
        <a:p>
          <a:endParaRPr lang="en-US"/>
        </a:p>
      </dgm:t>
    </dgm:pt>
    <dgm:pt modelId="{F8AC5030-FA54-49BB-A014-648F13D65691}" type="parTrans" cxnId="{3555DA63-EB70-4E7C-9647-5967841CA3F8}">
      <dgm:prSet/>
      <dgm:spPr/>
      <dgm:t>
        <a:bodyPr/>
        <a:lstStyle/>
        <a:p>
          <a:endParaRPr lang="en-US"/>
        </a:p>
      </dgm:t>
    </dgm:pt>
    <dgm:pt modelId="{C0A0E0F4-0801-4260-B319-D38BC679DC0D}">
      <dgm:prSet phldrT="[Text]"/>
      <dgm:spPr/>
      <dgm:t>
        <a:bodyPr/>
        <a:lstStyle/>
        <a:p>
          <a:r>
            <a:rPr lang="en-US" b="1" dirty="0" smtClean="0"/>
            <a:t>Raw Data</a:t>
          </a:r>
          <a:endParaRPr lang="en-US" b="1" dirty="0"/>
        </a:p>
      </dgm:t>
    </dgm:pt>
    <dgm:pt modelId="{8C805204-4F8B-4706-9200-C0794B5F0CE8}" type="sibTrans" cxnId="{50819F61-136A-48E3-87DE-9091974E29CF}">
      <dgm:prSet/>
      <dgm:spPr/>
      <dgm:t>
        <a:bodyPr/>
        <a:lstStyle/>
        <a:p>
          <a:endParaRPr lang="en-US"/>
        </a:p>
      </dgm:t>
    </dgm:pt>
    <dgm:pt modelId="{0FA3721E-F6E7-4B19-B5EE-D117B7BE120C}" type="parTrans" cxnId="{50819F61-136A-48E3-87DE-9091974E29CF}">
      <dgm:prSet/>
      <dgm:spPr/>
      <dgm:t>
        <a:bodyPr/>
        <a:lstStyle/>
        <a:p>
          <a:endParaRPr lang="en-US"/>
        </a:p>
      </dgm:t>
    </dgm:pt>
    <dgm:pt modelId="{70B67B6E-8955-4B77-95D5-7E1CB1A31126}" type="pres">
      <dgm:prSet presAssocID="{3686C9EB-690F-4468-994E-E1B45478F8F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C638A75-2C4E-424F-99B0-7134D1FC1A0B}" type="pres">
      <dgm:prSet presAssocID="{C0A0E0F4-0801-4260-B319-D38BC679DC0D}" presName="composite" presStyleCnt="0"/>
      <dgm:spPr/>
    </dgm:pt>
    <dgm:pt modelId="{3CAE582F-C162-4E81-9E58-9A513693B9BE}" type="pres">
      <dgm:prSet presAssocID="{C0A0E0F4-0801-4260-B319-D38BC679DC0D}" presName="bentUpArrow1" presStyleLbl="alignImgPlace1" presStyleIdx="0" presStyleCnt="3"/>
      <dgm:spPr/>
    </dgm:pt>
    <dgm:pt modelId="{46AC89C5-16F4-4693-AFA7-707B2D366270}" type="pres">
      <dgm:prSet presAssocID="{C0A0E0F4-0801-4260-B319-D38BC679DC0D}" presName="ParentText" presStyleLbl="node1" presStyleIdx="0" presStyleCnt="4" custLinFactNeighborX="-2567" custLinFactNeighborY="244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672ED-8EFC-4D2A-8C6B-3A98368515AA}" type="pres">
      <dgm:prSet presAssocID="{C0A0E0F4-0801-4260-B319-D38BC679DC0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52E10B8-1CF9-4B06-AA5A-23449CF6B213}" type="pres">
      <dgm:prSet presAssocID="{8C805204-4F8B-4706-9200-C0794B5F0CE8}" presName="sibTrans" presStyleCnt="0"/>
      <dgm:spPr/>
    </dgm:pt>
    <dgm:pt modelId="{F2176D5D-6955-424C-B06B-E34F530D5B06}" type="pres">
      <dgm:prSet presAssocID="{BC057F61-D05D-441E-96E4-6FA1ABFD9016}" presName="composite" presStyleCnt="0"/>
      <dgm:spPr/>
    </dgm:pt>
    <dgm:pt modelId="{F623BC02-AABF-4036-B9EF-9245F77E43A8}" type="pres">
      <dgm:prSet presAssocID="{BC057F61-D05D-441E-96E4-6FA1ABFD9016}" presName="bentUpArrow1" presStyleLbl="alignImgPlace1" presStyleIdx="1" presStyleCnt="3"/>
      <dgm:spPr/>
    </dgm:pt>
    <dgm:pt modelId="{FE102D3F-D371-4409-9568-2B4AF72102C5}" type="pres">
      <dgm:prSet presAssocID="{BC057F61-D05D-441E-96E4-6FA1ABFD9016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9BA0B-DCDE-4137-AE9C-FA0CD81FA4D4}" type="pres">
      <dgm:prSet presAssocID="{BC057F61-D05D-441E-96E4-6FA1ABFD901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D8FD53F-E92A-4F84-83DA-4BA65D8671DD}" type="pres">
      <dgm:prSet presAssocID="{4FB1A885-C283-458B-8553-C0AE6BEADFAE}" presName="sibTrans" presStyleCnt="0"/>
      <dgm:spPr/>
    </dgm:pt>
    <dgm:pt modelId="{4435E2DE-AFC9-454C-8CFC-E105B151796A}" type="pres">
      <dgm:prSet presAssocID="{AC9D8612-7EC5-48BA-8DDE-80D8E47517D0}" presName="composite" presStyleCnt="0"/>
      <dgm:spPr/>
    </dgm:pt>
    <dgm:pt modelId="{764A5391-E400-498A-A943-B115FE174A11}" type="pres">
      <dgm:prSet presAssocID="{AC9D8612-7EC5-48BA-8DDE-80D8E47517D0}" presName="bentUpArrow1" presStyleLbl="alignImgPlace1" presStyleIdx="2" presStyleCnt="3"/>
      <dgm:spPr/>
    </dgm:pt>
    <dgm:pt modelId="{764B924F-17D2-4A73-B13A-7ECEAD590621}" type="pres">
      <dgm:prSet presAssocID="{AC9D8612-7EC5-48BA-8DDE-80D8E47517D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6D7C5-08DD-4ACA-AD20-8CB0457AAF11}" type="pres">
      <dgm:prSet presAssocID="{AC9D8612-7EC5-48BA-8DDE-80D8E47517D0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243769F-F41B-4A9A-82F3-C8487907E386}" type="pres">
      <dgm:prSet presAssocID="{ED4AB75E-0C60-4DF1-8D50-0E536200612C}" presName="sibTrans" presStyleCnt="0"/>
      <dgm:spPr/>
    </dgm:pt>
    <dgm:pt modelId="{98388F10-4FBF-4B30-959A-EDCC322116EA}" type="pres">
      <dgm:prSet presAssocID="{34E4BC33-4D54-4C6C-BBF4-06A028013C58}" presName="composite" presStyleCnt="0"/>
      <dgm:spPr/>
    </dgm:pt>
    <dgm:pt modelId="{14D08FF0-3024-4E28-8B38-FC6B42245695}" type="pres">
      <dgm:prSet presAssocID="{34E4BC33-4D54-4C6C-BBF4-06A028013C5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7505FB-5A58-415E-BB91-1FD1C5221F8A}" type="presOf" srcId="{34E4BC33-4D54-4C6C-BBF4-06A028013C58}" destId="{14D08FF0-3024-4E28-8B38-FC6B42245695}" srcOrd="0" destOrd="0" presId="urn:microsoft.com/office/officeart/2005/8/layout/StepDownProcess"/>
    <dgm:cxn modelId="{3555DA63-EB70-4E7C-9647-5967841CA3F8}" srcId="{3686C9EB-690F-4468-994E-E1B45478F8F8}" destId="{BC057F61-D05D-441E-96E4-6FA1ABFD9016}" srcOrd="1" destOrd="0" parTransId="{F8AC5030-FA54-49BB-A014-648F13D65691}" sibTransId="{4FB1A885-C283-458B-8553-C0AE6BEADFAE}"/>
    <dgm:cxn modelId="{0AEC4768-0127-449F-BAF4-AD83798B35F7}" type="presOf" srcId="{3686C9EB-690F-4468-994E-E1B45478F8F8}" destId="{70B67B6E-8955-4B77-95D5-7E1CB1A31126}" srcOrd="0" destOrd="0" presId="urn:microsoft.com/office/officeart/2005/8/layout/StepDownProcess"/>
    <dgm:cxn modelId="{C09B6DF3-FEBE-43ED-900F-B8DA5657041E}" srcId="{3686C9EB-690F-4468-994E-E1B45478F8F8}" destId="{34E4BC33-4D54-4C6C-BBF4-06A028013C58}" srcOrd="3" destOrd="0" parTransId="{08349F8C-5192-40CE-B173-168F032D40D3}" sibTransId="{4B9C5B39-8DD8-4A76-9E6A-25DE52B5CCA7}"/>
    <dgm:cxn modelId="{ABB61639-ADC5-40F7-B178-777056E9C527}" type="presOf" srcId="{BC057F61-D05D-441E-96E4-6FA1ABFD9016}" destId="{FE102D3F-D371-4409-9568-2B4AF72102C5}" srcOrd="0" destOrd="0" presId="urn:microsoft.com/office/officeart/2005/8/layout/StepDownProcess"/>
    <dgm:cxn modelId="{E7D02B3A-A338-4794-BE28-EF741F3F8913}" type="presOf" srcId="{C0A0E0F4-0801-4260-B319-D38BC679DC0D}" destId="{46AC89C5-16F4-4693-AFA7-707B2D366270}" srcOrd="0" destOrd="0" presId="urn:microsoft.com/office/officeart/2005/8/layout/StepDownProcess"/>
    <dgm:cxn modelId="{EE9FD509-6131-4AF3-94D8-5FAB02242F8B}" type="presOf" srcId="{AC9D8612-7EC5-48BA-8DDE-80D8E47517D0}" destId="{764B924F-17D2-4A73-B13A-7ECEAD590621}" srcOrd="0" destOrd="0" presId="urn:microsoft.com/office/officeart/2005/8/layout/StepDownProcess"/>
    <dgm:cxn modelId="{BCEF61B0-1F7C-403B-8BFD-001F22F0AF0E}" srcId="{3686C9EB-690F-4468-994E-E1B45478F8F8}" destId="{AC9D8612-7EC5-48BA-8DDE-80D8E47517D0}" srcOrd="2" destOrd="0" parTransId="{CA0A9ECF-17B4-44D1-81B4-9A92B0085E9F}" sibTransId="{ED4AB75E-0C60-4DF1-8D50-0E536200612C}"/>
    <dgm:cxn modelId="{50819F61-136A-48E3-87DE-9091974E29CF}" srcId="{3686C9EB-690F-4468-994E-E1B45478F8F8}" destId="{C0A0E0F4-0801-4260-B319-D38BC679DC0D}" srcOrd="0" destOrd="0" parTransId="{0FA3721E-F6E7-4B19-B5EE-D117B7BE120C}" sibTransId="{8C805204-4F8B-4706-9200-C0794B5F0CE8}"/>
    <dgm:cxn modelId="{3DDCC7DC-FBED-49F2-B3E6-B95B9288E7C1}" type="presParOf" srcId="{70B67B6E-8955-4B77-95D5-7E1CB1A31126}" destId="{DC638A75-2C4E-424F-99B0-7134D1FC1A0B}" srcOrd="0" destOrd="0" presId="urn:microsoft.com/office/officeart/2005/8/layout/StepDownProcess"/>
    <dgm:cxn modelId="{61B2C9FE-36D1-456F-8B0C-8EC5B85A7583}" type="presParOf" srcId="{DC638A75-2C4E-424F-99B0-7134D1FC1A0B}" destId="{3CAE582F-C162-4E81-9E58-9A513693B9BE}" srcOrd="0" destOrd="0" presId="urn:microsoft.com/office/officeart/2005/8/layout/StepDownProcess"/>
    <dgm:cxn modelId="{D87134E7-997E-4ED3-BC31-224282C826C0}" type="presParOf" srcId="{DC638A75-2C4E-424F-99B0-7134D1FC1A0B}" destId="{46AC89C5-16F4-4693-AFA7-707B2D366270}" srcOrd="1" destOrd="0" presId="urn:microsoft.com/office/officeart/2005/8/layout/StepDownProcess"/>
    <dgm:cxn modelId="{D9CB01CE-0910-4609-B832-81B5F7E33E02}" type="presParOf" srcId="{DC638A75-2C4E-424F-99B0-7134D1FC1A0B}" destId="{E10672ED-8EFC-4D2A-8C6B-3A98368515AA}" srcOrd="2" destOrd="0" presId="urn:microsoft.com/office/officeart/2005/8/layout/StepDownProcess"/>
    <dgm:cxn modelId="{8B57D9D9-F54C-4BBA-BD92-A6E6213B8F35}" type="presParOf" srcId="{70B67B6E-8955-4B77-95D5-7E1CB1A31126}" destId="{F52E10B8-1CF9-4B06-AA5A-23449CF6B213}" srcOrd="1" destOrd="0" presId="urn:microsoft.com/office/officeart/2005/8/layout/StepDownProcess"/>
    <dgm:cxn modelId="{200FBBBA-D8AD-463D-AD44-D9033DDA6534}" type="presParOf" srcId="{70B67B6E-8955-4B77-95D5-7E1CB1A31126}" destId="{F2176D5D-6955-424C-B06B-E34F530D5B06}" srcOrd="2" destOrd="0" presId="urn:microsoft.com/office/officeart/2005/8/layout/StepDownProcess"/>
    <dgm:cxn modelId="{EF6C569A-4C66-488B-B1D0-BFB1EC7C6F36}" type="presParOf" srcId="{F2176D5D-6955-424C-B06B-E34F530D5B06}" destId="{F623BC02-AABF-4036-B9EF-9245F77E43A8}" srcOrd="0" destOrd="0" presId="urn:microsoft.com/office/officeart/2005/8/layout/StepDownProcess"/>
    <dgm:cxn modelId="{6D1136DE-0CEA-44D0-B409-86918763A416}" type="presParOf" srcId="{F2176D5D-6955-424C-B06B-E34F530D5B06}" destId="{FE102D3F-D371-4409-9568-2B4AF72102C5}" srcOrd="1" destOrd="0" presId="urn:microsoft.com/office/officeart/2005/8/layout/StepDownProcess"/>
    <dgm:cxn modelId="{0D0A0A90-FE37-46E5-B59D-5583A108ECF4}" type="presParOf" srcId="{F2176D5D-6955-424C-B06B-E34F530D5B06}" destId="{6CA9BA0B-DCDE-4137-AE9C-FA0CD81FA4D4}" srcOrd="2" destOrd="0" presId="urn:microsoft.com/office/officeart/2005/8/layout/StepDownProcess"/>
    <dgm:cxn modelId="{9D03A346-0C99-4354-9719-C30B034D5A92}" type="presParOf" srcId="{70B67B6E-8955-4B77-95D5-7E1CB1A31126}" destId="{5D8FD53F-E92A-4F84-83DA-4BA65D8671DD}" srcOrd="3" destOrd="0" presId="urn:microsoft.com/office/officeart/2005/8/layout/StepDownProcess"/>
    <dgm:cxn modelId="{9822350C-5569-4500-A019-3017595F8E31}" type="presParOf" srcId="{70B67B6E-8955-4B77-95D5-7E1CB1A31126}" destId="{4435E2DE-AFC9-454C-8CFC-E105B151796A}" srcOrd="4" destOrd="0" presId="urn:microsoft.com/office/officeart/2005/8/layout/StepDownProcess"/>
    <dgm:cxn modelId="{20417473-3330-4022-8DF2-2FE1B768C528}" type="presParOf" srcId="{4435E2DE-AFC9-454C-8CFC-E105B151796A}" destId="{764A5391-E400-498A-A943-B115FE174A11}" srcOrd="0" destOrd="0" presId="urn:microsoft.com/office/officeart/2005/8/layout/StepDownProcess"/>
    <dgm:cxn modelId="{668013E2-3A25-4883-824C-86226D602CFE}" type="presParOf" srcId="{4435E2DE-AFC9-454C-8CFC-E105B151796A}" destId="{764B924F-17D2-4A73-B13A-7ECEAD590621}" srcOrd="1" destOrd="0" presId="urn:microsoft.com/office/officeart/2005/8/layout/StepDownProcess"/>
    <dgm:cxn modelId="{619053ED-D229-4945-A7FE-6AB89547D272}" type="presParOf" srcId="{4435E2DE-AFC9-454C-8CFC-E105B151796A}" destId="{2B46D7C5-08DD-4ACA-AD20-8CB0457AAF11}" srcOrd="2" destOrd="0" presId="urn:microsoft.com/office/officeart/2005/8/layout/StepDownProcess"/>
    <dgm:cxn modelId="{DE0A0065-3184-42E3-AACE-E3D13CF864BA}" type="presParOf" srcId="{70B67B6E-8955-4B77-95D5-7E1CB1A31126}" destId="{E243769F-F41B-4A9A-82F3-C8487907E386}" srcOrd="5" destOrd="0" presId="urn:microsoft.com/office/officeart/2005/8/layout/StepDownProcess"/>
    <dgm:cxn modelId="{47BF5EC5-3F3D-4D0F-9E81-D7A200D8768D}" type="presParOf" srcId="{70B67B6E-8955-4B77-95D5-7E1CB1A31126}" destId="{98388F10-4FBF-4B30-959A-EDCC322116EA}" srcOrd="6" destOrd="0" presId="urn:microsoft.com/office/officeart/2005/8/layout/StepDownProcess"/>
    <dgm:cxn modelId="{9391E9CB-972C-49FA-A744-DC75F6DC93EF}" type="presParOf" srcId="{98388F10-4FBF-4B30-959A-EDCC322116EA}" destId="{14D08FF0-3024-4E28-8B38-FC6B4224569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E582F-C162-4E81-9E58-9A513693B9BE}">
      <dsp:nvSpPr>
        <dsp:cNvPr id="0" name=""/>
        <dsp:cNvSpPr/>
      </dsp:nvSpPr>
      <dsp:spPr>
        <a:xfrm rot="5400000">
          <a:off x="2086343" y="1017942"/>
          <a:ext cx="893974" cy="1017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AC89C5-16F4-4693-AFA7-707B2D366270}">
      <dsp:nvSpPr>
        <dsp:cNvPr id="0" name=""/>
        <dsp:cNvSpPr/>
      </dsp:nvSpPr>
      <dsp:spPr>
        <a:xfrm>
          <a:off x="1810863" y="52709"/>
          <a:ext cx="1504927" cy="105340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Raw Data</a:t>
          </a:r>
          <a:endParaRPr lang="en-US" sz="1800" b="1" kern="1200" dirty="0"/>
        </a:p>
      </dsp:txBody>
      <dsp:txXfrm>
        <a:off x="1862295" y="104141"/>
        <a:ext cx="1402063" cy="950536"/>
      </dsp:txXfrm>
    </dsp:sp>
    <dsp:sp modelId="{E10672ED-8EFC-4D2A-8C6B-3A98368515AA}">
      <dsp:nvSpPr>
        <dsp:cNvPr id="0" name=""/>
        <dsp:cNvSpPr/>
      </dsp:nvSpPr>
      <dsp:spPr>
        <a:xfrm>
          <a:off x="3354421" y="127419"/>
          <a:ext cx="1094540" cy="851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3BC02-AABF-4036-B9EF-9245F77E43A8}">
      <dsp:nvSpPr>
        <dsp:cNvPr id="0" name=""/>
        <dsp:cNvSpPr/>
      </dsp:nvSpPr>
      <dsp:spPr>
        <a:xfrm rot="5400000">
          <a:off x="3334088" y="2201258"/>
          <a:ext cx="893974" cy="1017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102D3F-D371-4409-9568-2B4AF72102C5}">
      <dsp:nvSpPr>
        <dsp:cNvPr id="0" name=""/>
        <dsp:cNvSpPr/>
      </dsp:nvSpPr>
      <dsp:spPr>
        <a:xfrm>
          <a:off x="3097239" y="1210269"/>
          <a:ext cx="1504927" cy="105340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Excel - Cleaning</a:t>
          </a:r>
          <a:endParaRPr lang="en-US" sz="1800" b="1" kern="1200" dirty="0"/>
        </a:p>
      </dsp:txBody>
      <dsp:txXfrm>
        <a:off x="3148671" y="1261701"/>
        <a:ext cx="1402063" cy="950536"/>
      </dsp:txXfrm>
    </dsp:sp>
    <dsp:sp modelId="{6CA9BA0B-DCDE-4137-AE9C-FA0CD81FA4D4}">
      <dsp:nvSpPr>
        <dsp:cNvPr id="0" name=""/>
        <dsp:cNvSpPr/>
      </dsp:nvSpPr>
      <dsp:spPr>
        <a:xfrm>
          <a:off x="4602166" y="1310735"/>
          <a:ext cx="1094540" cy="851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A5391-E400-498A-A943-B115FE174A11}">
      <dsp:nvSpPr>
        <dsp:cNvPr id="0" name=""/>
        <dsp:cNvSpPr/>
      </dsp:nvSpPr>
      <dsp:spPr>
        <a:xfrm rot="5400000">
          <a:off x="4581832" y="3384574"/>
          <a:ext cx="893974" cy="1017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4B924F-17D2-4A73-B13A-7ECEAD590621}">
      <dsp:nvSpPr>
        <dsp:cNvPr id="0" name=""/>
        <dsp:cNvSpPr/>
      </dsp:nvSpPr>
      <dsp:spPr>
        <a:xfrm>
          <a:off x="4344983" y="2393585"/>
          <a:ext cx="1504927" cy="105340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SQL - Analysis</a:t>
          </a:r>
          <a:endParaRPr lang="en-US" sz="1800" b="1" kern="1200" dirty="0"/>
        </a:p>
      </dsp:txBody>
      <dsp:txXfrm>
        <a:off x="4396415" y="2445017"/>
        <a:ext cx="1402063" cy="950536"/>
      </dsp:txXfrm>
    </dsp:sp>
    <dsp:sp modelId="{2B46D7C5-08DD-4ACA-AD20-8CB0457AAF11}">
      <dsp:nvSpPr>
        <dsp:cNvPr id="0" name=""/>
        <dsp:cNvSpPr/>
      </dsp:nvSpPr>
      <dsp:spPr>
        <a:xfrm>
          <a:off x="5849910" y="2494051"/>
          <a:ext cx="1094540" cy="851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08FF0-3024-4E28-8B38-FC6B42245695}">
      <dsp:nvSpPr>
        <dsp:cNvPr id="0" name=""/>
        <dsp:cNvSpPr/>
      </dsp:nvSpPr>
      <dsp:spPr>
        <a:xfrm>
          <a:off x="5592728" y="3576901"/>
          <a:ext cx="1504927" cy="105340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Power BI – Dashboard &amp; insights</a:t>
          </a:r>
          <a:endParaRPr lang="en-US" sz="1800" b="1" kern="1200" dirty="0"/>
        </a:p>
      </dsp:txBody>
      <dsp:txXfrm>
        <a:off x="5644160" y="3628333"/>
        <a:ext cx="1402063" cy="95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FE39-055A-4096-8A47-42763C43F277}" type="datetimeFigureOut">
              <a:rPr lang="en-US" smtClean="0"/>
              <a:t>11-Apr-25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5308B-5EC4-4765-BA17-E774A332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5308B-5EC4-4765-BA17-E774A332FA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8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826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724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1343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540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026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331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7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9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1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588654"/>
            <a:ext cx="10062544" cy="1261448"/>
          </a:xfrm>
        </p:spPr>
        <p:txBody>
          <a:bodyPr/>
          <a:lstStyle/>
          <a:p>
            <a:r>
              <a:rPr lang="en-US" dirty="0" smtClean="0"/>
              <a:t>Bank Churn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0102"/>
            <a:ext cx="8825658" cy="861420"/>
          </a:xfrm>
        </p:spPr>
        <p:txBody>
          <a:bodyPr/>
          <a:lstStyle/>
          <a:p>
            <a:r>
              <a:rPr lang="en-US" dirty="0"/>
              <a:t> A Data-Driven Approach to Understand Customer </a:t>
            </a:r>
            <a:r>
              <a:rPr lang="en-US" dirty="0" smtClean="0"/>
              <a:t>Retention.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6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46" y="141667"/>
            <a:ext cx="9265223" cy="772733"/>
          </a:xfrm>
        </p:spPr>
        <p:txBody>
          <a:bodyPr/>
          <a:lstStyle/>
          <a:p>
            <a:r>
              <a:rPr lang="en-US" dirty="0" smtClean="0"/>
              <a:t>Bank Churn Analysis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1152983"/>
            <a:ext cx="11912956" cy="5705017"/>
          </a:xfrm>
        </p:spPr>
      </p:pic>
    </p:spTree>
    <p:extLst>
      <p:ext uri="{BB962C8B-B14F-4D97-AF65-F5344CB8AC3E}">
        <p14:creationId xmlns:p14="http://schemas.microsoft.com/office/powerpoint/2010/main" val="28059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  &amp;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Churn rate is around 20</a:t>
            </a:r>
            <a:r>
              <a:rPr lang="en-US" dirty="0" smtClean="0"/>
              <a:t>%</a:t>
            </a:r>
          </a:p>
          <a:p>
            <a:r>
              <a:rPr lang="en-US" dirty="0" smtClean="0"/>
              <a:t>Highest </a:t>
            </a:r>
            <a:r>
              <a:rPr lang="en-US" dirty="0"/>
              <a:t>churn in customers aged </a:t>
            </a:r>
            <a:r>
              <a:rPr lang="en-US" dirty="0" smtClean="0"/>
              <a:t>30–45</a:t>
            </a:r>
          </a:p>
          <a:p>
            <a:r>
              <a:rPr lang="en-US" dirty="0" smtClean="0"/>
              <a:t>Low </a:t>
            </a:r>
            <a:r>
              <a:rPr lang="en-US" dirty="0"/>
              <a:t>tenure customers (0–3 years) churn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Inactive </a:t>
            </a:r>
            <a:r>
              <a:rPr lang="en-US" dirty="0"/>
              <a:t>members are more likely to </a:t>
            </a:r>
            <a:r>
              <a:rPr lang="en-US" dirty="0" smtClean="0"/>
              <a:t>churn</a:t>
            </a:r>
          </a:p>
          <a:p>
            <a:r>
              <a:rPr lang="en-US" dirty="0" smtClean="0"/>
              <a:t>Churn </a:t>
            </a:r>
            <a:r>
              <a:rPr lang="en-US" dirty="0"/>
              <a:t>is higher among </a:t>
            </a:r>
            <a:r>
              <a:rPr lang="en-US" dirty="0" smtClean="0"/>
              <a:t>credit </a:t>
            </a:r>
            <a:r>
              <a:rPr lang="en-US" dirty="0"/>
              <a:t>card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Slightly </a:t>
            </a:r>
            <a:r>
              <a:rPr lang="en-US" dirty="0"/>
              <a:t>more churn among female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1313645"/>
            <a:ext cx="762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SQL Analysis &amp; Dashboard on the previous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56988" cy="1400530"/>
          </a:xfrm>
        </p:spPr>
        <p:txBody>
          <a:bodyPr/>
          <a:lstStyle/>
          <a:p>
            <a:r>
              <a:rPr lang="en-US" dirty="0" smtClean="0"/>
              <a:t>Recommendations to Reduce Customer Churn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Target High-Risk Age </a:t>
            </a:r>
            <a:r>
              <a:rPr lang="en-US" dirty="0" smtClean="0"/>
              <a:t>Groups : Focus </a:t>
            </a:r>
            <a:r>
              <a:rPr lang="en-US" dirty="0"/>
              <a:t>on customers aged 30–40 with personalized retention </a:t>
            </a:r>
            <a:r>
              <a:rPr lang="en-US" dirty="0" smtClean="0"/>
              <a:t>campaigns</a:t>
            </a:r>
          </a:p>
          <a:p>
            <a:r>
              <a:rPr lang="en-US" dirty="0" smtClean="0"/>
              <a:t>Strengthen </a:t>
            </a:r>
            <a:r>
              <a:rPr lang="en-US" dirty="0"/>
              <a:t>Early </a:t>
            </a:r>
            <a:r>
              <a:rPr lang="en-US" dirty="0" smtClean="0"/>
              <a:t>Engagement : Offer </a:t>
            </a:r>
            <a:r>
              <a:rPr lang="en-US" dirty="0"/>
              <a:t>welcome bonuses, rewards, or better onboarding to new customers with low </a:t>
            </a:r>
            <a:r>
              <a:rPr lang="en-US" dirty="0" smtClean="0"/>
              <a:t>tenure</a:t>
            </a:r>
          </a:p>
          <a:p>
            <a:r>
              <a:rPr lang="en-US" dirty="0" smtClean="0"/>
              <a:t>Encourage </a:t>
            </a:r>
            <a:r>
              <a:rPr lang="en-US" dirty="0"/>
              <a:t>Credit Card </a:t>
            </a:r>
            <a:r>
              <a:rPr lang="en-US" dirty="0" smtClean="0"/>
              <a:t>Adoption : Promote </a:t>
            </a:r>
            <a:r>
              <a:rPr lang="en-US" dirty="0"/>
              <a:t>benefits of credit cards to customers who don’t use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Re-engage </a:t>
            </a:r>
            <a:r>
              <a:rPr lang="en-US" dirty="0"/>
              <a:t>Inactive </a:t>
            </a:r>
            <a:r>
              <a:rPr lang="en-US" dirty="0" smtClean="0"/>
              <a:t>Members : Launch </a:t>
            </a:r>
            <a:r>
              <a:rPr lang="en-US" dirty="0"/>
              <a:t>campaigns (emails, calls, offers) to bring back inactive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Gender-Specific </a:t>
            </a:r>
            <a:r>
              <a:rPr lang="en-US" dirty="0"/>
              <a:t>Offers</a:t>
            </a:r>
            <a:r>
              <a:rPr lang="en-US" dirty="0" smtClean="0"/>
              <a:t>: If </a:t>
            </a:r>
            <a:r>
              <a:rPr lang="en-US" dirty="0"/>
              <a:t>churn is higher among a gender, design personalized offers to improve </a:t>
            </a:r>
            <a:r>
              <a:rPr lang="en-US" dirty="0" smtClean="0"/>
              <a:t>retention</a:t>
            </a:r>
          </a:p>
          <a:p>
            <a:r>
              <a:rPr lang="en-US" dirty="0" smtClean="0"/>
              <a:t>Monitor </a:t>
            </a:r>
            <a:r>
              <a:rPr lang="en-US" dirty="0"/>
              <a:t>and Act </a:t>
            </a:r>
            <a:r>
              <a:rPr lang="en-US" dirty="0" smtClean="0"/>
              <a:t>Promptly : Use </a:t>
            </a:r>
            <a:r>
              <a:rPr lang="en-US" dirty="0"/>
              <a:t>churn prediction to identify and reach out to at-risk customers early</a:t>
            </a:r>
          </a:p>
        </p:txBody>
      </p:sp>
    </p:spTree>
    <p:extLst>
      <p:ext uri="{BB962C8B-B14F-4D97-AF65-F5344CB8AC3E}">
        <p14:creationId xmlns:p14="http://schemas.microsoft.com/office/powerpoint/2010/main" val="26954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055442"/>
          </a:xfrm>
        </p:spPr>
        <p:txBody>
          <a:bodyPr/>
          <a:lstStyle/>
          <a:p>
            <a:r>
              <a:rPr lang="en-US" dirty="0"/>
              <a:t>This project analyzed customer churn using SQL, Excel, and Power </a:t>
            </a:r>
            <a:r>
              <a:rPr lang="en-US" dirty="0" smtClean="0"/>
              <a:t>BI </a:t>
            </a:r>
          </a:p>
          <a:p>
            <a:r>
              <a:rPr lang="en-US" dirty="0" smtClean="0"/>
              <a:t>Key </a:t>
            </a:r>
            <a:r>
              <a:rPr lang="en-US" dirty="0"/>
              <a:t>churn factors were identified: </a:t>
            </a:r>
            <a:r>
              <a:rPr lang="en-US" b="1" dirty="0"/>
              <a:t>age group, tenure, credit card usage, and activity </a:t>
            </a:r>
            <a:r>
              <a:rPr lang="en-US" b="1" dirty="0" smtClean="0"/>
              <a:t>status </a:t>
            </a:r>
          </a:p>
          <a:p>
            <a:r>
              <a:rPr lang="en-US" dirty="0" smtClean="0"/>
              <a:t>Recommendations </a:t>
            </a:r>
            <a:r>
              <a:rPr lang="en-US" dirty="0"/>
              <a:t>were made to help the bank </a:t>
            </a:r>
            <a:r>
              <a:rPr lang="en-US" b="1" dirty="0"/>
              <a:t>retain customers</a:t>
            </a:r>
            <a:r>
              <a:rPr lang="en-US" dirty="0"/>
              <a:t> and </a:t>
            </a:r>
            <a:r>
              <a:rPr lang="en-US" b="1" dirty="0"/>
              <a:t>reduce churn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4546242"/>
            <a:ext cx="759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for viewing my project. I’m happy to answer any questions or discuss further insights.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10-Apr-25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Megha Soni | Bank Churn Analysis | Excel | SQL |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why customers leave the bank by analyzing churn 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/>
              <a:t>Excel for data cleaning, SQL for analysis, and Power BI for visual storytelling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Analyze </a:t>
            </a:r>
            <a:r>
              <a:rPr lang="en-US" dirty="0"/>
              <a:t>churn based on key factors such as age, tenure, activity status, and credit card usage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 </a:t>
            </a:r>
            <a:r>
              <a:rPr lang="en-US" dirty="0"/>
              <a:t>the business take informed actions to improve customer retention and reduce </a:t>
            </a:r>
            <a:r>
              <a:rPr lang="en-US" dirty="0" smtClean="0"/>
              <a:t>churn.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32" y="285292"/>
            <a:ext cx="9404723" cy="1400530"/>
          </a:xfrm>
        </p:spPr>
        <p:txBody>
          <a:bodyPr/>
          <a:lstStyle/>
          <a:p>
            <a:r>
              <a:rPr lang="en-US" dirty="0" smtClean="0"/>
              <a:t>Tools &amp;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42337"/>
              </p:ext>
            </p:extLst>
          </p:nvPr>
        </p:nvGraphicFramePr>
        <p:xfrm>
          <a:off x="862018" y="1563240"/>
          <a:ext cx="8947150" cy="4657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blank rows and unnecessary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Checked </a:t>
            </a:r>
            <a:r>
              <a:rPr lang="en-US" dirty="0"/>
              <a:t>for and handled missing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Standardized </a:t>
            </a:r>
            <a:r>
              <a:rPr lang="en-US" dirty="0"/>
              <a:t>column names for </a:t>
            </a:r>
            <a:r>
              <a:rPr lang="en-US" dirty="0" smtClean="0"/>
              <a:t>consistency</a:t>
            </a:r>
          </a:p>
          <a:p>
            <a:r>
              <a:rPr lang="en-US" dirty="0" smtClean="0"/>
              <a:t>Converted </a:t>
            </a:r>
            <a:r>
              <a:rPr lang="en-US" dirty="0"/>
              <a:t>data types where necessary (e.g., dates, numbers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Removed </a:t>
            </a:r>
            <a:r>
              <a:rPr lang="en-US" dirty="0"/>
              <a:t>duplicates to ensure data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Saved </a:t>
            </a:r>
            <a:r>
              <a:rPr lang="en-US" dirty="0"/>
              <a:t>cleaned data as CSV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30743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</a:t>
            </a:r>
            <a:r>
              <a:rPr lang="en-US" b="1" dirty="0" smtClean="0"/>
              <a:t>MySQL Workbench </a:t>
            </a:r>
            <a:r>
              <a:rPr lang="en-US" dirty="0" smtClean="0"/>
              <a:t>for </a:t>
            </a:r>
            <a:r>
              <a:rPr lang="en-US" dirty="0"/>
              <a:t>querying the cleaned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Performed </a:t>
            </a:r>
            <a:r>
              <a:rPr lang="en-US" b="1" dirty="0"/>
              <a:t>descriptive analysis </a:t>
            </a:r>
            <a:r>
              <a:rPr lang="en-US" dirty="0"/>
              <a:t>to understand churn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Analyzed </a:t>
            </a:r>
            <a:r>
              <a:rPr lang="en-US" dirty="0"/>
              <a:t>churn based on factors like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             .  </a:t>
            </a:r>
            <a:r>
              <a:rPr lang="en-US" dirty="0"/>
              <a:t>Customer status</a:t>
            </a:r>
          </a:p>
          <a:p>
            <a:pPr marL="0" indent="0">
              <a:buNone/>
            </a:pPr>
            <a:r>
              <a:rPr lang="en-US" dirty="0"/>
              <a:t>             .  Age group</a:t>
            </a:r>
          </a:p>
          <a:p>
            <a:pPr marL="0" indent="0">
              <a:buNone/>
            </a:pPr>
            <a:r>
              <a:rPr lang="en-US" dirty="0"/>
              <a:t>             .  Tenure</a:t>
            </a:r>
          </a:p>
          <a:p>
            <a:pPr marL="0" indent="0">
              <a:buNone/>
            </a:pPr>
            <a:r>
              <a:rPr lang="en-US" dirty="0"/>
              <a:t>             .  Credit card usage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 Wrote </a:t>
            </a:r>
            <a:r>
              <a:rPr lang="en-US" dirty="0"/>
              <a:t>SQL queries to calculate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.  Total customers</a:t>
            </a:r>
          </a:p>
          <a:p>
            <a:pPr marL="0" indent="0">
              <a:buNone/>
            </a:pPr>
            <a:r>
              <a:rPr lang="en-US" dirty="0" smtClean="0"/>
              <a:t>               .  Churn rate</a:t>
            </a:r>
          </a:p>
          <a:p>
            <a:pPr marL="0" indent="0">
              <a:buNone/>
            </a:pPr>
            <a:r>
              <a:rPr lang="en-US" dirty="0" smtClean="0"/>
              <a:t>               .  Count </a:t>
            </a:r>
            <a:r>
              <a:rPr lang="en-US" dirty="0"/>
              <a:t>by categories (e.g., active/inactive, age groups)</a:t>
            </a:r>
          </a:p>
        </p:txBody>
      </p:sp>
    </p:spTree>
    <p:extLst>
      <p:ext uri="{BB962C8B-B14F-4D97-AF65-F5344CB8AC3E}">
        <p14:creationId xmlns:p14="http://schemas.microsoft.com/office/powerpoint/2010/main" val="1307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56" y="276250"/>
            <a:ext cx="4685743" cy="693502"/>
          </a:xfrm>
        </p:spPr>
        <p:txBody>
          <a:bodyPr/>
          <a:lstStyle/>
          <a:p>
            <a:r>
              <a:rPr lang="en-US" sz="2800" b="1" dirty="0" smtClean="0"/>
              <a:t>Churn by Gender</a:t>
            </a:r>
            <a:endParaRPr lang="en-US" sz="28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3" y="969752"/>
            <a:ext cx="3876058" cy="4200525"/>
          </a:xfrm>
        </p:spPr>
      </p:pic>
      <p:sp>
        <p:nvSpPr>
          <p:cNvPr id="6" name="TextBox 5"/>
          <p:cNvSpPr txBox="1"/>
          <p:nvPr/>
        </p:nvSpPr>
        <p:spPr>
          <a:xfrm>
            <a:off x="6362163" y="276250"/>
            <a:ext cx="3940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Churn by Age Group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6" y="974514"/>
            <a:ext cx="3778501" cy="4195763"/>
          </a:xfrm>
        </p:spPr>
      </p:pic>
      <p:sp>
        <p:nvSpPr>
          <p:cNvPr id="11" name="TextBox 10"/>
          <p:cNvSpPr txBox="1"/>
          <p:nvPr/>
        </p:nvSpPr>
        <p:spPr>
          <a:xfrm>
            <a:off x="6362163" y="5563673"/>
            <a:ext cx="387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Highlights which age groups have the highest churn rates.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755" y="5563673"/>
            <a:ext cx="426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Analyzes churn distribution across male and female customers.</a:t>
            </a:r>
          </a:p>
        </p:txBody>
      </p:sp>
    </p:spTree>
    <p:extLst>
      <p:ext uri="{BB962C8B-B14F-4D97-AF65-F5344CB8AC3E}">
        <p14:creationId xmlns:p14="http://schemas.microsoft.com/office/powerpoint/2010/main" val="7198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6250"/>
            <a:ext cx="4685743" cy="693502"/>
          </a:xfrm>
        </p:spPr>
        <p:txBody>
          <a:bodyPr/>
          <a:lstStyle/>
          <a:p>
            <a:r>
              <a:rPr lang="en-US" sz="2800" b="1" dirty="0" smtClean="0"/>
              <a:t>Churn by Tenure</a:t>
            </a:r>
            <a:endParaRPr lang="en-US" sz="28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4" y="1146221"/>
            <a:ext cx="3652182" cy="419576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91" y="1146220"/>
            <a:ext cx="3895725" cy="4195763"/>
          </a:xfrm>
        </p:spPr>
      </p:pic>
      <p:sp>
        <p:nvSpPr>
          <p:cNvPr id="6" name="TextBox 5"/>
          <p:cNvSpPr txBox="1"/>
          <p:nvPr/>
        </p:nvSpPr>
        <p:spPr>
          <a:xfrm>
            <a:off x="5331854" y="276250"/>
            <a:ext cx="514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Churn by 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Credit </a:t>
            </a: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ard Usage</a:t>
            </a:r>
            <a:endParaRPr 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7008" y="5679582"/>
            <a:ext cx="526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Compares churn rates between customers with and without a credit card.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111" y="5679583"/>
            <a:ext cx="428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Shows churn patterns in relation to customer tenure with the </a:t>
            </a:r>
            <a:r>
              <a:rPr lang="en-US" dirty="0" smtClean="0"/>
              <a:t>bank.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7" y="244556"/>
            <a:ext cx="4685743" cy="693502"/>
          </a:xfrm>
        </p:spPr>
        <p:txBody>
          <a:bodyPr/>
          <a:lstStyle/>
          <a:p>
            <a:r>
              <a:rPr lang="en-US" sz="2800" b="1" dirty="0" smtClean="0"/>
              <a:t>Overall Churn Rate</a:t>
            </a:r>
            <a:endParaRPr lang="en-US" sz="28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4" y="1141850"/>
            <a:ext cx="4257675" cy="409575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1161"/>
          <a:stretch/>
        </p:blipFill>
        <p:spPr>
          <a:xfrm>
            <a:off x="6084230" y="1141850"/>
            <a:ext cx="4051833" cy="4095750"/>
          </a:xfrm>
        </p:spPr>
      </p:pic>
      <p:sp>
        <p:nvSpPr>
          <p:cNvPr id="6" name="TextBox 5"/>
          <p:cNvSpPr txBox="1"/>
          <p:nvPr/>
        </p:nvSpPr>
        <p:spPr>
          <a:xfrm>
            <a:off x="684094" y="244556"/>
            <a:ext cx="456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Churn by 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Activity Status</a:t>
            </a:r>
            <a:endParaRPr lang="en-US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18" y="5512158"/>
            <a:ext cx="462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Analyzes churn based on whether the customer is an active member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1402" y="5512158"/>
            <a:ext cx="4802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Calculates the percentage of customers who have churned from the total.</a:t>
            </a:r>
          </a:p>
        </p:txBody>
      </p:sp>
    </p:spTree>
    <p:extLst>
      <p:ext uri="{BB962C8B-B14F-4D97-AF65-F5344CB8AC3E}">
        <p14:creationId xmlns:p14="http://schemas.microsoft.com/office/powerpoint/2010/main" val="2944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Imported SQL-cleaned data into </a:t>
            </a:r>
            <a:r>
              <a:rPr lang="en-US" b="1" dirty="0"/>
              <a:t>Power </a:t>
            </a:r>
            <a:r>
              <a:rPr lang="en-US" b="1" dirty="0" smtClean="0"/>
              <a:t>BI</a:t>
            </a:r>
          </a:p>
          <a:p>
            <a:r>
              <a:rPr lang="en-US" dirty="0" smtClean="0"/>
              <a:t>Created </a:t>
            </a:r>
            <a:r>
              <a:rPr lang="en-US" b="1" dirty="0"/>
              <a:t>interactive dashboards </a:t>
            </a:r>
            <a:r>
              <a:rPr lang="en-US" dirty="0"/>
              <a:t>to visualize churn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Key </a:t>
            </a:r>
            <a:r>
              <a:rPr lang="en-US" dirty="0"/>
              <a:t>visualizations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. Churned </a:t>
            </a:r>
            <a:r>
              <a:rPr lang="en-US" dirty="0"/>
              <a:t>Customers by </a:t>
            </a:r>
            <a:r>
              <a:rPr lang="en-US" dirty="0" smtClean="0"/>
              <a:t>Status</a:t>
            </a:r>
          </a:p>
          <a:p>
            <a:pPr marL="0" indent="0">
              <a:buNone/>
            </a:pPr>
            <a:r>
              <a:rPr lang="en-US" dirty="0" smtClean="0"/>
              <a:t>        . Churn </a:t>
            </a:r>
            <a:r>
              <a:rPr lang="en-US" dirty="0"/>
              <a:t>by Age </a:t>
            </a:r>
            <a:r>
              <a:rPr lang="en-US" dirty="0" smtClean="0"/>
              <a:t>Group </a:t>
            </a:r>
          </a:p>
          <a:p>
            <a:pPr marL="0" indent="0">
              <a:buNone/>
            </a:pPr>
            <a:r>
              <a:rPr lang="en-US" dirty="0" smtClean="0"/>
              <a:t>        . Churn </a:t>
            </a:r>
            <a:r>
              <a:rPr lang="en-US" dirty="0"/>
              <a:t>by </a:t>
            </a:r>
            <a:r>
              <a:rPr lang="en-US" dirty="0" smtClean="0"/>
              <a:t>Tenure</a:t>
            </a:r>
          </a:p>
          <a:p>
            <a:pPr marL="0" indent="0">
              <a:buNone/>
            </a:pPr>
            <a:r>
              <a:rPr lang="en-US" dirty="0" smtClean="0"/>
              <a:t>        . Churn </a:t>
            </a:r>
            <a:r>
              <a:rPr lang="en-US" dirty="0"/>
              <a:t>by Credit Card </a:t>
            </a:r>
            <a:r>
              <a:rPr lang="en-US" dirty="0" smtClean="0"/>
              <a:t>Usage</a:t>
            </a:r>
          </a:p>
          <a:p>
            <a:pPr marL="0" indent="0">
              <a:buNone/>
            </a:pPr>
            <a:r>
              <a:rPr lang="en-US" dirty="0" smtClean="0"/>
              <a:t>        . Churn </a:t>
            </a:r>
            <a:r>
              <a:rPr lang="en-US" dirty="0"/>
              <a:t>by Active Member &amp; </a:t>
            </a:r>
            <a:r>
              <a:rPr lang="en-US" dirty="0" smtClean="0"/>
              <a:t>Gender</a:t>
            </a:r>
          </a:p>
          <a:p>
            <a:r>
              <a:rPr lang="en-US" dirty="0" smtClean="0"/>
              <a:t>Used </a:t>
            </a:r>
            <a:r>
              <a:rPr lang="en-US" b="1" dirty="0"/>
              <a:t>filters and slicers </a:t>
            </a:r>
            <a:r>
              <a:rPr lang="en-US" dirty="0"/>
              <a:t>for dynamic </a:t>
            </a:r>
            <a:r>
              <a:rPr lang="en-US" dirty="0" smtClean="0"/>
              <a:t>exploration</a:t>
            </a:r>
          </a:p>
          <a:p>
            <a:r>
              <a:rPr lang="en-US" dirty="0" smtClean="0"/>
              <a:t>Focused </a:t>
            </a:r>
            <a:r>
              <a:rPr lang="en-US" dirty="0"/>
              <a:t>on presenting </a:t>
            </a:r>
            <a:r>
              <a:rPr lang="en-US" b="1" dirty="0"/>
              <a:t>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35360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604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Bank Churn Analysis </vt:lpstr>
      <vt:lpstr>Project Objective</vt:lpstr>
      <vt:lpstr>Tools &amp; Workflow</vt:lpstr>
      <vt:lpstr>Excel Data Cleaning</vt:lpstr>
      <vt:lpstr>SQL Analysis</vt:lpstr>
      <vt:lpstr>Churn by Gender</vt:lpstr>
      <vt:lpstr>Churn by Tenure</vt:lpstr>
      <vt:lpstr>Overall Churn Rate</vt:lpstr>
      <vt:lpstr>Power BI Visualization</vt:lpstr>
      <vt:lpstr>Bank Churn Analysis Dashboard</vt:lpstr>
      <vt:lpstr>Key Insights  &amp; Findings</vt:lpstr>
      <vt:lpstr>Recommendations to Reduce Customer Churn</vt:lpstr>
      <vt:lpstr>Conclusion :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Analysis</dc:title>
  <dc:creator>Administrator</dc:creator>
  <cp:lastModifiedBy>Administrator</cp:lastModifiedBy>
  <cp:revision>15</cp:revision>
  <dcterms:created xsi:type="dcterms:W3CDTF">2025-04-10T11:38:00Z</dcterms:created>
  <dcterms:modified xsi:type="dcterms:W3CDTF">2025-04-11T09:58:20Z</dcterms:modified>
</cp:coreProperties>
</file>