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6" r:id="rId2"/>
    <p:sldId id="258" r:id="rId3"/>
    <p:sldId id="266" r:id="rId4"/>
    <p:sldId id="267" r:id="rId5"/>
    <p:sldId id="268" r:id="rId6"/>
    <p:sldId id="269" r:id="rId7"/>
    <p:sldId id="270" r:id="rId8"/>
    <p:sldId id="271" r:id="rId9"/>
    <p:sldId id="275" r:id="rId10"/>
    <p:sldId id="272" r:id="rId11"/>
    <p:sldId id="273" r:id="rId12"/>
    <p:sldId id="274" r:id="rId13"/>
    <p:sldId id="262"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9417E-46C0-4B55-9997-C741697EAE39}" v="415" dt="2021-06-02T14:42:12.331"/>
    <p1510:client id="{2C7A21FD-F37F-45FE-B6EC-381034F34382}" v="16" dt="2021-06-07T13:31:01.472"/>
    <p1510:client id="{45C9B707-7EC4-4BAA-955E-433855FEFBC2}" v="169" dt="2021-05-01T08:51:22.802"/>
    <p1510:client id="{47B21B9A-125E-4670-8524-A8434819ADF2}" v="96" dt="2021-06-17T07:57:02.246"/>
    <p1510:client id="{592AE174-B00C-4196-9448-03764C8F4B6B}" v="232" dt="2021-05-20T10:16:26.068"/>
    <p1510:client id="{7075899D-2741-4091-A534-6CE68C15C708}" v="27" dt="2021-06-02T16:08:04.027"/>
    <p1510:client id="{B0DB626C-DA92-4919-A742-5C3DA39CBF96}" v="447" dt="2021-05-27T10:21:16.584"/>
    <p1510:client id="{E31F12CA-4499-425B-8808-DB03C7BBB2C0}" v="24" dt="2021-06-11T16:57:52.656"/>
    <p1510:client id="{E89CEE00-F3A3-455A-B8AC-A25816B00325}" v="1995" dt="2021-04-20T19:43:50.517"/>
    <p1510:client id="{FA976929-A05C-482A-AA26-B213DD3BB90F}" v="1977" dt="2021-06-02T11:32:10.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0861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6588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755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024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671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426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1935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628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2144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6366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6/17/2021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07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6/17/2021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133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1271E-6F18-4544-B4CB-A98D8C5D987E}"/>
              </a:ext>
            </a:extLst>
          </p:cNvPr>
          <p:cNvSpPr>
            <a:spLocks noGrp="1"/>
          </p:cNvSpPr>
          <p:nvPr>
            <p:ph type="ctrTitle"/>
          </p:nvPr>
        </p:nvSpPr>
        <p:spPr>
          <a:xfrm>
            <a:off x="800102" y="960594"/>
            <a:ext cx="5828114" cy="4936812"/>
          </a:xfrm>
        </p:spPr>
        <p:txBody>
          <a:bodyPr anchor="ctr">
            <a:normAutofit/>
          </a:bodyPr>
          <a:lstStyle/>
          <a:p>
            <a:pPr algn="r"/>
            <a:r>
              <a:rPr lang="en-GB"/>
              <a:t>Solar battery charger circuit</a:t>
            </a:r>
          </a:p>
        </p:txBody>
      </p:sp>
      <p:sp>
        <p:nvSpPr>
          <p:cNvPr id="3" name="Subtitle 2">
            <a:extLst>
              <a:ext uri="{FF2B5EF4-FFF2-40B4-BE49-F238E27FC236}">
                <a16:creationId xmlns:a16="http://schemas.microsoft.com/office/drawing/2014/main" id="{5F769CB0-BAB2-4E52-8BE0-0B3975F11120}"/>
              </a:ext>
            </a:extLst>
          </p:cNvPr>
          <p:cNvSpPr>
            <a:spLocks noGrp="1"/>
          </p:cNvSpPr>
          <p:nvPr>
            <p:ph type="subTitle" idx="1"/>
          </p:nvPr>
        </p:nvSpPr>
        <p:spPr>
          <a:xfrm>
            <a:off x="8002185" y="1390650"/>
            <a:ext cx="3019423" cy="4076700"/>
          </a:xfrm>
        </p:spPr>
        <p:txBody>
          <a:bodyPr anchor="ctr">
            <a:normAutofit/>
          </a:bodyPr>
          <a:lstStyle/>
          <a:p>
            <a:pPr marL="342900" indent="-342900">
              <a:buChar char="•"/>
            </a:pPr>
            <a:r>
              <a:rPr lang="en-GB" dirty="0"/>
              <a:t>Easy to construct</a:t>
            </a:r>
            <a:endParaRPr lang="en-US" dirty="0"/>
          </a:p>
          <a:p>
            <a:pPr marL="342900" indent="-342900">
              <a:buChar char="•"/>
            </a:pPr>
            <a:r>
              <a:rPr lang="en-GB" dirty="0"/>
              <a:t>Cost efficient </a:t>
            </a:r>
            <a:endParaRPr lang="en-US" dirty="0"/>
          </a:p>
          <a:p>
            <a:pPr marL="342900" indent="-342900">
              <a:buChar char="•"/>
            </a:pPr>
            <a:r>
              <a:rPr lang="en-GB" dirty="0"/>
              <a:t>Portable</a:t>
            </a:r>
          </a:p>
          <a:p>
            <a:pPr marL="342900" indent="-342900">
              <a:buChar char="•"/>
            </a:pPr>
            <a:r>
              <a:rPr lang="en-GB" dirty="0"/>
              <a:t>Compact </a:t>
            </a:r>
          </a:p>
        </p:txBody>
      </p:sp>
      <p:cxnSp>
        <p:nvCxnSpPr>
          <p:cNvPr id="10" name="Straight Connector 9">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18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D94F-349C-40EA-A99C-708FD2FB3D01}"/>
              </a:ext>
            </a:extLst>
          </p:cNvPr>
          <p:cNvSpPr>
            <a:spLocks noGrp="1"/>
          </p:cNvSpPr>
          <p:nvPr>
            <p:ph type="title"/>
          </p:nvPr>
        </p:nvSpPr>
        <p:spPr/>
        <p:txBody>
          <a:bodyPr/>
          <a:lstStyle/>
          <a:p>
            <a:r>
              <a:rPr lang="en-GB" dirty="0"/>
              <a:t>Working principle:</a:t>
            </a:r>
          </a:p>
        </p:txBody>
      </p:sp>
      <p:sp>
        <p:nvSpPr>
          <p:cNvPr id="3" name="Content Placeholder 2">
            <a:extLst>
              <a:ext uri="{FF2B5EF4-FFF2-40B4-BE49-F238E27FC236}">
                <a16:creationId xmlns:a16="http://schemas.microsoft.com/office/drawing/2014/main" id="{7C6E92EB-61D3-40E9-A7B2-0A59246523ED}"/>
              </a:ext>
            </a:extLst>
          </p:cNvPr>
          <p:cNvSpPr>
            <a:spLocks noGrp="1"/>
          </p:cNvSpPr>
          <p:nvPr>
            <p:ph idx="1"/>
          </p:nvPr>
        </p:nvSpPr>
        <p:spPr/>
        <p:txBody>
          <a:bodyPr vert="horz" lIns="91440" tIns="45720" rIns="91440" bIns="45720" rtlCol="0" anchor="t">
            <a:normAutofit/>
          </a:bodyPr>
          <a:lstStyle/>
          <a:p>
            <a:r>
              <a:rPr lang="en-GB" dirty="0"/>
              <a:t>Initially, If there is a input voltage above 5V and initial feedback is 0V. Error voltage would be 2.5V and when it is compared with the triangle wave generated by wave shaping circuit, the comparator develops a duty cycle with almost 1. Hence the input voltage is boosted. While in the process when output voltage is increased the feedback fed is also increased which in turn reduces the error voltage. Because of this Duty cycle is reduced and output increases slowly. At certain point of time error voltage will be zero and duty cycle remains constant for constant input giving constant boosted output. </a:t>
            </a:r>
          </a:p>
          <a:p>
            <a:r>
              <a:rPr lang="en-GB" dirty="0"/>
              <a:t>Now if this state is disturbed by either variation in input or variation in output, the duty cycle will be adjust itself to bring output back stable point.</a:t>
            </a:r>
          </a:p>
          <a:p>
            <a:endParaRPr lang="en-GB" dirty="0"/>
          </a:p>
        </p:txBody>
      </p:sp>
    </p:spTree>
    <p:extLst>
      <p:ext uri="{BB962C8B-B14F-4D97-AF65-F5344CB8AC3E}">
        <p14:creationId xmlns:p14="http://schemas.microsoft.com/office/powerpoint/2010/main" val="282562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74C5C-559C-47E5-B7F9-20FEDB51A6F7}"/>
              </a:ext>
            </a:extLst>
          </p:cNvPr>
          <p:cNvSpPr>
            <a:spLocks noGrp="1"/>
          </p:cNvSpPr>
          <p:nvPr>
            <p:ph idx="1"/>
          </p:nvPr>
        </p:nvSpPr>
        <p:spPr/>
        <p:txBody>
          <a:bodyPr vert="horz" lIns="91440" tIns="45720" rIns="91440" bIns="45720" rtlCol="0" anchor="t">
            <a:normAutofit/>
          </a:bodyPr>
          <a:lstStyle/>
          <a:p>
            <a:r>
              <a:rPr lang="en-GB" dirty="0"/>
              <a:t>For example, let's consider output is stable at 15V at error voltage as 0V. If output is increased, feedback increases, error voltage will become slightly negative and duty cycle is reduced below 50% which controls output by boosting less.</a:t>
            </a:r>
          </a:p>
          <a:p>
            <a:r>
              <a:rPr lang="en-GB" dirty="0"/>
              <a:t>In case for some reason output is reduced, feedback reduces, error voltage is increased, increasing the duty cycle which in return boosts input more to get more output.</a:t>
            </a:r>
          </a:p>
        </p:txBody>
      </p:sp>
    </p:spTree>
    <p:extLst>
      <p:ext uri="{BB962C8B-B14F-4D97-AF65-F5344CB8AC3E}">
        <p14:creationId xmlns:p14="http://schemas.microsoft.com/office/powerpoint/2010/main" val="220936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19541-0754-460A-8A68-986FD249F519}"/>
              </a:ext>
            </a:extLst>
          </p:cNvPr>
          <p:cNvSpPr>
            <a:spLocks noGrp="1"/>
          </p:cNvSpPr>
          <p:nvPr>
            <p:ph type="title"/>
          </p:nvPr>
        </p:nvSpPr>
        <p:spPr>
          <a:xfrm>
            <a:off x="695325" y="897753"/>
            <a:ext cx="3635046" cy="1575391"/>
          </a:xfrm>
        </p:spPr>
        <p:txBody>
          <a:bodyPr>
            <a:normAutofit/>
          </a:bodyPr>
          <a:lstStyle/>
          <a:p>
            <a:pPr>
              <a:lnSpc>
                <a:spcPct val="90000"/>
              </a:lnSpc>
            </a:pPr>
            <a:r>
              <a:rPr lang="en-GB" sz="3400"/>
              <a:t>Alternative circuit: using uc3842</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E8FD90F-0FFA-445E-A95A-8B1099E146CF}"/>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dirty="0"/>
              <a:t>A replacement circuit in case needed a high power output.</a:t>
            </a:r>
          </a:p>
          <a:p>
            <a:r>
              <a:rPr lang="en-US" dirty="0"/>
              <a:t>It requires a minimum input voltage of &gt; 10 volts to work</a:t>
            </a:r>
          </a:p>
          <a:p>
            <a:endParaRPr lang="en-US" dirty="0"/>
          </a:p>
        </p:txBody>
      </p:sp>
      <p:pic>
        <p:nvPicPr>
          <p:cNvPr id="4" name="Picture 4" descr="Diagram, schematic&#10;&#10;Description automatically generated">
            <a:extLst>
              <a:ext uri="{FF2B5EF4-FFF2-40B4-BE49-F238E27FC236}">
                <a16:creationId xmlns:a16="http://schemas.microsoft.com/office/drawing/2014/main" id="{01258FD4-BD5A-4827-AA4F-18F6A6F7C60A}"/>
              </a:ext>
            </a:extLst>
          </p:cNvPr>
          <p:cNvPicPr>
            <a:picLocks noChangeAspect="1"/>
          </p:cNvPicPr>
          <p:nvPr/>
        </p:nvPicPr>
        <p:blipFill>
          <a:blip r:embed="rId2"/>
          <a:stretch>
            <a:fillRect/>
          </a:stretch>
        </p:blipFill>
        <p:spPr>
          <a:xfrm>
            <a:off x="4560498" y="904606"/>
            <a:ext cx="7162081" cy="5307581"/>
          </a:xfrm>
          <a:prstGeom prst="rect">
            <a:avLst/>
          </a:prstGeom>
        </p:spPr>
      </p:pic>
    </p:spTree>
    <p:extLst>
      <p:ext uri="{BB962C8B-B14F-4D97-AF65-F5344CB8AC3E}">
        <p14:creationId xmlns:p14="http://schemas.microsoft.com/office/powerpoint/2010/main" val="253978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9DDF-CF3A-406C-9BF7-F85F84A08A0E}"/>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8031B41B-D557-4C12-ACA8-6287F59764F2}"/>
              </a:ext>
            </a:extLst>
          </p:cNvPr>
          <p:cNvSpPr>
            <a:spLocks noGrp="1"/>
          </p:cNvSpPr>
          <p:nvPr>
            <p:ph idx="1"/>
          </p:nvPr>
        </p:nvSpPr>
        <p:spPr/>
        <p:txBody>
          <a:bodyPr vert="horz" lIns="91440" tIns="45720" rIns="91440" bIns="45720" rtlCol="0" anchor="t">
            <a:normAutofit/>
          </a:bodyPr>
          <a:lstStyle/>
          <a:p>
            <a:r>
              <a:rPr lang="en-GB" dirty="0"/>
              <a:t>From </a:t>
            </a:r>
          </a:p>
          <a:p>
            <a:pPr marL="0" indent="0">
              <a:buNone/>
            </a:pPr>
            <a:r>
              <a:rPr lang="en-GB" dirty="0"/>
              <a:t>   Group 12</a:t>
            </a:r>
          </a:p>
          <a:p>
            <a:r>
              <a:rPr lang="en-GB" dirty="0"/>
              <a:t>A. </a:t>
            </a:r>
            <a:r>
              <a:rPr lang="en-GB" dirty="0" err="1"/>
              <a:t>Meghasyam</a:t>
            </a:r>
            <a:r>
              <a:rPr lang="en-GB" dirty="0"/>
              <a:t>.</a:t>
            </a:r>
          </a:p>
          <a:p>
            <a:r>
              <a:rPr lang="en-GB" dirty="0"/>
              <a:t>S. </a:t>
            </a:r>
            <a:r>
              <a:rPr lang="en-GB" dirty="0" err="1"/>
              <a:t>Shreekar</a:t>
            </a:r>
            <a:r>
              <a:rPr lang="en-GB" dirty="0"/>
              <a:t>.</a:t>
            </a:r>
          </a:p>
          <a:p>
            <a:r>
              <a:rPr lang="en-GB" dirty="0"/>
              <a:t>A. Shanthan.</a:t>
            </a:r>
          </a:p>
          <a:p>
            <a:r>
              <a:rPr lang="en-GB" dirty="0"/>
              <a:t>C. Surya Teja.</a:t>
            </a:r>
          </a:p>
        </p:txBody>
      </p:sp>
    </p:spTree>
    <p:extLst>
      <p:ext uri="{BB962C8B-B14F-4D97-AF65-F5344CB8AC3E}">
        <p14:creationId xmlns:p14="http://schemas.microsoft.com/office/powerpoint/2010/main" val="418367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83F2-DBBE-47A4-A2F7-EEA1BE931395}"/>
              </a:ext>
            </a:extLst>
          </p:cNvPr>
          <p:cNvSpPr>
            <a:spLocks noGrp="1"/>
          </p:cNvSpPr>
          <p:nvPr>
            <p:ph type="title"/>
          </p:nvPr>
        </p:nvSpPr>
        <p:spPr/>
        <p:txBody>
          <a:bodyPr/>
          <a:lstStyle/>
          <a:p>
            <a:r>
              <a:rPr lang="en-GB" dirty="0"/>
              <a:t>About  the project: </a:t>
            </a:r>
          </a:p>
        </p:txBody>
      </p:sp>
      <p:sp>
        <p:nvSpPr>
          <p:cNvPr id="3" name="Content Placeholder 2">
            <a:extLst>
              <a:ext uri="{FF2B5EF4-FFF2-40B4-BE49-F238E27FC236}">
                <a16:creationId xmlns:a16="http://schemas.microsoft.com/office/drawing/2014/main" id="{B9AB349E-D611-4B74-9B7C-3664B69C4AEB}"/>
              </a:ext>
            </a:extLst>
          </p:cNvPr>
          <p:cNvSpPr>
            <a:spLocks noGrp="1"/>
          </p:cNvSpPr>
          <p:nvPr>
            <p:ph idx="1"/>
          </p:nvPr>
        </p:nvSpPr>
        <p:spPr/>
        <p:txBody>
          <a:bodyPr vert="horz" lIns="91440" tIns="45720" rIns="91440" bIns="45720" rtlCol="0" anchor="t">
            <a:normAutofit/>
          </a:bodyPr>
          <a:lstStyle/>
          <a:p>
            <a:r>
              <a:rPr lang="en-GB" dirty="0"/>
              <a:t>As there is an ongoing renewable power deficiency problem, our projects aims to give solution by providing a reliable source and a method to charge a few daily must need devices of 12V DC rating . Which can then be used directly or boosted to operate other necessary systems(Higher Rating Or Lower Rating). Our main goal is to power a 12V DC operated power devices which we will demonstrate by charging a 12V battery. As solar is the most reliable renewable source, we are limiting our input range to a voltage range around 4V to 6V that which is obtained by general portable solar cells. We are aiming to make our project as a small scale version of solar energy harvest, so that it is portable and cost friendly. </a:t>
            </a:r>
          </a:p>
        </p:txBody>
      </p:sp>
    </p:spTree>
    <p:extLst>
      <p:ext uri="{BB962C8B-B14F-4D97-AF65-F5344CB8AC3E}">
        <p14:creationId xmlns:p14="http://schemas.microsoft.com/office/powerpoint/2010/main" val="286676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18A3A-05FE-4894-8A76-223F77B66458}"/>
              </a:ext>
            </a:extLst>
          </p:cNvPr>
          <p:cNvSpPr>
            <a:spLocks noGrp="1"/>
          </p:cNvSpPr>
          <p:nvPr>
            <p:ph type="title"/>
          </p:nvPr>
        </p:nvSpPr>
        <p:spPr>
          <a:xfrm>
            <a:off x="700635" y="922096"/>
            <a:ext cx="10691265" cy="1371030"/>
          </a:xfrm>
        </p:spPr>
        <p:txBody>
          <a:bodyPr>
            <a:normAutofit/>
          </a:bodyPr>
          <a:lstStyle/>
          <a:p>
            <a:r>
              <a:rPr lang="en-GB" dirty="0"/>
              <a:t>Block Diagram</a:t>
            </a:r>
          </a:p>
        </p:txBody>
      </p:sp>
      <p:cxnSp>
        <p:nvCxnSpPr>
          <p:cNvPr id="6" name="Straight Connector 9">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1">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9" descr="Diagram&#10;&#10;Description automatically generated">
            <a:extLst>
              <a:ext uri="{FF2B5EF4-FFF2-40B4-BE49-F238E27FC236}">
                <a16:creationId xmlns:a16="http://schemas.microsoft.com/office/drawing/2014/main" id="{A641674E-3C59-410A-961B-EB9BABD983FC}"/>
              </a:ext>
            </a:extLst>
          </p:cNvPr>
          <p:cNvPicPr>
            <a:picLocks noGrp="1" noChangeAspect="1"/>
          </p:cNvPicPr>
          <p:nvPr>
            <p:ph idx="1"/>
          </p:nvPr>
        </p:nvPicPr>
        <p:blipFill>
          <a:blip r:embed="rId2"/>
          <a:stretch>
            <a:fillRect/>
          </a:stretch>
        </p:blipFill>
        <p:spPr>
          <a:xfrm>
            <a:off x="2165549" y="1663694"/>
            <a:ext cx="7876455" cy="4262347"/>
          </a:xfrm>
        </p:spPr>
      </p:pic>
    </p:spTree>
    <p:extLst>
      <p:ext uri="{BB962C8B-B14F-4D97-AF65-F5344CB8AC3E}">
        <p14:creationId xmlns:p14="http://schemas.microsoft.com/office/powerpoint/2010/main" val="130379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BB8EA-90C1-4178-9E42-79DE97E7C74A}"/>
              </a:ext>
            </a:extLst>
          </p:cNvPr>
          <p:cNvSpPr>
            <a:spLocks noGrp="1"/>
          </p:cNvSpPr>
          <p:nvPr>
            <p:ph type="title"/>
          </p:nvPr>
        </p:nvSpPr>
        <p:spPr>
          <a:xfrm>
            <a:off x="695325" y="897753"/>
            <a:ext cx="3635046" cy="1575391"/>
          </a:xfrm>
        </p:spPr>
        <p:txBody>
          <a:bodyPr>
            <a:normAutofit/>
          </a:bodyPr>
          <a:lstStyle/>
          <a:p>
            <a:pPr>
              <a:lnSpc>
                <a:spcPct val="90000"/>
              </a:lnSpc>
            </a:pPr>
            <a:r>
              <a:rPr lang="en-GB" sz="3400" dirty="0"/>
              <a:t>CHARGER CIRCUIT </a:t>
            </a:r>
            <a:r>
              <a:rPr lang="en-GB" sz="3400"/>
              <a:t>wITHOUT</a:t>
            </a:r>
            <a:r>
              <a:rPr lang="en-GB" sz="3400" dirty="0"/>
              <a:t> IC:</a:t>
            </a: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23BC8D5A-F18D-4A29-ACBC-8F2336E63E9B}"/>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a:t>Circuit is simulated in NI MULTISIM </a:t>
            </a:r>
          </a:p>
        </p:txBody>
      </p:sp>
      <p:pic>
        <p:nvPicPr>
          <p:cNvPr id="6" name="Picture 6" descr="Diagram, schematic&#10;&#10;Description automatically generated">
            <a:extLst>
              <a:ext uri="{FF2B5EF4-FFF2-40B4-BE49-F238E27FC236}">
                <a16:creationId xmlns:a16="http://schemas.microsoft.com/office/drawing/2014/main" id="{E9673D6B-A74F-45A5-A0AB-679D5B4A3A44}"/>
              </a:ext>
            </a:extLst>
          </p:cNvPr>
          <p:cNvPicPr>
            <a:picLocks noChangeAspect="1"/>
          </p:cNvPicPr>
          <p:nvPr/>
        </p:nvPicPr>
        <p:blipFill>
          <a:blip r:embed="rId2"/>
          <a:stretch>
            <a:fillRect/>
          </a:stretch>
        </p:blipFill>
        <p:spPr>
          <a:xfrm>
            <a:off x="4876800" y="1458182"/>
            <a:ext cx="6515100" cy="3941635"/>
          </a:xfrm>
          <a:prstGeom prst="rect">
            <a:avLst/>
          </a:prstGeom>
        </p:spPr>
      </p:pic>
    </p:spTree>
    <p:extLst>
      <p:ext uri="{BB962C8B-B14F-4D97-AF65-F5344CB8AC3E}">
        <p14:creationId xmlns:p14="http://schemas.microsoft.com/office/powerpoint/2010/main" val="111879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24F4-DB07-4FAC-A6BD-738D0EE7D273}"/>
              </a:ext>
            </a:extLst>
          </p:cNvPr>
          <p:cNvSpPr>
            <a:spLocks noGrp="1"/>
          </p:cNvSpPr>
          <p:nvPr>
            <p:ph type="title"/>
          </p:nvPr>
        </p:nvSpPr>
        <p:spPr/>
        <p:txBody>
          <a:bodyPr/>
          <a:lstStyle/>
          <a:p>
            <a:r>
              <a:rPr lang="en-GB" dirty="0"/>
              <a:t>PARTS OF SIMULATION:</a:t>
            </a:r>
            <a:br>
              <a:rPr lang="en-GB" dirty="0"/>
            </a:br>
            <a:endParaRPr lang="en-GB" dirty="0"/>
          </a:p>
        </p:txBody>
      </p:sp>
      <p:sp>
        <p:nvSpPr>
          <p:cNvPr id="3" name="Content Placeholder 2">
            <a:extLst>
              <a:ext uri="{FF2B5EF4-FFF2-40B4-BE49-F238E27FC236}">
                <a16:creationId xmlns:a16="http://schemas.microsoft.com/office/drawing/2014/main" id="{AF3230EF-C426-44D4-BB21-9D2DE75A4383}"/>
              </a:ext>
            </a:extLst>
          </p:cNvPr>
          <p:cNvSpPr>
            <a:spLocks noGrp="1"/>
          </p:cNvSpPr>
          <p:nvPr>
            <p:ph idx="1"/>
          </p:nvPr>
        </p:nvSpPr>
        <p:spPr/>
        <p:txBody>
          <a:bodyPr vert="horz" lIns="91440" tIns="45720" rIns="91440" bIns="45720" rtlCol="0" anchor="t">
            <a:normAutofit/>
          </a:bodyPr>
          <a:lstStyle/>
          <a:p>
            <a:r>
              <a:rPr lang="en-GB" dirty="0"/>
              <a:t>TRIANGLE WAVE GENERATOR</a:t>
            </a:r>
          </a:p>
          <a:p>
            <a:r>
              <a:rPr lang="en-GB" dirty="0"/>
              <a:t>COMPARATOR</a:t>
            </a:r>
          </a:p>
          <a:p>
            <a:r>
              <a:rPr lang="en-GB" dirty="0"/>
              <a:t>ERROR VOLTAGE GENERATOR</a:t>
            </a:r>
          </a:p>
          <a:p>
            <a:r>
              <a:rPr lang="en-GB" dirty="0"/>
              <a:t>BOOST CONVERTER</a:t>
            </a:r>
          </a:p>
          <a:p>
            <a:endParaRPr lang="en-GB" dirty="0"/>
          </a:p>
        </p:txBody>
      </p:sp>
    </p:spTree>
    <p:extLst>
      <p:ext uri="{BB962C8B-B14F-4D97-AF65-F5344CB8AC3E}">
        <p14:creationId xmlns:p14="http://schemas.microsoft.com/office/powerpoint/2010/main" val="422074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50818-326B-40D2-A531-844371E78B28}"/>
              </a:ext>
            </a:extLst>
          </p:cNvPr>
          <p:cNvSpPr>
            <a:spLocks noGrp="1"/>
          </p:cNvSpPr>
          <p:nvPr>
            <p:ph type="title"/>
          </p:nvPr>
        </p:nvSpPr>
        <p:spPr>
          <a:xfrm>
            <a:off x="695325" y="897753"/>
            <a:ext cx="3635046" cy="1575391"/>
          </a:xfrm>
        </p:spPr>
        <p:txBody>
          <a:bodyPr>
            <a:normAutofit/>
          </a:bodyPr>
          <a:lstStyle/>
          <a:p>
            <a:r>
              <a:rPr lang="en-GB" sz="3100" dirty="0"/>
              <a:t>Triangular  wave Generator:</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B575CDE-10B2-450F-B765-1745EBEDD120}"/>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dirty="0"/>
              <a:t>This is a basic wave shaping circuit formed by square wave generator and </a:t>
            </a:r>
            <a:r>
              <a:rPr lang="en-US"/>
              <a:t>integrator  </a:t>
            </a:r>
            <a:r>
              <a:rPr lang="en-US" dirty="0"/>
              <a:t>coupled in order to generate a triangular wave.</a:t>
            </a:r>
          </a:p>
        </p:txBody>
      </p:sp>
      <p:pic>
        <p:nvPicPr>
          <p:cNvPr id="4" name="Picture 4" descr="Diagram, schematic&#10;&#10;Description automatically generated">
            <a:extLst>
              <a:ext uri="{FF2B5EF4-FFF2-40B4-BE49-F238E27FC236}">
                <a16:creationId xmlns:a16="http://schemas.microsoft.com/office/drawing/2014/main" id="{2F054F18-79B3-483A-83A8-85E729A01406}"/>
              </a:ext>
            </a:extLst>
          </p:cNvPr>
          <p:cNvPicPr>
            <a:picLocks noChangeAspect="1"/>
          </p:cNvPicPr>
          <p:nvPr/>
        </p:nvPicPr>
        <p:blipFill>
          <a:blip r:embed="rId2"/>
          <a:stretch>
            <a:fillRect/>
          </a:stretch>
        </p:blipFill>
        <p:spPr>
          <a:xfrm>
            <a:off x="4876800" y="1670773"/>
            <a:ext cx="6515100" cy="3516453"/>
          </a:xfrm>
          <a:prstGeom prst="rect">
            <a:avLst/>
          </a:prstGeom>
        </p:spPr>
      </p:pic>
    </p:spTree>
    <p:extLst>
      <p:ext uri="{BB962C8B-B14F-4D97-AF65-F5344CB8AC3E}">
        <p14:creationId xmlns:p14="http://schemas.microsoft.com/office/powerpoint/2010/main" val="296103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BFA19-4E6D-4702-B04C-EBC5FE0DA9C5}"/>
              </a:ext>
            </a:extLst>
          </p:cNvPr>
          <p:cNvSpPr>
            <a:spLocks noGrp="1"/>
          </p:cNvSpPr>
          <p:nvPr>
            <p:ph type="title"/>
          </p:nvPr>
        </p:nvSpPr>
        <p:spPr>
          <a:xfrm>
            <a:off x="695323" y="616581"/>
            <a:ext cx="2895941" cy="1230401"/>
          </a:xfrm>
        </p:spPr>
        <p:txBody>
          <a:bodyPr>
            <a:normAutofit/>
          </a:bodyPr>
          <a:lstStyle/>
          <a:p>
            <a:r>
              <a:rPr lang="en-GB" sz="2800" dirty="0">
                <a:ea typeface="+mj-lt"/>
                <a:cs typeface="+mj-lt"/>
              </a:rPr>
              <a:t>ERROR VOLTAGE GENERATOR:</a:t>
            </a:r>
            <a:endParaRPr lang="en-GB" sz="2800" dirty="0"/>
          </a:p>
        </p:txBody>
      </p:sp>
      <p:cxnSp>
        <p:nvCxnSpPr>
          <p:cNvPr id="20" name="Straight Connector 19">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37CAF12-E3C4-4C75-A4E3-062153D6D124}"/>
              </a:ext>
            </a:extLst>
          </p:cNvPr>
          <p:cNvSpPr>
            <a:spLocks noGrp="1"/>
          </p:cNvSpPr>
          <p:nvPr>
            <p:ph idx="1"/>
          </p:nvPr>
        </p:nvSpPr>
        <p:spPr>
          <a:xfrm>
            <a:off x="4678589" y="657497"/>
            <a:ext cx="6713312" cy="1230401"/>
          </a:xfrm>
        </p:spPr>
        <p:txBody>
          <a:bodyPr vert="horz" lIns="91440" tIns="45720" rIns="91440" bIns="45720" rtlCol="0">
            <a:normAutofit/>
          </a:bodyPr>
          <a:lstStyle/>
          <a:p>
            <a:r>
              <a:rPr lang="en-US"/>
              <a:t>This circuit compares the feedback component with a reference voltage and outputs a difference signal which is then used  to generate duty cycle. </a:t>
            </a:r>
          </a:p>
        </p:txBody>
      </p:sp>
      <p:pic>
        <p:nvPicPr>
          <p:cNvPr id="4" name="Picture 4" descr="A picture containing text, wall, map, different&#10;&#10;Description automatically generated">
            <a:extLst>
              <a:ext uri="{FF2B5EF4-FFF2-40B4-BE49-F238E27FC236}">
                <a16:creationId xmlns:a16="http://schemas.microsoft.com/office/drawing/2014/main" id="{0002C8D6-788B-47FE-B970-E674F2D5195E}"/>
              </a:ext>
            </a:extLst>
          </p:cNvPr>
          <p:cNvPicPr>
            <a:picLocks noChangeAspect="1"/>
          </p:cNvPicPr>
          <p:nvPr/>
        </p:nvPicPr>
        <p:blipFill>
          <a:blip r:embed="rId2"/>
          <a:stretch>
            <a:fillRect/>
          </a:stretch>
        </p:blipFill>
        <p:spPr>
          <a:xfrm>
            <a:off x="2485263" y="2147814"/>
            <a:ext cx="7221476" cy="4005589"/>
          </a:xfrm>
          <a:prstGeom prst="rect">
            <a:avLst/>
          </a:prstGeom>
        </p:spPr>
      </p:pic>
    </p:spTree>
    <p:extLst>
      <p:ext uri="{BB962C8B-B14F-4D97-AF65-F5344CB8AC3E}">
        <p14:creationId xmlns:p14="http://schemas.microsoft.com/office/powerpoint/2010/main" val="9925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2E1FF-58FB-45E6-90AD-D94CEC802964}"/>
              </a:ext>
            </a:extLst>
          </p:cNvPr>
          <p:cNvSpPr>
            <a:spLocks noGrp="1"/>
          </p:cNvSpPr>
          <p:nvPr>
            <p:ph type="title"/>
          </p:nvPr>
        </p:nvSpPr>
        <p:spPr>
          <a:xfrm>
            <a:off x="695325" y="897753"/>
            <a:ext cx="3635046" cy="1575391"/>
          </a:xfrm>
        </p:spPr>
        <p:txBody>
          <a:bodyPr>
            <a:normAutofit/>
          </a:bodyPr>
          <a:lstStyle/>
          <a:p>
            <a:r>
              <a:rPr lang="en-GB">
                <a:ea typeface="+mj-lt"/>
                <a:cs typeface="+mj-lt"/>
              </a:rPr>
              <a:t>BOOST CONVERTER:</a:t>
            </a: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D231EC3-794A-4577-87FB-DC2EE7FD953C}"/>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dirty="0"/>
              <a:t>Circuit here is a basic construction of boost converter. It is designed to give a voltage of 15V when supplied with 5V. </a:t>
            </a:r>
          </a:p>
        </p:txBody>
      </p:sp>
      <p:pic>
        <p:nvPicPr>
          <p:cNvPr id="4" name="Picture 4" descr="A picture containing text, light, colors&#10;&#10;Description automatically generated">
            <a:extLst>
              <a:ext uri="{FF2B5EF4-FFF2-40B4-BE49-F238E27FC236}">
                <a16:creationId xmlns:a16="http://schemas.microsoft.com/office/drawing/2014/main" id="{CA675130-07A8-4A67-A200-0C226F402173}"/>
              </a:ext>
            </a:extLst>
          </p:cNvPr>
          <p:cNvPicPr>
            <a:picLocks noChangeAspect="1"/>
          </p:cNvPicPr>
          <p:nvPr/>
        </p:nvPicPr>
        <p:blipFill>
          <a:blip r:embed="rId2"/>
          <a:stretch>
            <a:fillRect/>
          </a:stretch>
        </p:blipFill>
        <p:spPr>
          <a:xfrm>
            <a:off x="4609382" y="1127104"/>
            <a:ext cx="6409426" cy="4589416"/>
          </a:xfrm>
          <a:prstGeom prst="rect">
            <a:avLst/>
          </a:prstGeom>
        </p:spPr>
      </p:pic>
    </p:spTree>
    <p:extLst>
      <p:ext uri="{BB962C8B-B14F-4D97-AF65-F5344CB8AC3E}">
        <p14:creationId xmlns:p14="http://schemas.microsoft.com/office/powerpoint/2010/main" val="300254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BB6B-90F5-4D40-9DF2-199A4D5EEF1B}"/>
              </a:ext>
            </a:extLst>
          </p:cNvPr>
          <p:cNvSpPr>
            <a:spLocks noGrp="1"/>
          </p:cNvSpPr>
          <p:nvPr>
            <p:ph type="title"/>
          </p:nvPr>
        </p:nvSpPr>
        <p:spPr/>
        <p:txBody>
          <a:bodyPr/>
          <a:lstStyle/>
          <a:p>
            <a:r>
              <a:rPr lang="en-GB"/>
              <a:t>CIRCUIT simulation:</a:t>
            </a:r>
          </a:p>
        </p:txBody>
      </p:sp>
      <p:pic>
        <p:nvPicPr>
          <p:cNvPr id="6" name="Picture 6" descr="Diagram, schematic&#10;&#10;Description automatically generated">
            <a:extLst>
              <a:ext uri="{FF2B5EF4-FFF2-40B4-BE49-F238E27FC236}">
                <a16:creationId xmlns:a16="http://schemas.microsoft.com/office/drawing/2014/main" id="{CE968768-582D-469B-BF5B-43477AB47A52}"/>
              </a:ext>
            </a:extLst>
          </p:cNvPr>
          <p:cNvPicPr>
            <a:picLocks noGrp="1" noChangeAspect="1"/>
          </p:cNvPicPr>
          <p:nvPr>
            <p:ph idx="1"/>
          </p:nvPr>
        </p:nvPicPr>
        <p:blipFill>
          <a:blip r:embed="rId2"/>
          <a:stretch>
            <a:fillRect/>
          </a:stretch>
        </p:blipFill>
        <p:spPr>
          <a:xfrm>
            <a:off x="1759755" y="1847429"/>
            <a:ext cx="8184836" cy="4081785"/>
          </a:xfrm>
        </p:spPr>
      </p:pic>
    </p:spTree>
    <p:extLst>
      <p:ext uri="{BB962C8B-B14F-4D97-AF65-F5344CB8AC3E}">
        <p14:creationId xmlns:p14="http://schemas.microsoft.com/office/powerpoint/2010/main" val="235729983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ChronicleVTI</vt:lpstr>
      <vt:lpstr>Solar battery charger circuit</vt:lpstr>
      <vt:lpstr>About  the project: </vt:lpstr>
      <vt:lpstr>Block Diagram</vt:lpstr>
      <vt:lpstr>CHARGER CIRCUIT wITHOUT IC:</vt:lpstr>
      <vt:lpstr>PARTS OF SIMULATION: </vt:lpstr>
      <vt:lpstr>Triangular  wave Generator:</vt:lpstr>
      <vt:lpstr>ERROR VOLTAGE GENERATOR:</vt:lpstr>
      <vt:lpstr>BOOST CONVERTER:</vt:lpstr>
      <vt:lpstr>CIRCUIT simulation:</vt:lpstr>
      <vt:lpstr>Working principle:</vt:lpstr>
      <vt:lpstr>PowerPoint Presentation</vt:lpstr>
      <vt:lpstr>Alternative circuit: using uc3842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751</cp:revision>
  <dcterms:created xsi:type="dcterms:W3CDTF">2021-04-20T18:49:28Z</dcterms:created>
  <dcterms:modified xsi:type="dcterms:W3CDTF">2021-06-17T07:57:37Z</dcterms:modified>
</cp:coreProperties>
</file>