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handoutMasterIdLst>
    <p:handoutMasterId r:id="rId34"/>
  </p:handoutMasterIdLst>
  <p:sldIdLst>
    <p:sldId id="315" r:id="rId5"/>
    <p:sldId id="305" r:id="rId6"/>
    <p:sldId id="289" r:id="rId7"/>
    <p:sldId id="307" r:id="rId8"/>
    <p:sldId id="306" r:id="rId9"/>
    <p:sldId id="290" r:id="rId10"/>
    <p:sldId id="291" r:id="rId11"/>
    <p:sldId id="292" r:id="rId12"/>
    <p:sldId id="293" r:id="rId13"/>
    <p:sldId id="294" r:id="rId14"/>
    <p:sldId id="295" r:id="rId15"/>
    <p:sldId id="296" r:id="rId16"/>
    <p:sldId id="303" r:id="rId17"/>
    <p:sldId id="302" r:id="rId18"/>
    <p:sldId id="301" r:id="rId19"/>
    <p:sldId id="297" r:id="rId20"/>
    <p:sldId id="298" r:id="rId21"/>
    <p:sldId id="299" r:id="rId22"/>
    <p:sldId id="300" r:id="rId23"/>
    <p:sldId id="304" r:id="rId24"/>
    <p:sldId id="308" r:id="rId25"/>
    <p:sldId id="312" r:id="rId26"/>
    <p:sldId id="309" r:id="rId27"/>
    <p:sldId id="310" r:id="rId28"/>
    <p:sldId id="311" r:id="rId29"/>
    <p:sldId id="313" r:id="rId30"/>
    <p:sldId id="314" r:id="rId31"/>
    <p:sldId id="31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D5662A-0F11-4938-AD2B-94CBA8C7528D}" v="1" dt="2025-06-08T14:43:04.7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82" d="100"/>
          <a:sy n="82" d="100"/>
        </p:scale>
        <p:origin x="720" y="7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CA6005-33BE-417F-B00C-27E03ED53C09}" type="doc">
      <dgm:prSet loTypeId="urn:microsoft.com/office/officeart/2005/8/layout/matrix3" loCatId="matrix" qsTypeId="urn:microsoft.com/office/officeart/2005/8/quickstyle/simple5" qsCatId="simple" csTypeId="urn:microsoft.com/office/officeart/2005/8/colors/accent4_1" csCatId="accent4" phldr="1"/>
      <dgm:spPr/>
      <dgm:t>
        <a:bodyPr/>
        <a:lstStyle/>
        <a:p>
          <a:endParaRPr lang="en-IN"/>
        </a:p>
      </dgm:t>
    </dgm:pt>
    <dgm:pt modelId="{696978C0-CE2D-4B35-B5B7-D452417F5796}">
      <dgm:prSet phldrT="[Text]" custT="1"/>
      <dgm:spPr/>
      <dgm:t>
        <a:bodyPr/>
        <a:lstStyle/>
        <a:p>
          <a:r>
            <a:rPr lang="en-IN" sz="2000" dirty="0"/>
            <a:t>SHAPE</a:t>
          </a:r>
          <a:r>
            <a:rPr lang="en-IN" sz="2400" dirty="0"/>
            <a:t> : </a:t>
          </a:r>
        </a:p>
        <a:p>
          <a:r>
            <a:rPr lang="en-IN" sz="2400" dirty="0"/>
            <a:t>( 3566, 7 )</a:t>
          </a:r>
        </a:p>
      </dgm:t>
    </dgm:pt>
    <dgm:pt modelId="{D91B2978-4B3B-4CBE-AD34-8468D372D537}" type="parTrans" cxnId="{2D4136DB-1338-48A5-AB36-4220BDA8A7A3}">
      <dgm:prSet/>
      <dgm:spPr/>
      <dgm:t>
        <a:bodyPr/>
        <a:lstStyle/>
        <a:p>
          <a:endParaRPr lang="en-IN"/>
        </a:p>
      </dgm:t>
    </dgm:pt>
    <dgm:pt modelId="{EB204815-31AD-40BC-98DE-C9C03ED91246}" type="sibTrans" cxnId="{2D4136DB-1338-48A5-AB36-4220BDA8A7A3}">
      <dgm:prSet/>
      <dgm:spPr/>
      <dgm:t>
        <a:bodyPr/>
        <a:lstStyle/>
        <a:p>
          <a:endParaRPr lang="en-IN"/>
        </a:p>
      </dgm:t>
    </dgm:pt>
    <dgm:pt modelId="{1E5108E2-0500-47D4-B549-BA6668A352CD}">
      <dgm:prSet phldrT="[Text]" custT="1"/>
      <dgm:spPr/>
      <dgm:t>
        <a:bodyPr/>
        <a:lstStyle/>
        <a:p>
          <a:r>
            <a:rPr lang="en-IN" sz="2000" dirty="0"/>
            <a:t>Numerical:</a:t>
          </a:r>
        </a:p>
        <a:p>
          <a:r>
            <a:rPr lang="en-IN" sz="2000" dirty="0"/>
            <a:t>7 Columns</a:t>
          </a:r>
        </a:p>
      </dgm:t>
    </dgm:pt>
    <dgm:pt modelId="{A03F7DCB-BE91-465C-8631-5A1AB11326BC}" type="parTrans" cxnId="{1CEBF418-382E-4B85-8ED5-48006AFF18DD}">
      <dgm:prSet/>
      <dgm:spPr/>
      <dgm:t>
        <a:bodyPr/>
        <a:lstStyle/>
        <a:p>
          <a:endParaRPr lang="en-IN"/>
        </a:p>
      </dgm:t>
    </dgm:pt>
    <dgm:pt modelId="{EC249B8F-A29F-4FF7-95EF-74895AC8516A}" type="sibTrans" cxnId="{1CEBF418-382E-4B85-8ED5-48006AFF18DD}">
      <dgm:prSet/>
      <dgm:spPr/>
      <dgm:t>
        <a:bodyPr/>
        <a:lstStyle/>
        <a:p>
          <a:endParaRPr lang="en-IN"/>
        </a:p>
      </dgm:t>
    </dgm:pt>
    <dgm:pt modelId="{65CA5F33-21B6-44DC-90B9-A150E144D9A2}">
      <dgm:prSet phldrT="[Text]" custT="1"/>
      <dgm:spPr/>
      <dgm:t>
        <a:bodyPr/>
        <a:lstStyle/>
        <a:p>
          <a:r>
            <a:rPr lang="en-IN" sz="2400" dirty="0"/>
            <a:t>No Null Data</a:t>
          </a:r>
        </a:p>
      </dgm:t>
    </dgm:pt>
    <dgm:pt modelId="{32571671-0AE4-4245-8F66-ACB7938ECD07}" type="parTrans" cxnId="{384F6D83-291C-4774-89ED-F218BB601C5D}">
      <dgm:prSet/>
      <dgm:spPr/>
      <dgm:t>
        <a:bodyPr/>
        <a:lstStyle/>
        <a:p>
          <a:endParaRPr lang="en-IN"/>
        </a:p>
      </dgm:t>
    </dgm:pt>
    <dgm:pt modelId="{D38BF620-7DD3-4B59-BB0F-D781395B40B7}" type="sibTrans" cxnId="{384F6D83-291C-4774-89ED-F218BB601C5D}">
      <dgm:prSet/>
      <dgm:spPr/>
      <dgm:t>
        <a:bodyPr/>
        <a:lstStyle/>
        <a:p>
          <a:endParaRPr lang="en-IN"/>
        </a:p>
      </dgm:t>
    </dgm:pt>
    <dgm:pt modelId="{7A313F46-8B83-409E-9C86-D0112313B28D}">
      <dgm:prSet phldrT="[Text]" custT="1"/>
      <dgm:spPr/>
      <dgm:t>
        <a:bodyPr/>
        <a:lstStyle/>
        <a:p>
          <a:r>
            <a:rPr lang="en-IN" sz="2000" dirty="0"/>
            <a:t>Categorical:</a:t>
          </a:r>
        </a:p>
        <a:p>
          <a:r>
            <a:rPr lang="en-IN" sz="2000" dirty="0"/>
            <a:t>0</a:t>
          </a:r>
          <a:r>
            <a:rPr lang="en-IN" sz="2000" baseline="0" dirty="0"/>
            <a:t> Columns</a:t>
          </a:r>
          <a:endParaRPr lang="en-IN" sz="2000" dirty="0"/>
        </a:p>
      </dgm:t>
    </dgm:pt>
    <dgm:pt modelId="{9B0CBCA6-EDBB-4046-BC0B-727AB1F658A0}" type="parTrans" cxnId="{69B54D59-4771-4344-96DE-41F93713389A}">
      <dgm:prSet/>
      <dgm:spPr/>
      <dgm:t>
        <a:bodyPr/>
        <a:lstStyle/>
        <a:p>
          <a:endParaRPr lang="en-IN"/>
        </a:p>
      </dgm:t>
    </dgm:pt>
    <dgm:pt modelId="{D762236E-F538-4615-ABF0-D808B6FE0D04}" type="sibTrans" cxnId="{69B54D59-4771-4344-96DE-41F93713389A}">
      <dgm:prSet/>
      <dgm:spPr/>
      <dgm:t>
        <a:bodyPr/>
        <a:lstStyle/>
        <a:p>
          <a:endParaRPr lang="en-IN"/>
        </a:p>
      </dgm:t>
    </dgm:pt>
    <dgm:pt modelId="{4AB5D159-2F70-443B-9624-E9B9F81B3704}" type="pres">
      <dgm:prSet presAssocID="{57CA6005-33BE-417F-B00C-27E03ED53C09}" presName="matrix" presStyleCnt="0">
        <dgm:presLayoutVars>
          <dgm:chMax val="1"/>
          <dgm:dir/>
          <dgm:resizeHandles val="exact"/>
        </dgm:presLayoutVars>
      </dgm:prSet>
      <dgm:spPr/>
    </dgm:pt>
    <dgm:pt modelId="{A258E578-765B-4D9D-84D8-EE1AF6D8B927}" type="pres">
      <dgm:prSet presAssocID="{57CA6005-33BE-417F-B00C-27E03ED53C09}" presName="diamond" presStyleLbl="bgShp" presStyleIdx="0" presStyleCnt="1"/>
      <dgm:spPr>
        <a:solidFill>
          <a:schemeClr val="accent4"/>
        </a:solidFill>
      </dgm:spPr>
    </dgm:pt>
    <dgm:pt modelId="{B1C3661C-C164-499B-8422-3EB391DCD9D7}" type="pres">
      <dgm:prSet presAssocID="{57CA6005-33BE-417F-B00C-27E03ED53C09}" presName="quad1" presStyleLbl="node1" presStyleIdx="0" presStyleCnt="4">
        <dgm:presLayoutVars>
          <dgm:chMax val="0"/>
          <dgm:chPref val="0"/>
          <dgm:bulletEnabled val="1"/>
        </dgm:presLayoutVars>
      </dgm:prSet>
      <dgm:spPr/>
    </dgm:pt>
    <dgm:pt modelId="{A0776286-B6E6-46F9-9C2F-9CF5BB438AEF}" type="pres">
      <dgm:prSet presAssocID="{57CA6005-33BE-417F-B00C-27E03ED53C09}" presName="quad2" presStyleLbl="node1" presStyleIdx="1" presStyleCnt="4">
        <dgm:presLayoutVars>
          <dgm:chMax val="0"/>
          <dgm:chPref val="0"/>
          <dgm:bulletEnabled val="1"/>
        </dgm:presLayoutVars>
      </dgm:prSet>
      <dgm:spPr/>
    </dgm:pt>
    <dgm:pt modelId="{A9B12DD4-F3D0-43A4-B6BA-DA8EACCB6721}" type="pres">
      <dgm:prSet presAssocID="{57CA6005-33BE-417F-B00C-27E03ED53C09}" presName="quad3" presStyleLbl="node1" presStyleIdx="2" presStyleCnt="4">
        <dgm:presLayoutVars>
          <dgm:chMax val="0"/>
          <dgm:chPref val="0"/>
          <dgm:bulletEnabled val="1"/>
        </dgm:presLayoutVars>
      </dgm:prSet>
      <dgm:spPr/>
    </dgm:pt>
    <dgm:pt modelId="{0EA09C0C-029A-45A4-87A0-D5E83F3E6D19}" type="pres">
      <dgm:prSet presAssocID="{57CA6005-33BE-417F-B00C-27E03ED53C09}" presName="quad4" presStyleLbl="node1" presStyleIdx="3" presStyleCnt="4">
        <dgm:presLayoutVars>
          <dgm:chMax val="0"/>
          <dgm:chPref val="0"/>
          <dgm:bulletEnabled val="1"/>
        </dgm:presLayoutVars>
      </dgm:prSet>
      <dgm:spPr/>
    </dgm:pt>
  </dgm:ptLst>
  <dgm:cxnLst>
    <dgm:cxn modelId="{1CEBF418-382E-4B85-8ED5-48006AFF18DD}" srcId="{57CA6005-33BE-417F-B00C-27E03ED53C09}" destId="{1E5108E2-0500-47D4-B549-BA6668A352CD}" srcOrd="1" destOrd="0" parTransId="{A03F7DCB-BE91-465C-8631-5A1AB11326BC}" sibTransId="{EC249B8F-A29F-4FF7-95EF-74895AC8516A}"/>
    <dgm:cxn modelId="{25024219-44E4-4970-B889-B87F9EAADD11}" type="presOf" srcId="{7A313F46-8B83-409E-9C86-D0112313B28D}" destId="{0EA09C0C-029A-45A4-87A0-D5E83F3E6D19}" srcOrd="0" destOrd="0" presId="urn:microsoft.com/office/officeart/2005/8/layout/matrix3"/>
    <dgm:cxn modelId="{69B54D59-4771-4344-96DE-41F93713389A}" srcId="{57CA6005-33BE-417F-B00C-27E03ED53C09}" destId="{7A313F46-8B83-409E-9C86-D0112313B28D}" srcOrd="3" destOrd="0" parTransId="{9B0CBCA6-EDBB-4046-BC0B-727AB1F658A0}" sibTransId="{D762236E-F538-4615-ABF0-D808B6FE0D04}"/>
    <dgm:cxn modelId="{384F6D83-291C-4774-89ED-F218BB601C5D}" srcId="{57CA6005-33BE-417F-B00C-27E03ED53C09}" destId="{65CA5F33-21B6-44DC-90B9-A150E144D9A2}" srcOrd="2" destOrd="0" parTransId="{32571671-0AE4-4245-8F66-ACB7938ECD07}" sibTransId="{D38BF620-7DD3-4B59-BB0F-D781395B40B7}"/>
    <dgm:cxn modelId="{2CF58F91-081F-45D5-83DC-08BF40C32FE8}" type="presOf" srcId="{1E5108E2-0500-47D4-B549-BA6668A352CD}" destId="{A0776286-B6E6-46F9-9C2F-9CF5BB438AEF}" srcOrd="0" destOrd="0" presId="urn:microsoft.com/office/officeart/2005/8/layout/matrix3"/>
    <dgm:cxn modelId="{3FE0E5BB-7B65-4286-AC2F-84A2FC2E588C}" type="presOf" srcId="{57CA6005-33BE-417F-B00C-27E03ED53C09}" destId="{4AB5D159-2F70-443B-9624-E9B9F81B3704}" srcOrd="0" destOrd="0" presId="urn:microsoft.com/office/officeart/2005/8/layout/matrix3"/>
    <dgm:cxn modelId="{CAFD9CC6-7F45-4669-8440-5E5C91762D42}" type="presOf" srcId="{65CA5F33-21B6-44DC-90B9-A150E144D9A2}" destId="{A9B12DD4-F3D0-43A4-B6BA-DA8EACCB6721}" srcOrd="0" destOrd="0" presId="urn:microsoft.com/office/officeart/2005/8/layout/matrix3"/>
    <dgm:cxn modelId="{2D4136DB-1338-48A5-AB36-4220BDA8A7A3}" srcId="{57CA6005-33BE-417F-B00C-27E03ED53C09}" destId="{696978C0-CE2D-4B35-B5B7-D452417F5796}" srcOrd="0" destOrd="0" parTransId="{D91B2978-4B3B-4CBE-AD34-8468D372D537}" sibTransId="{EB204815-31AD-40BC-98DE-C9C03ED91246}"/>
    <dgm:cxn modelId="{40780BF6-CA46-4DA8-AC61-5A200A1F9BF4}" type="presOf" srcId="{696978C0-CE2D-4B35-B5B7-D452417F5796}" destId="{B1C3661C-C164-499B-8422-3EB391DCD9D7}" srcOrd="0" destOrd="0" presId="urn:microsoft.com/office/officeart/2005/8/layout/matrix3"/>
    <dgm:cxn modelId="{5F482DDB-440E-4533-9337-8CE518E06381}" type="presParOf" srcId="{4AB5D159-2F70-443B-9624-E9B9F81B3704}" destId="{A258E578-765B-4D9D-84D8-EE1AF6D8B927}" srcOrd="0" destOrd="0" presId="urn:microsoft.com/office/officeart/2005/8/layout/matrix3"/>
    <dgm:cxn modelId="{77E0C411-613A-4EC4-9369-62C2D496F3CF}" type="presParOf" srcId="{4AB5D159-2F70-443B-9624-E9B9F81B3704}" destId="{B1C3661C-C164-499B-8422-3EB391DCD9D7}" srcOrd="1" destOrd="0" presId="urn:microsoft.com/office/officeart/2005/8/layout/matrix3"/>
    <dgm:cxn modelId="{41F9AF93-D7FD-4E84-AA78-3ECDD4FC7CF8}" type="presParOf" srcId="{4AB5D159-2F70-443B-9624-E9B9F81B3704}" destId="{A0776286-B6E6-46F9-9C2F-9CF5BB438AEF}" srcOrd="2" destOrd="0" presId="urn:microsoft.com/office/officeart/2005/8/layout/matrix3"/>
    <dgm:cxn modelId="{6DC964C5-31CE-41B2-8E71-ED40565BD5F9}" type="presParOf" srcId="{4AB5D159-2F70-443B-9624-E9B9F81B3704}" destId="{A9B12DD4-F3D0-43A4-B6BA-DA8EACCB6721}" srcOrd="3" destOrd="0" presId="urn:microsoft.com/office/officeart/2005/8/layout/matrix3"/>
    <dgm:cxn modelId="{67E8A39F-0798-4263-816F-D0E991E341BB}" type="presParOf" srcId="{4AB5D159-2F70-443B-9624-E9B9F81B3704}" destId="{0EA09C0C-029A-45A4-87A0-D5E83F3E6D19}"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58E578-765B-4D9D-84D8-EE1AF6D8B927}">
      <dsp:nvSpPr>
        <dsp:cNvPr id="0" name=""/>
        <dsp:cNvSpPr/>
      </dsp:nvSpPr>
      <dsp:spPr>
        <a:xfrm>
          <a:off x="3082131" y="0"/>
          <a:ext cx="4351338" cy="4351338"/>
        </a:xfrm>
        <a:prstGeom prst="diamond">
          <a:avLst/>
        </a:prstGeom>
        <a:solidFill>
          <a:schemeClr val="accent4"/>
        </a:solidFill>
        <a:ln>
          <a:noFill/>
        </a:ln>
        <a:effectLst/>
      </dsp:spPr>
      <dsp:style>
        <a:lnRef idx="0">
          <a:scrgbClr r="0" g="0" b="0"/>
        </a:lnRef>
        <a:fillRef idx="1">
          <a:scrgbClr r="0" g="0" b="0"/>
        </a:fillRef>
        <a:effectRef idx="2">
          <a:scrgbClr r="0" g="0" b="0"/>
        </a:effectRef>
        <a:fontRef idx="minor"/>
      </dsp:style>
    </dsp:sp>
    <dsp:sp modelId="{B1C3661C-C164-499B-8422-3EB391DCD9D7}">
      <dsp:nvSpPr>
        <dsp:cNvPr id="0" name=""/>
        <dsp:cNvSpPr/>
      </dsp:nvSpPr>
      <dsp:spPr>
        <a:xfrm>
          <a:off x="3495508" y="413377"/>
          <a:ext cx="1697021" cy="1697021"/>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SHAPE</a:t>
          </a:r>
          <a:r>
            <a:rPr lang="en-IN" sz="2400" kern="1200" dirty="0"/>
            <a:t> : </a:t>
          </a:r>
        </a:p>
        <a:p>
          <a:pPr marL="0" lvl="0" indent="0" algn="ctr" defTabSz="889000">
            <a:lnSpc>
              <a:spcPct val="90000"/>
            </a:lnSpc>
            <a:spcBef>
              <a:spcPct val="0"/>
            </a:spcBef>
            <a:spcAft>
              <a:spcPct val="35000"/>
            </a:spcAft>
            <a:buNone/>
          </a:pPr>
          <a:r>
            <a:rPr lang="en-IN" sz="2400" kern="1200" dirty="0"/>
            <a:t>( 3566, 7 )</a:t>
          </a:r>
        </a:p>
      </dsp:txBody>
      <dsp:txXfrm>
        <a:off x="3578350" y="496219"/>
        <a:ext cx="1531337" cy="1531337"/>
      </dsp:txXfrm>
    </dsp:sp>
    <dsp:sp modelId="{A0776286-B6E6-46F9-9C2F-9CF5BB438AEF}">
      <dsp:nvSpPr>
        <dsp:cNvPr id="0" name=""/>
        <dsp:cNvSpPr/>
      </dsp:nvSpPr>
      <dsp:spPr>
        <a:xfrm>
          <a:off x="5323070" y="413377"/>
          <a:ext cx="1697021" cy="1697021"/>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Numerical:</a:t>
          </a:r>
        </a:p>
        <a:p>
          <a:pPr marL="0" lvl="0" indent="0" algn="ctr" defTabSz="889000">
            <a:lnSpc>
              <a:spcPct val="90000"/>
            </a:lnSpc>
            <a:spcBef>
              <a:spcPct val="0"/>
            </a:spcBef>
            <a:spcAft>
              <a:spcPct val="35000"/>
            </a:spcAft>
            <a:buNone/>
          </a:pPr>
          <a:r>
            <a:rPr lang="en-IN" sz="2000" kern="1200" dirty="0"/>
            <a:t>7 Columns</a:t>
          </a:r>
        </a:p>
      </dsp:txBody>
      <dsp:txXfrm>
        <a:off x="5405912" y="496219"/>
        <a:ext cx="1531337" cy="1531337"/>
      </dsp:txXfrm>
    </dsp:sp>
    <dsp:sp modelId="{A9B12DD4-F3D0-43A4-B6BA-DA8EACCB6721}">
      <dsp:nvSpPr>
        <dsp:cNvPr id="0" name=""/>
        <dsp:cNvSpPr/>
      </dsp:nvSpPr>
      <dsp:spPr>
        <a:xfrm>
          <a:off x="3495508" y="2240939"/>
          <a:ext cx="1697021" cy="1697021"/>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No Null Data</a:t>
          </a:r>
        </a:p>
      </dsp:txBody>
      <dsp:txXfrm>
        <a:off x="3578350" y="2323781"/>
        <a:ext cx="1531337" cy="1531337"/>
      </dsp:txXfrm>
    </dsp:sp>
    <dsp:sp modelId="{0EA09C0C-029A-45A4-87A0-D5E83F3E6D19}">
      <dsp:nvSpPr>
        <dsp:cNvPr id="0" name=""/>
        <dsp:cNvSpPr/>
      </dsp:nvSpPr>
      <dsp:spPr>
        <a:xfrm>
          <a:off x="5323070" y="2240939"/>
          <a:ext cx="1697021" cy="1697021"/>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Categorical:</a:t>
          </a:r>
        </a:p>
        <a:p>
          <a:pPr marL="0" lvl="0" indent="0" algn="ctr" defTabSz="889000">
            <a:lnSpc>
              <a:spcPct val="90000"/>
            </a:lnSpc>
            <a:spcBef>
              <a:spcPct val="0"/>
            </a:spcBef>
            <a:spcAft>
              <a:spcPct val="35000"/>
            </a:spcAft>
            <a:buNone/>
          </a:pPr>
          <a:r>
            <a:rPr lang="en-IN" sz="2000" kern="1200" dirty="0"/>
            <a:t>0</a:t>
          </a:r>
          <a:r>
            <a:rPr lang="en-IN" sz="2000" kern="1200" baseline="0" dirty="0"/>
            <a:t> Columns</a:t>
          </a:r>
          <a:endParaRPr lang="en-IN" sz="2000" kern="1200" dirty="0"/>
        </a:p>
      </dsp:txBody>
      <dsp:txXfrm>
        <a:off x="5405912" y="2323781"/>
        <a:ext cx="1531337" cy="1531337"/>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6/9/2025</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6/9/2025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6/9/2025</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6/9/2025</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6/9/2025</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6/9/2025</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6/9/2025</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6/9/2025</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6/9/2025</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6/9/2025</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6/9/2025</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6/9/2025</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6/9/2025</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6/9/2025</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3659EC4-8D01-5F2B-B202-97EAF58182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10" name="TextBox 9">
            <a:extLst>
              <a:ext uri="{FF2B5EF4-FFF2-40B4-BE49-F238E27FC236}">
                <a16:creationId xmlns:a16="http://schemas.microsoft.com/office/drawing/2014/main" id="{C0C3AB51-F1B9-C8F7-EA93-4CFF5C3A9EF6}"/>
              </a:ext>
            </a:extLst>
          </p:cNvPr>
          <p:cNvSpPr txBox="1"/>
          <p:nvPr/>
        </p:nvSpPr>
        <p:spPr>
          <a:xfrm>
            <a:off x="6951306" y="298580"/>
            <a:ext cx="4870580" cy="2862322"/>
          </a:xfrm>
          <a:prstGeom prst="rect">
            <a:avLst/>
          </a:prstGeom>
          <a:noFill/>
        </p:spPr>
        <p:txBody>
          <a:bodyPr wrap="square" rtlCol="0">
            <a:spAutoFit/>
          </a:bodyPr>
          <a:lstStyle/>
          <a:p>
            <a:r>
              <a:rPr lang="en-IN" sz="6000" dirty="0">
                <a:solidFill>
                  <a:schemeClr val="accent4">
                    <a:lumMod val="75000"/>
                  </a:schemeClr>
                </a:solidFill>
                <a:latin typeface="Algerian" panose="04020705040A02060702" pitchFamily="82" charset="0"/>
              </a:rPr>
              <a:t>BITCOIN     PRICE PREDICTION</a:t>
            </a:r>
          </a:p>
        </p:txBody>
      </p:sp>
      <p:sp>
        <p:nvSpPr>
          <p:cNvPr id="11" name="TextBox 10">
            <a:extLst>
              <a:ext uri="{FF2B5EF4-FFF2-40B4-BE49-F238E27FC236}">
                <a16:creationId xmlns:a16="http://schemas.microsoft.com/office/drawing/2014/main" id="{D1B85A06-60F1-776E-4340-E512C55C6DB3}"/>
              </a:ext>
            </a:extLst>
          </p:cNvPr>
          <p:cNvSpPr txBox="1"/>
          <p:nvPr/>
        </p:nvSpPr>
        <p:spPr>
          <a:xfrm>
            <a:off x="8108302" y="1586204"/>
            <a:ext cx="184731" cy="369332"/>
          </a:xfrm>
          <a:prstGeom prst="rect">
            <a:avLst/>
          </a:prstGeom>
          <a:noFill/>
        </p:spPr>
        <p:txBody>
          <a:bodyPr wrap="none" rtlCol="0">
            <a:spAutoFit/>
          </a:bodyPr>
          <a:lstStyle/>
          <a:p>
            <a:endParaRPr lang="en-IN" dirty="0"/>
          </a:p>
        </p:txBody>
      </p:sp>
      <p:sp>
        <p:nvSpPr>
          <p:cNvPr id="12" name="TextBox 11">
            <a:extLst>
              <a:ext uri="{FF2B5EF4-FFF2-40B4-BE49-F238E27FC236}">
                <a16:creationId xmlns:a16="http://schemas.microsoft.com/office/drawing/2014/main" id="{E339E082-F7DA-1BC5-0295-66ABF262CD8C}"/>
              </a:ext>
            </a:extLst>
          </p:cNvPr>
          <p:cNvSpPr txBox="1"/>
          <p:nvPr/>
        </p:nvSpPr>
        <p:spPr>
          <a:xfrm>
            <a:off x="9871788" y="3198224"/>
            <a:ext cx="2752530" cy="830997"/>
          </a:xfrm>
          <a:prstGeom prst="rect">
            <a:avLst/>
          </a:prstGeom>
          <a:noFill/>
        </p:spPr>
        <p:txBody>
          <a:bodyPr wrap="square" rtlCol="0">
            <a:spAutoFit/>
          </a:bodyPr>
          <a:lstStyle/>
          <a:p>
            <a:r>
              <a:rPr lang="en-IN" sz="2400" dirty="0">
                <a:solidFill>
                  <a:schemeClr val="accent4"/>
                </a:solidFill>
                <a:latin typeface="Algerian" panose="04020705040A02060702" pitchFamily="82" charset="0"/>
              </a:rPr>
              <a:t>Submitted By</a:t>
            </a:r>
          </a:p>
          <a:p>
            <a:r>
              <a:rPr lang="en-IN" sz="2400" dirty="0">
                <a:solidFill>
                  <a:schemeClr val="accent4"/>
                </a:solidFill>
                <a:latin typeface="Algerian" panose="04020705040A02060702" pitchFamily="82" charset="0"/>
              </a:rPr>
              <a:t>MEGHAVANI S</a:t>
            </a:r>
          </a:p>
        </p:txBody>
      </p:sp>
    </p:spTree>
    <p:extLst>
      <p:ext uri="{BB962C8B-B14F-4D97-AF65-F5344CB8AC3E}">
        <p14:creationId xmlns:p14="http://schemas.microsoft.com/office/powerpoint/2010/main" val="1385788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E9E51EB-5849-BCD8-6283-6F04E05F81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457872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79B8C-98C6-A06A-7A3D-DEDC1414B46F}"/>
              </a:ext>
            </a:extLst>
          </p:cNvPr>
          <p:cNvSpPr>
            <a:spLocks noGrp="1"/>
          </p:cNvSpPr>
          <p:nvPr>
            <p:ph type="title"/>
          </p:nvPr>
        </p:nvSpPr>
        <p:spPr>
          <a:xfrm>
            <a:off x="590161" y="307910"/>
            <a:ext cx="2782078" cy="838523"/>
          </a:xfrm>
        </p:spPr>
        <p:txBody>
          <a:bodyPr>
            <a:normAutofit/>
          </a:bodyPr>
          <a:lstStyle/>
          <a:p>
            <a:r>
              <a:rPr lang="en-IN" sz="3600" dirty="0"/>
              <a:t>Overview:</a:t>
            </a:r>
          </a:p>
        </p:txBody>
      </p:sp>
      <p:sp>
        <p:nvSpPr>
          <p:cNvPr id="3" name="Content Placeholder 2">
            <a:extLst>
              <a:ext uri="{FF2B5EF4-FFF2-40B4-BE49-F238E27FC236}">
                <a16:creationId xmlns:a16="http://schemas.microsoft.com/office/drawing/2014/main" id="{73949C06-5890-3B03-E423-F454C85B54B6}"/>
              </a:ext>
            </a:extLst>
          </p:cNvPr>
          <p:cNvSpPr>
            <a:spLocks noGrp="1"/>
          </p:cNvSpPr>
          <p:nvPr>
            <p:ph idx="1"/>
          </p:nvPr>
        </p:nvSpPr>
        <p:spPr>
          <a:xfrm>
            <a:off x="590161" y="1146433"/>
            <a:ext cx="11011678" cy="5403657"/>
          </a:xfrm>
        </p:spPr>
        <p:txBody>
          <a:bodyPr>
            <a:normAutofit/>
          </a:bodyPr>
          <a:lstStyle/>
          <a:p>
            <a:pPr marL="0" indent="0">
              <a:buNone/>
            </a:pPr>
            <a:r>
              <a:rPr lang="en-US" dirty="0"/>
              <a:t>Before applying machine learning or time series models to Bitcoin price data, it was essential to preprocess and enrich the raw dataset. These steps help ensure model accuracy, robustness, and generalization ability. The goal was to capture meaningful patterns, trends, and seasonality using time-aware and volume-related features. This involves:</a:t>
            </a:r>
          </a:p>
          <a:p>
            <a:r>
              <a:rPr lang="en-US" dirty="0"/>
              <a:t>Handling missing values</a:t>
            </a:r>
          </a:p>
          <a:p>
            <a:r>
              <a:rPr lang="en-US" dirty="0"/>
              <a:t>Engineering informative features</a:t>
            </a:r>
          </a:p>
          <a:p>
            <a:r>
              <a:rPr lang="en-US" dirty="0"/>
              <a:t>Transforming the data to suit time-series and machine learning models</a:t>
            </a:r>
          </a:p>
          <a:p>
            <a:pPr marL="0" indent="0">
              <a:buNone/>
            </a:pPr>
            <a:endParaRPr lang="en-US"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105248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D48A3-421A-086E-9E64-5B837967EB90}"/>
              </a:ext>
            </a:extLst>
          </p:cNvPr>
          <p:cNvSpPr>
            <a:spLocks noGrp="1"/>
          </p:cNvSpPr>
          <p:nvPr>
            <p:ph idx="1"/>
          </p:nvPr>
        </p:nvSpPr>
        <p:spPr>
          <a:xfrm>
            <a:off x="394995" y="373224"/>
            <a:ext cx="11084767" cy="6111551"/>
          </a:xfrm>
        </p:spPr>
        <p:txBody>
          <a:bodyPr>
            <a:normAutofit lnSpcReduction="10000"/>
          </a:bodyPr>
          <a:lstStyle/>
          <a:p>
            <a:pPr>
              <a:buFont typeface="Wingdings" panose="05000000000000000000" pitchFamily="2" charset="2"/>
              <a:buChar char="q"/>
            </a:pPr>
            <a:r>
              <a:rPr lang="en-IN" b="1" u="sng" dirty="0"/>
              <a:t>Handling Missing Values</a:t>
            </a:r>
            <a:r>
              <a:rPr lang="en-IN" dirty="0"/>
              <a:t>: </a:t>
            </a:r>
          </a:p>
          <a:p>
            <a:pPr marL="0" indent="0">
              <a:buNone/>
            </a:pPr>
            <a:r>
              <a:rPr lang="en-IN" sz="2400" dirty="0"/>
              <a:t>                 </a:t>
            </a:r>
            <a:r>
              <a:rPr lang="en-US" sz="2400" dirty="0"/>
              <a:t>We checked for any null or missing entries in the dataset and handled them to ensure model stability</a:t>
            </a:r>
            <a:r>
              <a:rPr lang="en-US" sz="2200" dirty="0"/>
              <a:t>.</a:t>
            </a:r>
          </a:p>
          <a:p>
            <a:pPr marL="0" indent="0">
              <a:buNone/>
            </a:pPr>
            <a:endParaRPr lang="en-IN" b="1" u="sng" dirty="0"/>
          </a:p>
          <a:p>
            <a:pPr>
              <a:buFont typeface="Wingdings" panose="05000000000000000000" pitchFamily="2" charset="2"/>
              <a:buChar char="q"/>
            </a:pPr>
            <a:r>
              <a:rPr lang="en-US" dirty="0"/>
              <a:t> </a:t>
            </a:r>
            <a:r>
              <a:rPr lang="en-IN" b="1" u="sng" dirty="0"/>
              <a:t>Creating Predictive Variables: </a:t>
            </a:r>
          </a:p>
          <a:p>
            <a:pPr marL="0" indent="0">
              <a:buNone/>
            </a:pPr>
            <a:r>
              <a:rPr lang="en-US" dirty="0"/>
              <a:t>               </a:t>
            </a:r>
            <a:r>
              <a:rPr lang="en-US" sz="2400" dirty="0"/>
              <a:t>We enhanced the dataset with new features that capture historical behavior and seasonality of Bitcoin prices:</a:t>
            </a:r>
          </a:p>
          <a:p>
            <a:r>
              <a:rPr lang="en-US" sz="2400" dirty="0"/>
              <a:t>Lag Features: Previous values of the close price to capture momentum.</a:t>
            </a:r>
          </a:p>
          <a:p>
            <a:r>
              <a:rPr lang="en-US" sz="2400" dirty="0"/>
              <a:t>Rolling Statistics: Smoothed averages and volatility.</a:t>
            </a:r>
          </a:p>
          <a:p>
            <a:r>
              <a:rPr lang="en-US" sz="2400" dirty="0"/>
              <a:t>Daily Returns: Relative changes, useful for identifying sharp moves.</a:t>
            </a:r>
          </a:p>
          <a:p>
            <a:r>
              <a:rPr lang="en-US" sz="2400" dirty="0"/>
              <a:t>Volume Changes: Useful for identifying trading activity surges.</a:t>
            </a:r>
          </a:p>
          <a:p>
            <a:r>
              <a:rPr lang="en-US" sz="2400" dirty="0"/>
              <a:t>Date Parts: Extracted time-related components (e.g., month, weekday) to capture cyclical effects</a:t>
            </a:r>
            <a:r>
              <a:rPr lang="en-US" dirty="0"/>
              <a:t>.</a:t>
            </a:r>
          </a:p>
          <a:p>
            <a:pPr marL="0" indent="0">
              <a:buNone/>
            </a:pPr>
            <a:r>
              <a:rPr lang="en-IN" b="1" u="sng" dirty="0"/>
              <a:t>  </a:t>
            </a:r>
            <a:endParaRPr lang="en-US" b="1" u="sng" dirty="0"/>
          </a:p>
          <a:p>
            <a:pPr marL="0" indent="0">
              <a:buNone/>
            </a:pPr>
            <a:endParaRPr lang="en-IN" sz="2200" dirty="0"/>
          </a:p>
        </p:txBody>
      </p:sp>
    </p:spTree>
    <p:extLst>
      <p:ext uri="{BB962C8B-B14F-4D97-AF65-F5344CB8AC3E}">
        <p14:creationId xmlns:p14="http://schemas.microsoft.com/office/powerpoint/2010/main" val="1191127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0B2C2A-BDD3-7FF4-68D8-EB156B84208C}"/>
              </a:ext>
            </a:extLst>
          </p:cNvPr>
          <p:cNvSpPr>
            <a:spLocks noGrp="1"/>
          </p:cNvSpPr>
          <p:nvPr>
            <p:ph idx="1"/>
          </p:nvPr>
        </p:nvSpPr>
        <p:spPr>
          <a:xfrm>
            <a:off x="391886" y="214604"/>
            <a:ext cx="10961914" cy="5962359"/>
          </a:xfrm>
        </p:spPr>
        <p:txBody>
          <a:bodyPr>
            <a:normAutofit lnSpcReduction="10000"/>
          </a:bodyPr>
          <a:lstStyle/>
          <a:p>
            <a:pPr>
              <a:buFont typeface="Wingdings" panose="05000000000000000000" pitchFamily="2" charset="2"/>
              <a:buChar char="§"/>
            </a:pPr>
            <a:r>
              <a:rPr lang="en-IN" dirty="0"/>
              <a:t> </a:t>
            </a:r>
            <a:r>
              <a:rPr lang="en-IN" b="1" u="sng" dirty="0"/>
              <a:t>Lag Features</a:t>
            </a:r>
            <a:r>
              <a:rPr lang="en-IN" dirty="0"/>
              <a:t>: </a:t>
            </a:r>
          </a:p>
          <a:p>
            <a:pPr marL="0" indent="0">
              <a:buNone/>
            </a:pPr>
            <a:r>
              <a:rPr lang="en-IN" dirty="0"/>
              <a:t>      </a:t>
            </a:r>
            <a:r>
              <a:rPr lang="en-IN" sz="2400" dirty="0"/>
              <a:t>Features Created:   Close_Lag1 - Price one day before</a:t>
            </a:r>
          </a:p>
          <a:p>
            <a:pPr marL="0" indent="0">
              <a:buNone/>
            </a:pPr>
            <a:r>
              <a:rPr lang="en-IN" sz="2400" dirty="0"/>
              <a:t>                                    Close_Lag7- Price seven days before</a:t>
            </a:r>
          </a:p>
          <a:p>
            <a:pPr marL="0" indent="0">
              <a:buNone/>
            </a:pPr>
            <a:r>
              <a:rPr lang="en-US" sz="2400" dirty="0"/>
              <a:t>Captured short-term memory of Bitcoin price trends. Lag features were particularly useful for time-aware models like SARIMA and </a:t>
            </a:r>
            <a:r>
              <a:rPr lang="en-US" sz="2400" dirty="0" err="1"/>
              <a:t>XGBoost</a:t>
            </a:r>
            <a:r>
              <a:rPr lang="en-US" sz="2400" dirty="0"/>
              <a:t>.</a:t>
            </a:r>
          </a:p>
          <a:p>
            <a:pPr marL="0" indent="0">
              <a:buNone/>
            </a:pPr>
            <a:endParaRPr lang="en-US" sz="2400" dirty="0"/>
          </a:p>
          <a:p>
            <a:pPr>
              <a:buFont typeface="Wingdings" panose="05000000000000000000" pitchFamily="2" charset="2"/>
              <a:buChar char="§"/>
            </a:pPr>
            <a:r>
              <a:rPr lang="en-IN" b="1" u="sng" dirty="0"/>
              <a:t>Rolling Statistics: </a:t>
            </a:r>
          </a:p>
          <a:p>
            <a:pPr marL="0" indent="0">
              <a:buNone/>
            </a:pPr>
            <a:r>
              <a:rPr lang="en-IN" dirty="0"/>
              <a:t>      </a:t>
            </a:r>
            <a:r>
              <a:rPr lang="en-IN" sz="2600" dirty="0"/>
              <a:t>Features Created: Rolling_Mean_7</a:t>
            </a:r>
          </a:p>
          <a:p>
            <a:pPr marL="0" indent="0">
              <a:buNone/>
            </a:pPr>
            <a:r>
              <a:rPr lang="en-IN" sz="2600" dirty="0"/>
              <a:t>                                  Rolling_Std_7</a:t>
            </a:r>
          </a:p>
          <a:p>
            <a:pPr marL="0" indent="0">
              <a:buNone/>
            </a:pPr>
            <a:r>
              <a:rPr lang="en-IN" sz="2600" dirty="0"/>
              <a:t>                                  Rolling_Mean_30</a:t>
            </a:r>
          </a:p>
          <a:p>
            <a:pPr marL="0" indent="0">
              <a:buNone/>
            </a:pPr>
            <a:r>
              <a:rPr lang="en-US" sz="2600" dirty="0"/>
              <a:t>   Captured short- and mid-term trends (momentum) and volatility patterns, crucial in financial time series.</a:t>
            </a:r>
            <a:br>
              <a:rPr lang="en-US" sz="2600" dirty="0"/>
            </a:br>
            <a:r>
              <a:rPr lang="en-US" sz="2600" dirty="0"/>
              <a:t>Improved the ability of models to adapt to smoothed trends and market uncertainty, particularly benefiting SARIMA and </a:t>
            </a:r>
            <a:r>
              <a:rPr lang="en-US" sz="2600" dirty="0" err="1"/>
              <a:t>XGBoost</a:t>
            </a:r>
            <a:r>
              <a:rPr lang="en-US" sz="2600" dirty="0"/>
              <a:t>.</a:t>
            </a:r>
          </a:p>
          <a:p>
            <a:pPr marL="0" indent="0">
              <a:buNone/>
            </a:pPr>
            <a:endParaRPr lang="en-IN" b="1" u="sng" dirty="0"/>
          </a:p>
        </p:txBody>
      </p:sp>
    </p:spTree>
    <p:extLst>
      <p:ext uri="{BB962C8B-B14F-4D97-AF65-F5344CB8AC3E}">
        <p14:creationId xmlns:p14="http://schemas.microsoft.com/office/powerpoint/2010/main" val="412237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B73BC3-6B40-FE5F-CC1F-808B4AA1ECBD}"/>
              </a:ext>
            </a:extLst>
          </p:cNvPr>
          <p:cNvSpPr>
            <a:spLocks noGrp="1"/>
          </p:cNvSpPr>
          <p:nvPr>
            <p:ph idx="1"/>
          </p:nvPr>
        </p:nvSpPr>
        <p:spPr>
          <a:xfrm>
            <a:off x="455644" y="102638"/>
            <a:ext cx="11366241" cy="6643396"/>
          </a:xfrm>
        </p:spPr>
        <p:txBody>
          <a:bodyPr>
            <a:normAutofit/>
          </a:bodyPr>
          <a:lstStyle/>
          <a:p>
            <a:pPr>
              <a:buFont typeface="Wingdings" panose="05000000000000000000" pitchFamily="2" charset="2"/>
              <a:buChar char="§"/>
            </a:pPr>
            <a:r>
              <a:rPr lang="en-IN" dirty="0"/>
              <a:t> </a:t>
            </a:r>
            <a:r>
              <a:rPr lang="en-IN" b="1" u="sng" dirty="0"/>
              <a:t>Daily Return:</a:t>
            </a:r>
          </a:p>
          <a:p>
            <a:pPr marL="0" indent="0">
              <a:buNone/>
            </a:pPr>
            <a:r>
              <a:rPr lang="en-IN" sz="2400" b="1" dirty="0"/>
              <a:t>       </a:t>
            </a:r>
            <a:r>
              <a:rPr lang="en-IN" sz="2400" dirty="0"/>
              <a:t>Feature Created:  </a:t>
            </a:r>
            <a:r>
              <a:rPr lang="en-IN" sz="2400" dirty="0" err="1"/>
              <a:t>Daily_Return</a:t>
            </a:r>
            <a:r>
              <a:rPr lang="en-IN" sz="2400" dirty="0"/>
              <a:t> - </a:t>
            </a:r>
            <a:r>
              <a:rPr lang="en-US" sz="2400" dirty="0"/>
              <a:t>% price change from previous day.</a:t>
            </a:r>
          </a:p>
          <a:p>
            <a:pPr marL="0" indent="0">
              <a:buNone/>
            </a:pPr>
            <a:r>
              <a:rPr lang="en-US" sz="2400" dirty="0"/>
              <a:t>Highlighted recent momentum or trend reversals—signals often used by traders.</a:t>
            </a:r>
            <a:br>
              <a:rPr lang="en-US" sz="2400" dirty="0"/>
            </a:br>
            <a:r>
              <a:rPr lang="en-US" sz="2400" dirty="0"/>
              <a:t>Improved model responsiveness to rapid market shifts. Enhanced the </a:t>
            </a:r>
            <a:r>
              <a:rPr lang="en-US" sz="2400" dirty="0" err="1"/>
              <a:t>XGBoost</a:t>
            </a:r>
            <a:r>
              <a:rPr lang="en-US" sz="2400" dirty="0"/>
              <a:t>     model's generalization.</a:t>
            </a:r>
          </a:p>
          <a:p>
            <a:pPr>
              <a:buFont typeface="Wingdings" panose="05000000000000000000" pitchFamily="2" charset="2"/>
              <a:buChar char="§"/>
            </a:pPr>
            <a:r>
              <a:rPr lang="en-IN" b="1" u="sng" dirty="0"/>
              <a:t>Volume Change:</a:t>
            </a:r>
          </a:p>
          <a:p>
            <a:pPr marL="0" indent="0">
              <a:buNone/>
            </a:pPr>
            <a:r>
              <a:rPr lang="en-IN" dirty="0"/>
              <a:t>      </a:t>
            </a:r>
            <a:r>
              <a:rPr lang="en-IN" sz="2400" dirty="0"/>
              <a:t>Feature Created: </a:t>
            </a:r>
            <a:r>
              <a:rPr lang="en-IN" sz="2400" dirty="0" err="1"/>
              <a:t>Volume_Change</a:t>
            </a:r>
            <a:r>
              <a:rPr lang="en-IN" sz="2400" dirty="0"/>
              <a:t> - % change in trading volume. </a:t>
            </a:r>
          </a:p>
          <a:p>
            <a:pPr marL="0" indent="0">
              <a:buNone/>
            </a:pPr>
            <a:r>
              <a:rPr lang="en-US" sz="2400" dirty="0"/>
              <a:t>Identified price-impacting spikes or drops in trading activity.</a:t>
            </a:r>
          </a:p>
          <a:p>
            <a:pPr marL="0" indent="0">
              <a:buNone/>
            </a:pPr>
            <a:r>
              <a:rPr lang="en-US" sz="2400" dirty="0"/>
              <a:t>Served as an early indicator of volatility, helping models predict sudden price movements.</a:t>
            </a:r>
          </a:p>
          <a:p>
            <a:pPr>
              <a:buFont typeface="Wingdings" panose="05000000000000000000" pitchFamily="2" charset="2"/>
              <a:buChar char="§"/>
            </a:pPr>
            <a:r>
              <a:rPr lang="en-IN" b="1" u="sng" dirty="0"/>
              <a:t>Time-Based Features:</a:t>
            </a:r>
          </a:p>
          <a:p>
            <a:pPr marL="0" indent="0">
              <a:buNone/>
            </a:pPr>
            <a:r>
              <a:rPr lang="en-IN" b="1" dirty="0"/>
              <a:t>      </a:t>
            </a:r>
            <a:r>
              <a:rPr lang="en-IN" sz="2400" dirty="0"/>
              <a:t>Features Created: Day, Month, Year, </a:t>
            </a:r>
            <a:r>
              <a:rPr lang="en-IN" sz="2400" dirty="0" err="1"/>
              <a:t>DayOfWeek</a:t>
            </a:r>
            <a:endParaRPr lang="en-IN" sz="2400" dirty="0"/>
          </a:p>
          <a:p>
            <a:pPr marL="0" indent="0">
              <a:buNone/>
            </a:pPr>
            <a:r>
              <a:rPr lang="en-US" sz="2400" dirty="0"/>
              <a:t>Extracted periodicity and potential calendar-based seasonality (like weekend dips or monthly trends). Useful for capturing non-price-based temporal patterns, which supported </a:t>
            </a:r>
            <a:r>
              <a:rPr lang="en-US" sz="2400" dirty="0" err="1"/>
              <a:t>XGBoost</a:t>
            </a:r>
            <a:r>
              <a:rPr lang="en-US" sz="2400" dirty="0"/>
              <a:t> and SARIMA in identifying seasonal price behaviors.</a:t>
            </a:r>
            <a:endParaRPr lang="en-IN" sz="2400" dirty="0"/>
          </a:p>
          <a:p>
            <a:pPr marL="0" indent="0">
              <a:buNone/>
            </a:pPr>
            <a:endParaRPr lang="en-US" b="1" u="sng"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u="sng" dirty="0"/>
          </a:p>
          <a:p>
            <a:pPr marL="0" indent="0">
              <a:buNone/>
            </a:pPr>
            <a:endParaRPr lang="en-IN" dirty="0"/>
          </a:p>
        </p:txBody>
      </p:sp>
    </p:spTree>
    <p:extLst>
      <p:ext uri="{BB962C8B-B14F-4D97-AF65-F5344CB8AC3E}">
        <p14:creationId xmlns:p14="http://schemas.microsoft.com/office/powerpoint/2010/main" val="2887786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A22D9C-19EA-F776-9372-76E7E879B0E3}"/>
              </a:ext>
            </a:extLst>
          </p:cNvPr>
          <p:cNvSpPr>
            <a:spLocks noGrp="1"/>
          </p:cNvSpPr>
          <p:nvPr>
            <p:ph idx="1"/>
          </p:nvPr>
        </p:nvSpPr>
        <p:spPr>
          <a:xfrm>
            <a:off x="511628" y="388709"/>
            <a:ext cx="11160968" cy="5806817"/>
          </a:xfrm>
        </p:spPr>
        <p:txBody>
          <a:bodyPr>
            <a:normAutofit/>
          </a:bodyPr>
          <a:lstStyle/>
          <a:p>
            <a:pPr>
              <a:buFont typeface="Wingdings" panose="05000000000000000000" pitchFamily="2" charset="2"/>
              <a:buChar char="q"/>
            </a:pPr>
            <a:r>
              <a:rPr lang="en-IN" dirty="0"/>
              <a:t> </a:t>
            </a:r>
            <a:r>
              <a:rPr lang="en-IN" b="1" u="sng" dirty="0"/>
              <a:t>Feature Engineering Visualization:</a:t>
            </a:r>
          </a:p>
          <a:p>
            <a:pPr marL="0" indent="0">
              <a:buNone/>
            </a:pPr>
            <a:r>
              <a:rPr lang="en-US" dirty="0"/>
              <a:t>             To better understand the newly engineered features, we will create visualizations to explore:</a:t>
            </a:r>
          </a:p>
          <a:p>
            <a:r>
              <a:rPr lang="en-US" dirty="0"/>
              <a:t>Rolling averages and their smoothing effect on the volatile Close prices.</a:t>
            </a:r>
          </a:p>
          <a:p>
            <a:r>
              <a:rPr lang="en-US" dirty="0"/>
              <a:t>Daily return behavior to observe spikes and drops in percentage changes.</a:t>
            </a:r>
          </a:p>
          <a:p>
            <a:r>
              <a:rPr lang="en-US" dirty="0"/>
              <a:t>Volume change patterns that might indicate abnormal trading behavior.</a:t>
            </a:r>
          </a:p>
          <a:p>
            <a:r>
              <a:rPr lang="en-US" dirty="0"/>
              <a:t>Relationships between lagged features and current Close price.</a:t>
            </a:r>
          </a:p>
          <a:p>
            <a:pPr marL="0" indent="0">
              <a:buNone/>
            </a:pPr>
            <a:endParaRPr lang="en-IN" b="1" u="sng" dirty="0"/>
          </a:p>
          <a:p>
            <a:pPr marL="0" indent="0">
              <a:buNone/>
            </a:pPr>
            <a:endParaRPr lang="en-IN" dirty="0"/>
          </a:p>
        </p:txBody>
      </p:sp>
    </p:spTree>
    <p:extLst>
      <p:ext uri="{BB962C8B-B14F-4D97-AF65-F5344CB8AC3E}">
        <p14:creationId xmlns:p14="http://schemas.microsoft.com/office/powerpoint/2010/main" val="754818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E21DFE-CB3C-E6E0-37B4-49CA0155241F}"/>
              </a:ext>
            </a:extLst>
          </p:cNvPr>
          <p:cNvSpPr>
            <a:spLocks noGrp="1"/>
          </p:cNvSpPr>
          <p:nvPr>
            <p:ph sz="half" idx="1"/>
          </p:nvPr>
        </p:nvSpPr>
        <p:spPr>
          <a:xfrm>
            <a:off x="334347" y="298582"/>
            <a:ext cx="11319588" cy="727786"/>
          </a:xfrm>
        </p:spPr>
        <p:txBody>
          <a:bodyPr>
            <a:normAutofit/>
          </a:bodyPr>
          <a:lstStyle/>
          <a:p>
            <a:pPr>
              <a:buFont typeface="Wingdings" panose="05000000000000000000" pitchFamily="2" charset="2"/>
              <a:buChar char="§"/>
            </a:pPr>
            <a:r>
              <a:rPr lang="en-US" b="1" u="sng" dirty="0"/>
              <a:t>Rolling Mean (7-day and 30-day) vs Close </a:t>
            </a:r>
            <a:r>
              <a:rPr lang="en-IN" b="1" u="sng" dirty="0"/>
              <a:t>:</a:t>
            </a:r>
          </a:p>
        </p:txBody>
      </p:sp>
      <p:pic>
        <p:nvPicPr>
          <p:cNvPr id="7" name="Content Placeholder 6">
            <a:extLst>
              <a:ext uri="{FF2B5EF4-FFF2-40B4-BE49-F238E27FC236}">
                <a16:creationId xmlns:a16="http://schemas.microsoft.com/office/drawing/2014/main" id="{4C1D5A9C-9CC7-4B65-2930-DCB9D4F369D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3496" y="1156994"/>
            <a:ext cx="7032414" cy="5094516"/>
          </a:xfrm>
        </p:spPr>
      </p:pic>
      <p:sp>
        <p:nvSpPr>
          <p:cNvPr id="8" name="TextBox 7">
            <a:extLst>
              <a:ext uri="{FF2B5EF4-FFF2-40B4-BE49-F238E27FC236}">
                <a16:creationId xmlns:a16="http://schemas.microsoft.com/office/drawing/2014/main" id="{007C8F18-526C-A29F-0BA5-DB624E715CDC}"/>
              </a:ext>
            </a:extLst>
          </p:cNvPr>
          <p:cNvSpPr txBox="1"/>
          <p:nvPr/>
        </p:nvSpPr>
        <p:spPr>
          <a:xfrm>
            <a:off x="7343192" y="867747"/>
            <a:ext cx="4514461"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close price is highly volatile with sharp peaks and dips.</a:t>
            </a:r>
          </a:p>
          <a:p>
            <a:pPr marL="285750" indent="-285750">
              <a:buFont typeface="Arial" panose="020B0604020202020204" pitchFamily="34" charset="0"/>
              <a:buChar char="•"/>
            </a:pPr>
            <a:r>
              <a:rPr lang="en-US" sz="2000" dirty="0"/>
              <a:t>The 7-day moving average responds quickly to short-term fluctuations, whereas the 30-day average smoothens out longer trends.</a:t>
            </a:r>
          </a:p>
          <a:p>
            <a:pPr marL="285750" indent="-285750">
              <a:buFont typeface="Arial" panose="020B0604020202020204" pitchFamily="34" charset="0"/>
              <a:buChar char="•"/>
            </a:pPr>
            <a:r>
              <a:rPr lang="en-US" sz="2000" dirty="0"/>
              <a:t> Rolling averages help in identifying trend direction, price momentum, and potential reversal signals—critical for model features in time series forecasting.</a:t>
            </a:r>
          </a:p>
          <a:p>
            <a:pPr marL="285750" indent="-285750">
              <a:buFont typeface="Arial" panose="020B0604020202020204" pitchFamily="34" charset="0"/>
              <a:buChar char="•"/>
            </a:pPr>
            <a:r>
              <a:rPr lang="en-US" sz="2000" dirty="0"/>
              <a:t>Notably, the 30-day moving average lags behind but offers better trend stability, while the 7-day can help capture short-term momentum changes</a:t>
            </a:r>
            <a:r>
              <a:rPr lang="en-US" dirty="0"/>
              <a:t>.</a:t>
            </a:r>
            <a:endParaRPr lang="en-IN" dirty="0"/>
          </a:p>
        </p:txBody>
      </p:sp>
    </p:spTree>
    <p:extLst>
      <p:ext uri="{BB962C8B-B14F-4D97-AF65-F5344CB8AC3E}">
        <p14:creationId xmlns:p14="http://schemas.microsoft.com/office/powerpoint/2010/main" val="1513286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C519F1-270B-5F20-7507-5AE2B0F97D2E}"/>
              </a:ext>
            </a:extLst>
          </p:cNvPr>
          <p:cNvSpPr>
            <a:spLocks noGrp="1"/>
          </p:cNvSpPr>
          <p:nvPr>
            <p:ph sz="half" idx="1"/>
          </p:nvPr>
        </p:nvSpPr>
        <p:spPr>
          <a:xfrm>
            <a:off x="455645" y="248752"/>
            <a:ext cx="3024674" cy="618995"/>
          </a:xfrm>
        </p:spPr>
        <p:txBody>
          <a:bodyPr>
            <a:noAutofit/>
          </a:bodyPr>
          <a:lstStyle/>
          <a:p>
            <a:pPr>
              <a:buFont typeface="Wingdings" panose="05000000000000000000" pitchFamily="2" charset="2"/>
              <a:buChar char="§"/>
            </a:pPr>
            <a:r>
              <a:rPr lang="en-IN" b="1" u="sng" dirty="0"/>
              <a:t>Daily Return Plot:</a:t>
            </a:r>
            <a:endParaRPr lang="en-US" b="1" u="sng" dirty="0"/>
          </a:p>
          <a:p>
            <a:pPr marL="0" indent="0">
              <a:buNone/>
            </a:pPr>
            <a:r>
              <a:rPr lang="en-IN" u="sng" dirty="0"/>
              <a:t> </a:t>
            </a:r>
          </a:p>
        </p:txBody>
      </p:sp>
      <p:pic>
        <p:nvPicPr>
          <p:cNvPr id="6" name="Content Placeholder 5">
            <a:extLst>
              <a:ext uri="{FF2B5EF4-FFF2-40B4-BE49-F238E27FC236}">
                <a16:creationId xmlns:a16="http://schemas.microsoft.com/office/drawing/2014/main" id="{01E04F9D-CF9F-26E6-A127-BA116CE24E3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8405" y="1121262"/>
            <a:ext cx="7251440" cy="5363513"/>
          </a:xfrm>
        </p:spPr>
      </p:pic>
      <p:sp>
        <p:nvSpPr>
          <p:cNvPr id="8" name="TextBox 7">
            <a:extLst>
              <a:ext uri="{FF2B5EF4-FFF2-40B4-BE49-F238E27FC236}">
                <a16:creationId xmlns:a16="http://schemas.microsoft.com/office/drawing/2014/main" id="{56408CF4-1DD0-EBD6-48A4-FBD825AB3263}"/>
              </a:ext>
            </a:extLst>
          </p:cNvPr>
          <p:cNvSpPr txBox="1"/>
          <p:nvPr/>
        </p:nvSpPr>
        <p:spPr>
          <a:xfrm>
            <a:off x="7660433" y="1319568"/>
            <a:ext cx="4236098" cy="4801314"/>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majority of returns hover around 0%, with occasional extreme spikes in both directions.</a:t>
            </a:r>
          </a:p>
          <a:p>
            <a:pPr marL="285750" indent="-285750">
              <a:buFont typeface="Arial" panose="020B0604020202020204" pitchFamily="34" charset="0"/>
              <a:buChar char="•"/>
            </a:pPr>
            <a:r>
              <a:rPr lang="en-US" sz="2400" dirty="0"/>
              <a:t>There are frequent negative returns, indicating sudden downward movements.</a:t>
            </a:r>
          </a:p>
          <a:p>
            <a:pPr marL="285750" indent="-285750">
              <a:buFont typeface="Arial" panose="020B0604020202020204" pitchFamily="34" charset="0"/>
              <a:buChar char="•"/>
            </a:pPr>
            <a:r>
              <a:rPr lang="en-US" sz="2400" dirty="0"/>
              <a:t>Some periods (like early 2020) show exceptionally high volatility—possibly due to market shocks or economic events.</a:t>
            </a:r>
          </a:p>
          <a:p>
            <a:endParaRPr lang="en-IN" dirty="0"/>
          </a:p>
        </p:txBody>
      </p:sp>
    </p:spTree>
    <p:extLst>
      <p:ext uri="{BB962C8B-B14F-4D97-AF65-F5344CB8AC3E}">
        <p14:creationId xmlns:p14="http://schemas.microsoft.com/office/powerpoint/2010/main" val="2043141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9B70E-E778-4C23-27CE-985595A8F874}"/>
              </a:ext>
            </a:extLst>
          </p:cNvPr>
          <p:cNvSpPr>
            <a:spLocks noGrp="1"/>
          </p:cNvSpPr>
          <p:nvPr>
            <p:ph sz="half" idx="1"/>
          </p:nvPr>
        </p:nvSpPr>
        <p:spPr>
          <a:xfrm>
            <a:off x="530289" y="192768"/>
            <a:ext cx="3976397" cy="805608"/>
          </a:xfrm>
        </p:spPr>
        <p:txBody>
          <a:bodyPr>
            <a:normAutofit/>
          </a:bodyPr>
          <a:lstStyle/>
          <a:p>
            <a:pPr>
              <a:buFont typeface="Wingdings" panose="05000000000000000000" pitchFamily="2" charset="2"/>
              <a:buChar char="§"/>
            </a:pPr>
            <a:r>
              <a:rPr lang="en-IN" b="1" u="sng" dirty="0"/>
              <a:t>Volume Change Plot: </a:t>
            </a:r>
            <a:endParaRPr lang="en-IN" dirty="0"/>
          </a:p>
        </p:txBody>
      </p:sp>
      <p:pic>
        <p:nvPicPr>
          <p:cNvPr id="6" name="Content Placeholder 5">
            <a:extLst>
              <a:ext uri="{FF2B5EF4-FFF2-40B4-BE49-F238E27FC236}">
                <a16:creationId xmlns:a16="http://schemas.microsoft.com/office/drawing/2014/main" id="{10B30F6C-1663-DD6A-989F-45437949F85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44152" y="998376"/>
            <a:ext cx="7464490" cy="5467739"/>
          </a:xfrm>
        </p:spPr>
      </p:pic>
      <p:sp>
        <p:nvSpPr>
          <p:cNvPr id="7" name="TextBox 6">
            <a:extLst>
              <a:ext uri="{FF2B5EF4-FFF2-40B4-BE49-F238E27FC236}">
                <a16:creationId xmlns:a16="http://schemas.microsoft.com/office/drawing/2014/main" id="{CF3F89AA-BF2E-F1C5-60EA-F510ED45D68E}"/>
              </a:ext>
            </a:extLst>
          </p:cNvPr>
          <p:cNvSpPr txBox="1"/>
          <p:nvPr/>
        </p:nvSpPr>
        <p:spPr>
          <a:xfrm>
            <a:off x="7994779" y="614234"/>
            <a:ext cx="3848877" cy="6278642"/>
          </a:xfrm>
          <a:prstGeom prst="rect">
            <a:avLst/>
          </a:prstGeom>
          <a:noFill/>
        </p:spPr>
        <p:txBody>
          <a:bodyPr wrap="square" rtlCol="0">
            <a:spAutoFit/>
          </a:bodyPr>
          <a:lstStyle/>
          <a:p>
            <a:pPr marL="285750" indent="-285750">
              <a:buFont typeface="Arial" panose="020B0604020202020204" pitchFamily="34" charset="0"/>
              <a:buChar char="•"/>
            </a:pPr>
            <a:r>
              <a:rPr lang="en-US" sz="2400" dirty="0"/>
              <a:t>Most volume changes are relatively small, but periodic spikes indicate high market activity or speculative interest.</a:t>
            </a:r>
          </a:p>
          <a:p>
            <a:pPr marL="285750" indent="-285750">
              <a:buFont typeface="Arial" panose="020B0604020202020204" pitchFamily="34" charset="0"/>
              <a:buChar char="•"/>
            </a:pPr>
            <a:r>
              <a:rPr lang="en-US" sz="2400" dirty="0"/>
              <a:t>Large volume increases often precede or accompany large price changes, reflecting shifts in investor sentiment.</a:t>
            </a:r>
          </a:p>
          <a:p>
            <a:pPr marL="285750" indent="-285750">
              <a:buFont typeface="Arial" panose="020B0604020202020204" pitchFamily="34" charset="0"/>
              <a:buChar char="•"/>
            </a:pPr>
            <a:r>
              <a:rPr lang="en-US" sz="2400" dirty="0"/>
              <a:t>Anomalous spikes (e.g., early 2021) suggest abnormal market behavior or external events influencing trading volume.</a:t>
            </a:r>
          </a:p>
          <a:p>
            <a:endParaRPr lang="en-IN" dirty="0"/>
          </a:p>
        </p:txBody>
      </p:sp>
    </p:spTree>
    <p:extLst>
      <p:ext uri="{BB962C8B-B14F-4D97-AF65-F5344CB8AC3E}">
        <p14:creationId xmlns:p14="http://schemas.microsoft.com/office/powerpoint/2010/main" val="1492498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02BA28-54FF-78EE-5743-02F40EA0AD73}"/>
              </a:ext>
            </a:extLst>
          </p:cNvPr>
          <p:cNvSpPr>
            <a:spLocks noGrp="1"/>
          </p:cNvSpPr>
          <p:nvPr>
            <p:ph sz="half" idx="1"/>
          </p:nvPr>
        </p:nvSpPr>
        <p:spPr>
          <a:xfrm>
            <a:off x="362338" y="164776"/>
            <a:ext cx="6775580" cy="740293"/>
          </a:xfrm>
        </p:spPr>
        <p:txBody>
          <a:bodyPr>
            <a:normAutofit/>
          </a:bodyPr>
          <a:lstStyle/>
          <a:p>
            <a:pPr>
              <a:buFont typeface="Wingdings" panose="05000000000000000000" pitchFamily="2" charset="2"/>
              <a:buChar char="§"/>
            </a:pPr>
            <a:r>
              <a:rPr lang="en-US" b="1" u="sng" dirty="0"/>
              <a:t>Scatter Plot: Lagged Features vs Close:</a:t>
            </a:r>
            <a:endParaRPr lang="en-IN" u="sng" dirty="0"/>
          </a:p>
        </p:txBody>
      </p:sp>
      <p:pic>
        <p:nvPicPr>
          <p:cNvPr id="7" name="Content Placeholder 6">
            <a:extLst>
              <a:ext uri="{FF2B5EF4-FFF2-40B4-BE49-F238E27FC236}">
                <a16:creationId xmlns:a16="http://schemas.microsoft.com/office/drawing/2014/main" id="{3C18FF61-21C7-F036-EEEF-1C2EC19275A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662473"/>
            <a:ext cx="7427168" cy="5788155"/>
          </a:xfrm>
        </p:spPr>
      </p:pic>
      <p:sp>
        <p:nvSpPr>
          <p:cNvPr id="8" name="TextBox 7">
            <a:extLst>
              <a:ext uri="{FF2B5EF4-FFF2-40B4-BE49-F238E27FC236}">
                <a16:creationId xmlns:a16="http://schemas.microsoft.com/office/drawing/2014/main" id="{B033C9E6-850B-3D9B-2CAE-1279E8500DA9}"/>
              </a:ext>
            </a:extLst>
          </p:cNvPr>
          <p:cNvSpPr txBox="1"/>
          <p:nvPr/>
        </p:nvSpPr>
        <p:spPr>
          <a:xfrm>
            <a:off x="7576457" y="905069"/>
            <a:ext cx="4413380" cy="4801314"/>
          </a:xfrm>
          <a:prstGeom prst="rect">
            <a:avLst/>
          </a:prstGeom>
          <a:noFill/>
        </p:spPr>
        <p:txBody>
          <a:bodyPr wrap="square" rtlCol="0">
            <a:spAutoFit/>
          </a:bodyPr>
          <a:lstStyle/>
          <a:p>
            <a:pPr marL="285750" indent="-285750">
              <a:buFont typeface="Wingdings" panose="05000000000000000000" pitchFamily="2" charset="2"/>
              <a:buChar char="§"/>
            </a:pPr>
            <a:r>
              <a:rPr lang="en-US" sz="2400" dirty="0"/>
              <a:t>The strong linear trend along the diagonal suggests high autocorrelation in Bitcoin's price.</a:t>
            </a:r>
          </a:p>
          <a:p>
            <a:pPr marL="285750" indent="-285750">
              <a:buFont typeface="Wingdings" panose="05000000000000000000" pitchFamily="2" charset="2"/>
              <a:buChar char="§"/>
            </a:pPr>
            <a:r>
              <a:rPr lang="en-US" sz="2400" dirty="0"/>
              <a:t>Most points fall very close to a perfect 45-degree line, indicating that today’s price is heavily influenced by the previous day’s price.</a:t>
            </a:r>
          </a:p>
          <a:p>
            <a:pPr marL="285750" indent="-285750">
              <a:buFont typeface="Wingdings" panose="05000000000000000000" pitchFamily="2" charset="2"/>
              <a:buChar char="§"/>
            </a:pPr>
            <a:r>
              <a:rPr lang="en-US" sz="2400" dirty="0"/>
              <a:t>This validates the usefulness of lag features (e.g., Lag-1, Lag-7, etc.) in forecasting.</a:t>
            </a:r>
          </a:p>
          <a:p>
            <a:endParaRPr lang="en-IN" dirty="0"/>
          </a:p>
        </p:txBody>
      </p:sp>
    </p:spTree>
    <p:extLst>
      <p:ext uri="{BB962C8B-B14F-4D97-AF65-F5344CB8AC3E}">
        <p14:creationId xmlns:p14="http://schemas.microsoft.com/office/powerpoint/2010/main" val="2405570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01277-9158-F365-9EBD-11EC7ED96940}"/>
              </a:ext>
            </a:extLst>
          </p:cNvPr>
          <p:cNvSpPr>
            <a:spLocks noGrp="1"/>
          </p:cNvSpPr>
          <p:nvPr>
            <p:ph type="title"/>
          </p:nvPr>
        </p:nvSpPr>
        <p:spPr>
          <a:xfrm>
            <a:off x="427653" y="150522"/>
            <a:ext cx="10515600" cy="875846"/>
          </a:xfrm>
        </p:spPr>
        <p:txBody>
          <a:bodyPr>
            <a:normAutofit/>
          </a:bodyPr>
          <a:lstStyle/>
          <a:p>
            <a:r>
              <a:rPr lang="en-IN" sz="3600" dirty="0"/>
              <a:t>AGENDA</a:t>
            </a:r>
          </a:p>
        </p:txBody>
      </p:sp>
      <p:sp>
        <p:nvSpPr>
          <p:cNvPr id="3" name="Content Placeholder 2">
            <a:extLst>
              <a:ext uri="{FF2B5EF4-FFF2-40B4-BE49-F238E27FC236}">
                <a16:creationId xmlns:a16="http://schemas.microsoft.com/office/drawing/2014/main" id="{E6DFFF52-A6AB-5FBE-A6FD-F5912FEAC9C4}"/>
              </a:ext>
            </a:extLst>
          </p:cNvPr>
          <p:cNvSpPr>
            <a:spLocks noGrp="1"/>
          </p:cNvSpPr>
          <p:nvPr>
            <p:ph idx="1"/>
          </p:nvPr>
        </p:nvSpPr>
        <p:spPr/>
        <p:txBody>
          <a:bodyPr/>
          <a:lstStyle/>
          <a:p>
            <a:pPr marL="0" indent="0">
              <a:buNone/>
            </a:pPr>
            <a:r>
              <a:rPr lang="en-IN" dirty="0"/>
              <a:t>   </a:t>
            </a:r>
          </a:p>
        </p:txBody>
      </p:sp>
      <p:sp>
        <p:nvSpPr>
          <p:cNvPr id="4" name="Rectangle: Rounded Corners 3">
            <a:extLst>
              <a:ext uri="{FF2B5EF4-FFF2-40B4-BE49-F238E27FC236}">
                <a16:creationId xmlns:a16="http://schemas.microsoft.com/office/drawing/2014/main" id="{E1DD1BCF-C5DE-99B0-B8F2-524470824D12}"/>
              </a:ext>
            </a:extLst>
          </p:cNvPr>
          <p:cNvSpPr/>
          <p:nvPr/>
        </p:nvSpPr>
        <p:spPr>
          <a:xfrm>
            <a:off x="718457" y="1464906"/>
            <a:ext cx="2584580" cy="1175657"/>
          </a:xfrm>
          <a:prstGeom prst="roundRect">
            <a:avLst/>
          </a:prstGeom>
          <a:solidFill>
            <a:schemeClr val="bg2"/>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INTRODUCTION</a:t>
            </a:r>
          </a:p>
        </p:txBody>
      </p:sp>
      <p:sp>
        <p:nvSpPr>
          <p:cNvPr id="5" name="Arrow: Right 4">
            <a:extLst>
              <a:ext uri="{FF2B5EF4-FFF2-40B4-BE49-F238E27FC236}">
                <a16:creationId xmlns:a16="http://schemas.microsoft.com/office/drawing/2014/main" id="{BBFD8DF4-223A-7530-8480-3D88724CF372}"/>
              </a:ext>
            </a:extLst>
          </p:cNvPr>
          <p:cNvSpPr/>
          <p:nvPr/>
        </p:nvSpPr>
        <p:spPr>
          <a:xfrm>
            <a:off x="3508309" y="1825625"/>
            <a:ext cx="941086" cy="484632"/>
          </a:xfrm>
          <a:prstGeom prst="rightArrow">
            <a:avLst/>
          </a:prstGeom>
          <a:solidFill>
            <a:schemeClr val="accent4"/>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21CDF3DD-07BB-5763-DC81-DE8079FF7B96}"/>
              </a:ext>
            </a:extLst>
          </p:cNvPr>
          <p:cNvSpPr/>
          <p:nvPr/>
        </p:nvSpPr>
        <p:spPr>
          <a:xfrm>
            <a:off x="4743839" y="1464906"/>
            <a:ext cx="2584579" cy="1175657"/>
          </a:xfrm>
          <a:prstGeom prst="roundRect">
            <a:avLst/>
          </a:prstGeom>
          <a:solidFill>
            <a:schemeClr val="bg2"/>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 COLLECTION</a:t>
            </a:r>
          </a:p>
        </p:txBody>
      </p:sp>
      <p:sp>
        <p:nvSpPr>
          <p:cNvPr id="8" name="Arrow: Right 7">
            <a:extLst>
              <a:ext uri="{FF2B5EF4-FFF2-40B4-BE49-F238E27FC236}">
                <a16:creationId xmlns:a16="http://schemas.microsoft.com/office/drawing/2014/main" id="{713888B0-35E8-81AF-DD4F-09B2CE3065B5}"/>
              </a:ext>
            </a:extLst>
          </p:cNvPr>
          <p:cNvSpPr/>
          <p:nvPr/>
        </p:nvSpPr>
        <p:spPr>
          <a:xfrm>
            <a:off x="7622862" y="1810418"/>
            <a:ext cx="941086" cy="484632"/>
          </a:xfrm>
          <a:prstGeom prst="rightArrow">
            <a:avLst/>
          </a:prstGeom>
          <a:solidFill>
            <a:schemeClr val="accent4"/>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41A3F583-BDBD-B5DB-FC8F-C722205E37E5}"/>
              </a:ext>
            </a:extLst>
          </p:cNvPr>
          <p:cNvSpPr/>
          <p:nvPr/>
        </p:nvSpPr>
        <p:spPr>
          <a:xfrm>
            <a:off x="8916443" y="1480112"/>
            <a:ext cx="2584579" cy="1175657"/>
          </a:xfrm>
          <a:prstGeom prst="roundRect">
            <a:avLst/>
          </a:prstGeom>
          <a:solidFill>
            <a:schemeClr val="bg2"/>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EXPLORATORY DATA ANALYSIS</a:t>
            </a:r>
          </a:p>
        </p:txBody>
      </p:sp>
      <p:sp>
        <p:nvSpPr>
          <p:cNvPr id="10" name="Arrow: Down 9">
            <a:extLst>
              <a:ext uri="{FF2B5EF4-FFF2-40B4-BE49-F238E27FC236}">
                <a16:creationId xmlns:a16="http://schemas.microsoft.com/office/drawing/2014/main" id="{F1D987DA-E414-8AD3-5A9F-3C7D62A7CBFB}"/>
              </a:ext>
            </a:extLst>
          </p:cNvPr>
          <p:cNvSpPr/>
          <p:nvPr/>
        </p:nvSpPr>
        <p:spPr>
          <a:xfrm>
            <a:off x="9924148" y="2967134"/>
            <a:ext cx="569168" cy="923731"/>
          </a:xfrm>
          <a:prstGeom prst="downArrow">
            <a:avLst/>
          </a:prstGeom>
          <a:solidFill>
            <a:schemeClr val="accent4"/>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54A5784E-6766-8FE6-187A-01B149CE57A8}"/>
              </a:ext>
            </a:extLst>
          </p:cNvPr>
          <p:cNvSpPr/>
          <p:nvPr/>
        </p:nvSpPr>
        <p:spPr>
          <a:xfrm>
            <a:off x="8960815" y="4202230"/>
            <a:ext cx="2584580" cy="1320283"/>
          </a:xfrm>
          <a:prstGeom prst="roundRect">
            <a:avLst/>
          </a:prstGeom>
          <a:solidFill>
            <a:schemeClr val="bg2"/>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 PREPROCESSING &amp; FEATURE ENGINEERING</a:t>
            </a:r>
          </a:p>
        </p:txBody>
      </p:sp>
      <p:sp>
        <p:nvSpPr>
          <p:cNvPr id="12" name="Arrow: Left 11">
            <a:extLst>
              <a:ext uri="{FF2B5EF4-FFF2-40B4-BE49-F238E27FC236}">
                <a16:creationId xmlns:a16="http://schemas.microsoft.com/office/drawing/2014/main" id="{D2FF2018-5E40-9689-BD56-E77D89042C0A}"/>
              </a:ext>
            </a:extLst>
          </p:cNvPr>
          <p:cNvSpPr/>
          <p:nvPr/>
        </p:nvSpPr>
        <p:spPr>
          <a:xfrm>
            <a:off x="7622862" y="4562951"/>
            <a:ext cx="941086" cy="484632"/>
          </a:xfrm>
          <a:prstGeom prst="leftArrow">
            <a:avLst/>
          </a:prstGeom>
          <a:solidFill>
            <a:schemeClr val="accent4"/>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D404DEDA-8C11-EA1D-DC45-496EC7E1F120}"/>
              </a:ext>
            </a:extLst>
          </p:cNvPr>
          <p:cNvSpPr/>
          <p:nvPr/>
        </p:nvSpPr>
        <p:spPr>
          <a:xfrm>
            <a:off x="4814596" y="4202230"/>
            <a:ext cx="2513822" cy="1320282"/>
          </a:xfrm>
          <a:prstGeom prst="roundRect">
            <a:avLst/>
          </a:prstGeom>
          <a:solidFill>
            <a:schemeClr val="bg2"/>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MODEL SELECTION</a:t>
            </a:r>
          </a:p>
        </p:txBody>
      </p:sp>
      <p:sp>
        <p:nvSpPr>
          <p:cNvPr id="14" name="Arrow: Left 13">
            <a:extLst>
              <a:ext uri="{FF2B5EF4-FFF2-40B4-BE49-F238E27FC236}">
                <a16:creationId xmlns:a16="http://schemas.microsoft.com/office/drawing/2014/main" id="{F44B5323-8D2C-4252-7B38-6B36AE9AC817}"/>
              </a:ext>
            </a:extLst>
          </p:cNvPr>
          <p:cNvSpPr/>
          <p:nvPr/>
        </p:nvSpPr>
        <p:spPr>
          <a:xfrm>
            <a:off x="3487879" y="4547744"/>
            <a:ext cx="941086" cy="484632"/>
          </a:xfrm>
          <a:prstGeom prst="leftArrow">
            <a:avLst/>
          </a:prstGeom>
          <a:solidFill>
            <a:schemeClr val="accent4"/>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C6B9CCEA-4020-83E8-27D9-4F83A78C3B82}"/>
              </a:ext>
            </a:extLst>
          </p:cNvPr>
          <p:cNvSpPr/>
          <p:nvPr/>
        </p:nvSpPr>
        <p:spPr>
          <a:xfrm>
            <a:off x="690978" y="4217438"/>
            <a:ext cx="2584580" cy="1320281"/>
          </a:xfrm>
          <a:prstGeom prst="roundRect">
            <a:avLst/>
          </a:prstGeom>
          <a:solidFill>
            <a:schemeClr val="bg2"/>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CONCLUSION </a:t>
            </a:r>
          </a:p>
        </p:txBody>
      </p:sp>
    </p:spTree>
    <p:extLst>
      <p:ext uri="{BB962C8B-B14F-4D97-AF65-F5344CB8AC3E}">
        <p14:creationId xmlns:p14="http://schemas.microsoft.com/office/powerpoint/2010/main" val="1997551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F89F-2159-E81E-FBEF-7280A7E5F46E}"/>
              </a:ext>
            </a:extLst>
          </p:cNvPr>
          <p:cNvSpPr>
            <a:spLocks noGrp="1"/>
          </p:cNvSpPr>
          <p:nvPr>
            <p:ph type="title"/>
          </p:nvPr>
        </p:nvSpPr>
        <p:spPr>
          <a:xfrm>
            <a:off x="222380" y="103869"/>
            <a:ext cx="10515600" cy="978483"/>
          </a:xfrm>
        </p:spPr>
        <p:txBody>
          <a:bodyPr>
            <a:normAutofit/>
          </a:bodyPr>
          <a:lstStyle/>
          <a:p>
            <a:r>
              <a:rPr lang="en-IN" sz="3200" dirty="0"/>
              <a:t>Train-Test Split &amp; Cross-Validation:</a:t>
            </a:r>
          </a:p>
        </p:txBody>
      </p:sp>
      <p:sp>
        <p:nvSpPr>
          <p:cNvPr id="3" name="Content Placeholder 2">
            <a:extLst>
              <a:ext uri="{FF2B5EF4-FFF2-40B4-BE49-F238E27FC236}">
                <a16:creationId xmlns:a16="http://schemas.microsoft.com/office/drawing/2014/main" id="{E32B64C6-941A-129A-0C88-C42DDC14CEB8}"/>
              </a:ext>
            </a:extLst>
          </p:cNvPr>
          <p:cNvSpPr>
            <a:spLocks noGrp="1"/>
          </p:cNvSpPr>
          <p:nvPr>
            <p:ph idx="1"/>
          </p:nvPr>
        </p:nvSpPr>
        <p:spPr>
          <a:xfrm>
            <a:off x="222380" y="926760"/>
            <a:ext cx="10515600" cy="5446048"/>
          </a:xfrm>
        </p:spPr>
        <p:txBody>
          <a:bodyPr>
            <a:normAutofit/>
          </a:bodyPr>
          <a:lstStyle/>
          <a:p>
            <a:pPr marL="0" indent="0">
              <a:buNone/>
            </a:pPr>
            <a:r>
              <a:rPr lang="en-IN" dirty="0"/>
              <a:t> </a:t>
            </a:r>
            <a:r>
              <a:rPr lang="en-US" sz="2400" dirty="0"/>
              <a:t>To ensure reliable and unbiased model evaluation, we applied </a:t>
            </a:r>
            <a:r>
              <a:rPr lang="en-US" sz="2400" b="1" dirty="0"/>
              <a:t>both a chronological train-test split and k-fold cross-validation</a:t>
            </a:r>
            <a:r>
              <a:rPr lang="en-US" sz="2400" dirty="0"/>
              <a:t>:</a:t>
            </a:r>
          </a:p>
          <a:p>
            <a:pPr>
              <a:buFont typeface="Wingdings" panose="05000000000000000000" pitchFamily="2" charset="2"/>
              <a:buChar char="§"/>
            </a:pPr>
            <a:r>
              <a:rPr lang="en-IN" sz="2400" dirty="0"/>
              <a:t> </a:t>
            </a:r>
            <a:r>
              <a:rPr lang="en-IN" b="1" u="sng" dirty="0"/>
              <a:t>Train-Test Split (80/20, Chronological):</a:t>
            </a:r>
          </a:p>
          <a:p>
            <a:pPr marL="0" indent="0">
              <a:buNone/>
            </a:pPr>
            <a:r>
              <a:rPr lang="en-IN" sz="2400" dirty="0"/>
              <a:t> </a:t>
            </a:r>
            <a:r>
              <a:rPr lang="en-US" sz="2400" dirty="0"/>
              <a:t>Bitcoin is time-dependent — random shuffling would leak future data into the past.</a:t>
            </a:r>
          </a:p>
          <a:p>
            <a:r>
              <a:rPr lang="en-US" sz="2400" dirty="0"/>
              <a:t> First </a:t>
            </a:r>
            <a:r>
              <a:rPr lang="en-US" sz="2400" b="1" dirty="0"/>
              <a:t>80%</a:t>
            </a:r>
            <a:r>
              <a:rPr lang="en-US" sz="2400" dirty="0"/>
              <a:t> of the data was used for training.</a:t>
            </a:r>
          </a:p>
          <a:p>
            <a:r>
              <a:rPr lang="en-US" sz="2400" dirty="0"/>
              <a:t>Final </a:t>
            </a:r>
            <a:r>
              <a:rPr lang="en-US" sz="2400" b="1" dirty="0"/>
              <a:t>20%</a:t>
            </a:r>
            <a:r>
              <a:rPr lang="en-US" sz="2400" dirty="0"/>
              <a:t> was used strictly for testing, simulating real-world forecasting.</a:t>
            </a:r>
          </a:p>
          <a:p>
            <a:pPr>
              <a:buFont typeface="Wingdings" panose="05000000000000000000" pitchFamily="2" charset="2"/>
              <a:buChar char="§"/>
            </a:pPr>
            <a:r>
              <a:rPr lang="en-IN" sz="2400" b="1" dirty="0"/>
              <a:t> </a:t>
            </a:r>
            <a:r>
              <a:rPr lang="en-IN" b="1" u="sng" dirty="0"/>
              <a:t>5-Fold Cross-Validation</a:t>
            </a:r>
            <a:r>
              <a:rPr lang="en-IN" b="1" dirty="0"/>
              <a:t>:</a:t>
            </a:r>
          </a:p>
          <a:p>
            <a:pPr marL="0" indent="0">
              <a:buNone/>
            </a:pPr>
            <a:r>
              <a:rPr lang="en-IN" sz="2400" b="1" dirty="0"/>
              <a:t> </a:t>
            </a:r>
            <a:r>
              <a:rPr lang="en-US" sz="2400" dirty="0"/>
              <a:t>To ensure model stability and reduce overfitting.</a:t>
            </a:r>
          </a:p>
          <a:p>
            <a:r>
              <a:rPr lang="en-US" sz="2400" dirty="0"/>
              <a:t>The training set was further validated using </a:t>
            </a:r>
            <a:r>
              <a:rPr lang="en-US" sz="2400" b="1" dirty="0" err="1"/>
              <a:t>TimeSeriesSplit</a:t>
            </a:r>
            <a:r>
              <a:rPr lang="en-US" sz="2400" dirty="0"/>
              <a:t>, preserving temporal order.</a:t>
            </a:r>
          </a:p>
          <a:p>
            <a:r>
              <a:rPr lang="en-US" sz="2400" dirty="0"/>
              <a:t>Root Mean Squared Error (RMSE) to assess model accuracy.</a:t>
            </a:r>
          </a:p>
        </p:txBody>
      </p:sp>
    </p:spTree>
    <p:extLst>
      <p:ext uri="{BB962C8B-B14F-4D97-AF65-F5344CB8AC3E}">
        <p14:creationId xmlns:p14="http://schemas.microsoft.com/office/powerpoint/2010/main" val="3432747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4F733-CCCD-B423-053F-2F870C0900BF}"/>
              </a:ext>
            </a:extLst>
          </p:cNvPr>
          <p:cNvSpPr>
            <a:spLocks noGrp="1"/>
          </p:cNvSpPr>
          <p:nvPr>
            <p:ph type="title"/>
          </p:nvPr>
        </p:nvSpPr>
        <p:spPr>
          <a:xfrm>
            <a:off x="576943" y="85207"/>
            <a:ext cx="4405604" cy="847855"/>
          </a:xfrm>
        </p:spPr>
        <p:txBody>
          <a:bodyPr>
            <a:normAutofit/>
          </a:bodyPr>
          <a:lstStyle/>
          <a:p>
            <a:r>
              <a:rPr lang="en-IN" sz="3600" dirty="0"/>
              <a:t>MODEL SELECTION:</a:t>
            </a:r>
          </a:p>
        </p:txBody>
      </p:sp>
      <p:sp>
        <p:nvSpPr>
          <p:cNvPr id="3" name="Content Placeholder 2">
            <a:extLst>
              <a:ext uri="{FF2B5EF4-FFF2-40B4-BE49-F238E27FC236}">
                <a16:creationId xmlns:a16="http://schemas.microsoft.com/office/drawing/2014/main" id="{F50D4E96-36DE-21D1-4DD9-7F7F3116F6B6}"/>
              </a:ext>
            </a:extLst>
          </p:cNvPr>
          <p:cNvSpPr>
            <a:spLocks noGrp="1"/>
          </p:cNvSpPr>
          <p:nvPr>
            <p:ph idx="1"/>
          </p:nvPr>
        </p:nvSpPr>
        <p:spPr>
          <a:xfrm>
            <a:off x="660917" y="1082351"/>
            <a:ext cx="10515600" cy="5458407"/>
          </a:xfrm>
        </p:spPr>
        <p:txBody>
          <a:bodyPr>
            <a:normAutofit fontScale="92500" lnSpcReduction="20000"/>
          </a:bodyPr>
          <a:lstStyle/>
          <a:p>
            <a:pPr marL="0" indent="0">
              <a:buNone/>
            </a:pPr>
            <a:r>
              <a:rPr lang="en-IN" sz="3500" b="1" u="sng" dirty="0"/>
              <a:t>Models Explored</a:t>
            </a:r>
            <a:r>
              <a:rPr lang="en-IN" dirty="0"/>
              <a:t>:</a:t>
            </a:r>
          </a:p>
          <a:p>
            <a:pPr marL="0" indent="0">
              <a:buNone/>
            </a:pPr>
            <a:endParaRPr lang="en-IN" dirty="0"/>
          </a:p>
          <a:p>
            <a:pPr marL="0" indent="0">
              <a:buNone/>
            </a:pPr>
            <a:r>
              <a:rPr lang="en-US" dirty="0"/>
              <a:t>We evaluated a diverse set of models to forecast Bitcoin prices:</a:t>
            </a:r>
          </a:p>
          <a:p>
            <a:pPr marL="0" indent="0">
              <a:buNone/>
            </a:pPr>
            <a:endParaRPr lang="en-US" dirty="0"/>
          </a:p>
          <a:p>
            <a:pPr>
              <a:buFont typeface="Wingdings" panose="05000000000000000000" pitchFamily="2" charset="2"/>
              <a:buChar char="ü"/>
            </a:pPr>
            <a:r>
              <a:rPr lang="en-US" dirty="0"/>
              <a:t>📉 </a:t>
            </a:r>
            <a:r>
              <a:rPr lang="en-US" sz="3000" b="1" dirty="0"/>
              <a:t>ARIMA</a:t>
            </a:r>
            <a:r>
              <a:rPr lang="en-US" dirty="0"/>
              <a:t> – Good for linear time series, lacks seasonality handling.</a:t>
            </a:r>
          </a:p>
          <a:p>
            <a:pPr>
              <a:buFont typeface="Wingdings" panose="05000000000000000000" pitchFamily="2" charset="2"/>
              <a:buChar char="ü"/>
            </a:pPr>
            <a:endParaRPr lang="en-US" dirty="0"/>
          </a:p>
          <a:p>
            <a:pPr>
              <a:buFont typeface="Wingdings" panose="05000000000000000000" pitchFamily="2" charset="2"/>
              <a:buChar char="ü"/>
            </a:pPr>
            <a:r>
              <a:rPr lang="en-US" dirty="0"/>
              <a:t>📆 </a:t>
            </a:r>
            <a:r>
              <a:rPr lang="en-US" sz="3000" b="1" dirty="0"/>
              <a:t>SARIMA</a:t>
            </a:r>
            <a:r>
              <a:rPr lang="en-US" dirty="0"/>
              <a:t> – Captures seasonal effects, but rigid and computationally slow.</a:t>
            </a:r>
          </a:p>
          <a:p>
            <a:pPr>
              <a:buFont typeface="Wingdings" panose="05000000000000000000" pitchFamily="2" charset="2"/>
              <a:buChar char="ü"/>
            </a:pPr>
            <a:endParaRPr lang="en-US" dirty="0"/>
          </a:p>
          <a:p>
            <a:pPr>
              <a:buFont typeface="Wingdings" panose="05000000000000000000" pitchFamily="2" charset="2"/>
              <a:buChar char="ü"/>
            </a:pPr>
            <a:r>
              <a:rPr lang="en-US" dirty="0"/>
              <a:t>🔍 </a:t>
            </a:r>
            <a:r>
              <a:rPr lang="en-US" sz="3000" b="1" dirty="0"/>
              <a:t>Linear Regression</a:t>
            </a:r>
            <a:r>
              <a:rPr lang="en-US" sz="3000" dirty="0"/>
              <a:t> </a:t>
            </a:r>
            <a:r>
              <a:rPr lang="en-US" dirty="0"/>
              <a:t>– Simple and interpretable, but underperforms with complex patterns.</a:t>
            </a:r>
          </a:p>
          <a:p>
            <a:pPr>
              <a:buFont typeface="Wingdings" panose="05000000000000000000" pitchFamily="2" charset="2"/>
              <a:buChar char="ü"/>
            </a:pPr>
            <a:endParaRPr lang="en-US" dirty="0"/>
          </a:p>
          <a:p>
            <a:pPr>
              <a:buFont typeface="Wingdings" panose="05000000000000000000" pitchFamily="2" charset="2"/>
              <a:buChar char="ü"/>
            </a:pPr>
            <a:r>
              <a:rPr lang="en-US" dirty="0"/>
              <a:t>🚀 </a:t>
            </a:r>
            <a:r>
              <a:rPr lang="en-US" sz="3000" b="1" dirty="0" err="1"/>
              <a:t>XGBoost</a:t>
            </a:r>
            <a:r>
              <a:rPr lang="en-US" dirty="0"/>
              <a:t> – Advanced ML model with high flexibility and feature-based seasonality</a:t>
            </a:r>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1376962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63A231C-58FD-9E19-361F-8CAC33F5BA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4277" y="1230717"/>
            <a:ext cx="5224125" cy="3619048"/>
          </a:xfrm>
        </p:spPr>
      </p:pic>
      <p:sp>
        <p:nvSpPr>
          <p:cNvPr id="6" name="TextBox 5">
            <a:extLst>
              <a:ext uri="{FF2B5EF4-FFF2-40B4-BE49-F238E27FC236}">
                <a16:creationId xmlns:a16="http://schemas.microsoft.com/office/drawing/2014/main" id="{299A2345-6DB2-5A97-B41C-2CA7AC31F19D}"/>
              </a:ext>
            </a:extLst>
          </p:cNvPr>
          <p:cNvSpPr txBox="1"/>
          <p:nvPr/>
        </p:nvSpPr>
        <p:spPr>
          <a:xfrm>
            <a:off x="6979297" y="2033150"/>
            <a:ext cx="4646645" cy="1938992"/>
          </a:xfrm>
          <a:prstGeom prst="rect">
            <a:avLst/>
          </a:prstGeom>
          <a:noFill/>
        </p:spPr>
        <p:txBody>
          <a:bodyPr wrap="square" rtlCol="0">
            <a:spAutoFit/>
          </a:bodyPr>
          <a:lstStyle/>
          <a:p>
            <a:r>
              <a:rPr lang="en-IN" dirty="0"/>
              <a:t>  </a:t>
            </a:r>
            <a:r>
              <a:rPr lang="en-IN" sz="6000" dirty="0">
                <a:solidFill>
                  <a:schemeClr val="accent6">
                    <a:lumMod val="75000"/>
                  </a:schemeClr>
                </a:solidFill>
              </a:rPr>
              <a:t>MODEL</a:t>
            </a:r>
          </a:p>
          <a:p>
            <a:r>
              <a:rPr lang="en-IN" sz="6000" dirty="0">
                <a:solidFill>
                  <a:schemeClr val="accent6">
                    <a:lumMod val="75000"/>
                  </a:schemeClr>
                </a:solidFill>
              </a:rPr>
              <a:t>   SELECTION </a:t>
            </a:r>
            <a:r>
              <a:rPr lang="en-IN" sz="6000" dirty="0"/>
              <a:t>    </a:t>
            </a:r>
          </a:p>
        </p:txBody>
      </p:sp>
    </p:spTree>
    <p:extLst>
      <p:ext uri="{BB962C8B-B14F-4D97-AF65-F5344CB8AC3E}">
        <p14:creationId xmlns:p14="http://schemas.microsoft.com/office/powerpoint/2010/main" val="600110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8DE-2781-C10F-4F0B-8AC75FD52EF3}"/>
              </a:ext>
            </a:extLst>
          </p:cNvPr>
          <p:cNvSpPr>
            <a:spLocks noGrp="1"/>
          </p:cNvSpPr>
          <p:nvPr>
            <p:ph type="title"/>
          </p:nvPr>
        </p:nvSpPr>
        <p:spPr>
          <a:xfrm>
            <a:off x="838200" y="197174"/>
            <a:ext cx="4956110" cy="829193"/>
          </a:xfrm>
        </p:spPr>
        <p:txBody>
          <a:bodyPr>
            <a:normAutofit/>
          </a:bodyPr>
          <a:lstStyle/>
          <a:p>
            <a:r>
              <a:rPr lang="en-IN" sz="2800" dirty="0"/>
              <a:t>Model Evaluation Criteria:</a:t>
            </a:r>
          </a:p>
        </p:txBody>
      </p:sp>
      <p:sp>
        <p:nvSpPr>
          <p:cNvPr id="3" name="Content Placeholder 2">
            <a:extLst>
              <a:ext uri="{FF2B5EF4-FFF2-40B4-BE49-F238E27FC236}">
                <a16:creationId xmlns:a16="http://schemas.microsoft.com/office/drawing/2014/main" id="{E26A037A-6E17-DFB6-FD69-690170600BEB}"/>
              </a:ext>
            </a:extLst>
          </p:cNvPr>
          <p:cNvSpPr>
            <a:spLocks noGrp="1"/>
          </p:cNvSpPr>
          <p:nvPr>
            <p:ph idx="1"/>
          </p:nvPr>
        </p:nvSpPr>
        <p:spPr>
          <a:xfrm>
            <a:off x="903513" y="1349764"/>
            <a:ext cx="10787743" cy="4351338"/>
          </a:xfrm>
        </p:spPr>
        <p:txBody>
          <a:bodyPr>
            <a:normAutofit lnSpcReduction="10000"/>
          </a:bodyPr>
          <a:lstStyle/>
          <a:p>
            <a:pPr marL="0" indent="0">
              <a:buNone/>
            </a:pPr>
            <a:r>
              <a:rPr lang="en-IN" dirty="0"/>
              <a:t> </a:t>
            </a:r>
            <a:r>
              <a:rPr lang="en-US" sz="2600" dirty="0"/>
              <a:t>We compared models based on:</a:t>
            </a:r>
          </a:p>
          <a:p>
            <a:pPr marL="0" indent="0">
              <a:buNone/>
            </a:pPr>
            <a:endParaRPr lang="en-US" dirty="0"/>
          </a:p>
          <a:p>
            <a:pPr>
              <a:buFont typeface="Wingdings" panose="05000000000000000000" pitchFamily="2" charset="2"/>
              <a:buChar char="Ø"/>
            </a:pPr>
            <a:r>
              <a:rPr lang="en-US" dirty="0"/>
              <a:t>  </a:t>
            </a:r>
            <a:r>
              <a:rPr lang="en-US" b="1" dirty="0"/>
              <a:t>Root Mean Squared Error (RMSE)</a:t>
            </a:r>
            <a:r>
              <a:rPr lang="en-US" dirty="0"/>
              <a:t> – </a:t>
            </a:r>
            <a:r>
              <a:rPr lang="en-US" sz="2600" dirty="0"/>
              <a:t>Measures prediction error.</a:t>
            </a:r>
          </a:p>
          <a:p>
            <a:pPr marL="0" indent="0">
              <a:buNone/>
            </a:pPr>
            <a:endParaRPr lang="en-US" dirty="0"/>
          </a:p>
          <a:p>
            <a:pPr>
              <a:buFont typeface="Wingdings" panose="05000000000000000000" pitchFamily="2" charset="2"/>
              <a:buChar char="Ø"/>
            </a:pPr>
            <a:r>
              <a:rPr lang="en-US" b="1" dirty="0"/>
              <a:t>Generalization</a:t>
            </a:r>
            <a:r>
              <a:rPr lang="en-US" dirty="0"/>
              <a:t> – </a:t>
            </a:r>
            <a:r>
              <a:rPr lang="en-US" sz="2600" dirty="0"/>
              <a:t>How well the model performs on unseen data</a:t>
            </a:r>
            <a:r>
              <a:rPr lang="en-US" dirty="0"/>
              <a:t>. </a:t>
            </a:r>
          </a:p>
          <a:p>
            <a:pPr marL="0" indent="0">
              <a:buNone/>
            </a:pPr>
            <a:endParaRPr lang="en-US" dirty="0"/>
          </a:p>
          <a:p>
            <a:pPr>
              <a:buFont typeface="Wingdings" panose="05000000000000000000" pitchFamily="2" charset="2"/>
              <a:buChar char="Ø"/>
            </a:pPr>
            <a:r>
              <a:rPr lang="en-US" b="1" dirty="0"/>
              <a:t>Scalability &amp; Speed</a:t>
            </a:r>
            <a:r>
              <a:rPr lang="en-US" dirty="0"/>
              <a:t> – </a:t>
            </a:r>
            <a:r>
              <a:rPr lang="en-US" sz="2600" dirty="0"/>
              <a:t>Practicality of training and forecasting.</a:t>
            </a:r>
          </a:p>
          <a:p>
            <a:pPr marL="0" indent="0">
              <a:buNone/>
            </a:pPr>
            <a:endParaRPr lang="en-US" dirty="0"/>
          </a:p>
          <a:p>
            <a:pPr>
              <a:buFont typeface="Wingdings" panose="05000000000000000000" pitchFamily="2" charset="2"/>
              <a:buChar char="Ø"/>
            </a:pPr>
            <a:r>
              <a:rPr lang="en-US" b="1" dirty="0"/>
              <a:t>Handling of Non-Linearity</a:t>
            </a:r>
            <a:r>
              <a:rPr lang="en-US" dirty="0"/>
              <a:t> – </a:t>
            </a:r>
            <a:r>
              <a:rPr lang="en-US" sz="2600" dirty="0"/>
              <a:t>Ability to capture complex relationships</a:t>
            </a:r>
            <a:r>
              <a:rPr lang="en-US" dirty="0"/>
              <a:t>.</a:t>
            </a:r>
          </a:p>
        </p:txBody>
      </p:sp>
    </p:spTree>
    <p:extLst>
      <p:ext uri="{BB962C8B-B14F-4D97-AF65-F5344CB8AC3E}">
        <p14:creationId xmlns:p14="http://schemas.microsoft.com/office/powerpoint/2010/main" val="1927973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3EFDA-A581-0B04-5E0C-00C838F9BC68}"/>
              </a:ext>
            </a:extLst>
          </p:cNvPr>
          <p:cNvSpPr>
            <a:spLocks noGrp="1"/>
          </p:cNvSpPr>
          <p:nvPr>
            <p:ph type="title"/>
          </p:nvPr>
        </p:nvSpPr>
        <p:spPr>
          <a:xfrm>
            <a:off x="895739" y="337134"/>
            <a:ext cx="5553269" cy="1146434"/>
          </a:xfrm>
        </p:spPr>
        <p:txBody>
          <a:bodyPr>
            <a:normAutofit/>
          </a:bodyPr>
          <a:lstStyle/>
          <a:p>
            <a:r>
              <a:rPr lang="en-IN" sz="3600" dirty="0"/>
              <a:t>MODEL COMPARISON:</a:t>
            </a:r>
          </a:p>
        </p:txBody>
      </p:sp>
      <p:graphicFrame>
        <p:nvGraphicFramePr>
          <p:cNvPr id="4" name="Content Placeholder 3">
            <a:extLst>
              <a:ext uri="{FF2B5EF4-FFF2-40B4-BE49-F238E27FC236}">
                <a16:creationId xmlns:a16="http://schemas.microsoft.com/office/drawing/2014/main" id="{1E4A7C99-D775-7A85-B454-244D44FD83A2}"/>
              </a:ext>
            </a:extLst>
          </p:cNvPr>
          <p:cNvGraphicFramePr>
            <a:graphicFrameLocks noGrp="1"/>
          </p:cNvGraphicFramePr>
          <p:nvPr>
            <p:ph idx="1"/>
            <p:extLst>
              <p:ext uri="{D42A27DB-BD31-4B8C-83A1-F6EECF244321}">
                <p14:modId xmlns:p14="http://schemas.microsoft.com/office/powerpoint/2010/main" val="979174958"/>
              </p:ext>
            </p:extLst>
          </p:nvPr>
        </p:nvGraphicFramePr>
        <p:xfrm>
          <a:off x="886408" y="1595535"/>
          <a:ext cx="10438623" cy="4553340"/>
        </p:xfrm>
        <a:graphic>
          <a:graphicData uri="http://schemas.openxmlformats.org/drawingml/2006/table">
            <a:tbl>
              <a:tblPr/>
              <a:tblGrid>
                <a:gridCol w="2050611">
                  <a:extLst>
                    <a:ext uri="{9D8B030D-6E8A-4147-A177-3AD203B41FA5}">
                      <a16:colId xmlns:a16="http://schemas.microsoft.com/office/drawing/2014/main" val="3408903532"/>
                    </a:ext>
                  </a:extLst>
                </a:gridCol>
                <a:gridCol w="2050611">
                  <a:extLst>
                    <a:ext uri="{9D8B030D-6E8A-4147-A177-3AD203B41FA5}">
                      <a16:colId xmlns:a16="http://schemas.microsoft.com/office/drawing/2014/main" val="4244946903"/>
                    </a:ext>
                  </a:extLst>
                </a:gridCol>
                <a:gridCol w="2112467">
                  <a:extLst>
                    <a:ext uri="{9D8B030D-6E8A-4147-A177-3AD203B41FA5}">
                      <a16:colId xmlns:a16="http://schemas.microsoft.com/office/drawing/2014/main" val="2944824692"/>
                    </a:ext>
                  </a:extLst>
                </a:gridCol>
                <a:gridCol w="2112467">
                  <a:extLst>
                    <a:ext uri="{9D8B030D-6E8A-4147-A177-3AD203B41FA5}">
                      <a16:colId xmlns:a16="http://schemas.microsoft.com/office/drawing/2014/main" val="3708058244"/>
                    </a:ext>
                  </a:extLst>
                </a:gridCol>
                <a:gridCol w="2112467">
                  <a:extLst>
                    <a:ext uri="{9D8B030D-6E8A-4147-A177-3AD203B41FA5}">
                      <a16:colId xmlns:a16="http://schemas.microsoft.com/office/drawing/2014/main" val="2867198906"/>
                    </a:ext>
                  </a:extLst>
                </a:gridCol>
              </a:tblGrid>
              <a:tr h="758890">
                <a:tc>
                  <a:txBody>
                    <a:bodyPr/>
                    <a:lstStyle/>
                    <a:p>
                      <a:r>
                        <a:rPr lang="en-IN" dirty="0"/>
                        <a:t>Model</a:t>
                      </a:r>
                    </a:p>
                  </a:txBody>
                  <a:tcPr anchor="ctr">
                    <a:lnL>
                      <a:noFill/>
                    </a:lnL>
                    <a:lnR>
                      <a:noFill/>
                    </a:lnR>
                    <a:lnT>
                      <a:noFill/>
                    </a:lnT>
                    <a:lnB>
                      <a:noFill/>
                    </a:lnB>
                    <a:noFill/>
                  </a:tcPr>
                </a:tc>
                <a:tc>
                  <a:txBody>
                    <a:bodyPr/>
                    <a:lstStyle/>
                    <a:p>
                      <a:r>
                        <a:rPr lang="en-IN"/>
                        <a:t>Seasonality</a:t>
                      </a:r>
                    </a:p>
                  </a:txBody>
                  <a:tcPr anchor="ctr">
                    <a:lnL>
                      <a:noFill/>
                    </a:lnL>
                    <a:lnR>
                      <a:noFill/>
                    </a:lnR>
                    <a:lnT>
                      <a:noFill/>
                    </a:lnT>
                    <a:lnB>
                      <a:noFill/>
                    </a:lnB>
                    <a:noFill/>
                  </a:tcPr>
                </a:tc>
                <a:tc>
                  <a:txBody>
                    <a:bodyPr/>
                    <a:lstStyle/>
                    <a:p>
                      <a:r>
                        <a:rPr lang="en-IN"/>
                        <a:t>Flexibility</a:t>
                      </a:r>
                    </a:p>
                  </a:txBody>
                  <a:tcPr anchor="ctr">
                    <a:lnL>
                      <a:noFill/>
                    </a:lnL>
                    <a:lnR>
                      <a:noFill/>
                    </a:lnR>
                    <a:lnT>
                      <a:noFill/>
                    </a:lnT>
                    <a:lnB>
                      <a:noFill/>
                    </a:lnB>
                    <a:noFill/>
                  </a:tcPr>
                </a:tc>
                <a:tc>
                  <a:txBody>
                    <a:bodyPr/>
                    <a:lstStyle/>
                    <a:p>
                      <a:r>
                        <a:rPr lang="en-IN"/>
                        <a:t>RMSE</a:t>
                      </a:r>
                    </a:p>
                  </a:txBody>
                  <a:tcPr anchor="ctr">
                    <a:lnL>
                      <a:noFill/>
                    </a:lnL>
                    <a:lnR>
                      <a:noFill/>
                    </a:lnR>
                    <a:lnT>
                      <a:noFill/>
                    </a:lnT>
                    <a:lnB>
                      <a:noFill/>
                    </a:lnB>
                    <a:noFill/>
                  </a:tcPr>
                </a:tc>
                <a:tc>
                  <a:txBody>
                    <a:bodyPr/>
                    <a:lstStyle/>
                    <a:p>
                      <a:r>
                        <a:rPr lang="en-IN"/>
                        <a:t>Verdict</a:t>
                      </a:r>
                    </a:p>
                  </a:txBody>
                  <a:tcPr anchor="ctr">
                    <a:lnL>
                      <a:noFill/>
                    </a:lnL>
                    <a:lnR>
                      <a:noFill/>
                    </a:lnR>
                    <a:lnT>
                      <a:noFill/>
                    </a:lnT>
                    <a:lnB>
                      <a:noFill/>
                    </a:lnB>
                    <a:noFill/>
                  </a:tcPr>
                </a:tc>
                <a:extLst>
                  <a:ext uri="{0D108BD9-81ED-4DB2-BD59-A6C34878D82A}">
                    <a16:rowId xmlns:a16="http://schemas.microsoft.com/office/drawing/2014/main" val="1963935542"/>
                  </a:ext>
                </a:extLst>
              </a:tr>
              <a:tr h="758890">
                <a:tc>
                  <a:txBody>
                    <a:bodyPr/>
                    <a:lstStyle/>
                    <a:p>
                      <a:r>
                        <a:rPr lang="en-IN"/>
                        <a:t>ARIMA</a:t>
                      </a:r>
                    </a:p>
                  </a:txBody>
                  <a:tcPr anchor="ctr">
                    <a:lnL>
                      <a:noFill/>
                    </a:lnL>
                    <a:lnR>
                      <a:noFill/>
                    </a:lnR>
                    <a:lnT>
                      <a:noFill/>
                    </a:lnT>
                    <a:lnB>
                      <a:noFill/>
                    </a:lnB>
                    <a:noFill/>
                  </a:tcPr>
                </a:tc>
                <a:tc>
                  <a:txBody>
                    <a:bodyPr/>
                    <a:lstStyle/>
                    <a:p>
                      <a:r>
                        <a:rPr lang="en-IN"/>
                        <a:t>❌ No</a:t>
                      </a:r>
                    </a:p>
                  </a:txBody>
                  <a:tcPr anchor="ctr">
                    <a:lnL>
                      <a:noFill/>
                    </a:lnL>
                    <a:lnR>
                      <a:noFill/>
                    </a:lnR>
                    <a:lnT>
                      <a:noFill/>
                    </a:lnT>
                    <a:lnB>
                      <a:noFill/>
                    </a:lnB>
                    <a:noFill/>
                  </a:tcPr>
                </a:tc>
                <a:tc>
                  <a:txBody>
                    <a:bodyPr/>
                    <a:lstStyle/>
                    <a:p>
                      <a:r>
                        <a:rPr lang="en-IN"/>
                        <a:t>Moderate</a:t>
                      </a:r>
                    </a:p>
                  </a:txBody>
                  <a:tcPr anchor="ctr">
                    <a:lnL>
                      <a:noFill/>
                    </a:lnL>
                    <a:lnR>
                      <a:noFill/>
                    </a:lnR>
                    <a:lnT>
                      <a:noFill/>
                    </a:lnT>
                    <a:lnB>
                      <a:noFill/>
                    </a:lnB>
                    <a:noFill/>
                  </a:tcPr>
                </a:tc>
                <a:tc>
                  <a:txBody>
                    <a:bodyPr/>
                    <a:lstStyle/>
                    <a:p>
                      <a:r>
                        <a:rPr lang="en-IN"/>
                        <a:t>&gt;6000</a:t>
                      </a:r>
                    </a:p>
                  </a:txBody>
                  <a:tcPr anchor="ctr">
                    <a:lnL>
                      <a:noFill/>
                    </a:lnL>
                    <a:lnR>
                      <a:noFill/>
                    </a:lnR>
                    <a:lnT>
                      <a:noFill/>
                    </a:lnT>
                    <a:lnB>
                      <a:noFill/>
                    </a:lnB>
                    <a:noFill/>
                  </a:tcPr>
                </a:tc>
                <a:tc>
                  <a:txBody>
                    <a:bodyPr/>
                    <a:lstStyle/>
                    <a:p>
                      <a:r>
                        <a:rPr lang="en-IN"/>
                        <a:t>Not ideal for Bitcoin</a:t>
                      </a:r>
                    </a:p>
                  </a:txBody>
                  <a:tcPr anchor="ctr">
                    <a:lnL>
                      <a:noFill/>
                    </a:lnL>
                    <a:lnR>
                      <a:noFill/>
                    </a:lnR>
                    <a:lnT>
                      <a:noFill/>
                    </a:lnT>
                    <a:lnB>
                      <a:noFill/>
                    </a:lnB>
                    <a:noFill/>
                  </a:tcPr>
                </a:tc>
                <a:extLst>
                  <a:ext uri="{0D108BD9-81ED-4DB2-BD59-A6C34878D82A}">
                    <a16:rowId xmlns:a16="http://schemas.microsoft.com/office/drawing/2014/main" val="962168751"/>
                  </a:ext>
                </a:extLst>
              </a:tr>
              <a:tr h="758890">
                <a:tc>
                  <a:txBody>
                    <a:bodyPr/>
                    <a:lstStyle/>
                    <a:p>
                      <a:r>
                        <a:rPr lang="en-IN"/>
                        <a:t>SARIMA</a:t>
                      </a:r>
                    </a:p>
                  </a:txBody>
                  <a:tcPr anchor="ctr">
                    <a:lnL>
                      <a:noFill/>
                    </a:lnL>
                    <a:lnR>
                      <a:noFill/>
                    </a:lnR>
                    <a:lnT>
                      <a:noFill/>
                    </a:lnT>
                    <a:lnB>
                      <a:noFill/>
                    </a:lnB>
                    <a:noFill/>
                  </a:tcPr>
                </a:tc>
                <a:tc>
                  <a:txBody>
                    <a:bodyPr/>
                    <a:lstStyle/>
                    <a:p>
                      <a:r>
                        <a:rPr lang="en-IN"/>
                        <a:t>✅ Yes (weekly)</a:t>
                      </a:r>
                    </a:p>
                  </a:txBody>
                  <a:tcPr anchor="ctr">
                    <a:lnL>
                      <a:noFill/>
                    </a:lnL>
                    <a:lnR>
                      <a:noFill/>
                    </a:lnR>
                    <a:lnT>
                      <a:noFill/>
                    </a:lnT>
                    <a:lnB>
                      <a:noFill/>
                    </a:lnB>
                    <a:noFill/>
                  </a:tcPr>
                </a:tc>
                <a:tc>
                  <a:txBody>
                    <a:bodyPr/>
                    <a:lstStyle/>
                    <a:p>
                      <a:r>
                        <a:rPr lang="en-IN"/>
                        <a:t>Rigid</a:t>
                      </a:r>
                    </a:p>
                  </a:txBody>
                  <a:tcPr anchor="ctr">
                    <a:lnL>
                      <a:noFill/>
                    </a:lnL>
                    <a:lnR>
                      <a:noFill/>
                    </a:lnR>
                    <a:lnT>
                      <a:noFill/>
                    </a:lnT>
                    <a:lnB>
                      <a:noFill/>
                    </a:lnB>
                    <a:noFill/>
                  </a:tcPr>
                </a:tc>
                <a:tc>
                  <a:txBody>
                    <a:bodyPr/>
                    <a:lstStyle/>
                    <a:p>
                      <a:r>
                        <a:rPr lang="en-IN"/>
                        <a:t>5224.10</a:t>
                      </a:r>
                    </a:p>
                  </a:txBody>
                  <a:tcPr anchor="ctr">
                    <a:lnL>
                      <a:noFill/>
                    </a:lnL>
                    <a:lnR>
                      <a:noFill/>
                    </a:lnR>
                    <a:lnT>
                      <a:noFill/>
                    </a:lnT>
                    <a:lnB>
                      <a:noFill/>
                    </a:lnB>
                    <a:noFill/>
                  </a:tcPr>
                </a:tc>
                <a:tc>
                  <a:txBody>
                    <a:bodyPr/>
                    <a:lstStyle/>
                    <a:p>
                      <a:r>
                        <a:rPr lang="en-IN"/>
                        <a:t>Reasonable baseline</a:t>
                      </a:r>
                    </a:p>
                  </a:txBody>
                  <a:tcPr anchor="ctr">
                    <a:lnL>
                      <a:noFill/>
                    </a:lnL>
                    <a:lnR>
                      <a:noFill/>
                    </a:lnR>
                    <a:lnT>
                      <a:noFill/>
                    </a:lnT>
                    <a:lnB>
                      <a:noFill/>
                    </a:lnB>
                    <a:noFill/>
                  </a:tcPr>
                </a:tc>
                <a:extLst>
                  <a:ext uri="{0D108BD9-81ED-4DB2-BD59-A6C34878D82A}">
                    <a16:rowId xmlns:a16="http://schemas.microsoft.com/office/drawing/2014/main" val="68109629"/>
                  </a:ext>
                </a:extLst>
              </a:tr>
              <a:tr h="758890">
                <a:tc>
                  <a:txBody>
                    <a:bodyPr/>
                    <a:lstStyle/>
                    <a:p>
                      <a:r>
                        <a:rPr lang="en-IN"/>
                        <a:t>XGBoost (CV)</a:t>
                      </a:r>
                    </a:p>
                  </a:txBody>
                  <a:tcPr anchor="ctr">
                    <a:lnL>
                      <a:noFill/>
                    </a:lnL>
                    <a:lnR>
                      <a:noFill/>
                    </a:lnR>
                    <a:lnT>
                      <a:noFill/>
                    </a:lnT>
                    <a:lnB>
                      <a:noFill/>
                    </a:lnB>
                    <a:noFill/>
                  </a:tcPr>
                </a:tc>
                <a:tc>
                  <a:txBody>
                    <a:bodyPr/>
                    <a:lstStyle/>
                    <a:p>
                      <a:r>
                        <a:rPr lang="en-IN"/>
                        <a:t>✅ via features</a:t>
                      </a:r>
                    </a:p>
                  </a:txBody>
                  <a:tcPr anchor="ctr">
                    <a:lnL>
                      <a:noFill/>
                    </a:lnL>
                    <a:lnR>
                      <a:noFill/>
                    </a:lnR>
                    <a:lnT>
                      <a:noFill/>
                    </a:lnT>
                    <a:lnB>
                      <a:noFill/>
                    </a:lnB>
                    <a:noFill/>
                  </a:tcPr>
                </a:tc>
                <a:tc>
                  <a:txBody>
                    <a:bodyPr/>
                    <a:lstStyle/>
                    <a:p>
                      <a:r>
                        <a:rPr lang="en-IN"/>
                        <a:t>High</a:t>
                      </a:r>
                    </a:p>
                  </a:txBody>
                  <a:tcPr anchor="ctr">
                    <a:lnL>
                      <a:noFill/>
                    </a:lnL>
                    <a:lnR>
                      <a:noFill/>
                    </a:lnR>
                    <a:lnT>
                      <a:noFill/>
                    </a:lnT>
                    <a:lnB>
                      <a:noFill/>
                    </a:lnB>
                    <a:noFill/>
                  </a:tcPr>
                </a:tc>
                <a:tc>
                  <a:txBody>
                    <a:bodyPr/>
                    <a:lstStyle/>
                    <a:p>
                      <a:r>
                        <a:rPr lang="en-IN" b="1"/>
                        <a:t>4872.08</a:t>
                      </a:r>
                      <a:endParaRPr lang="en-IN"/>
                    </a:p>
                  </a:txBody>
                  <a:tcPr anchor="ctr">
                    <a:lnL>
                      <a:noFill/>
                    </a:lnL>
                    <a:lnR>
                      <a:noFill/>
                    </a:lnR>
                    <a:lnT>
                      <a:noFill/>
                    </a:lnT>
                    <a:lnB>
                      <a:noFill/>
                    </a:lnB>
                    <a:noFill/>
                  </a:tcPr>
                </a:tc>
                <a:tc>
                  <a:txBody>
                    <a:bodyPr/>
                    <a:lstStyle/>
                    <a:p>
                      <a:r>
                        <a:rPr lang="en-IN"/>
                        <a:t>Inconsistent accuracy</a:t>
                      </a:r>
                    </a:p>
                  </a:txBody>
                  <a:tcPr anchor="ctr">
                    <a:lnL>
                      <a:noFill/>
                    </a:lnL>
                    <a:lnR>
                      <a:noFill/>
                    </a:lnR>
                    <a:lnT>
                      <a:noFill/>
                    </a:lnT>
                    <a:lnB>
                      <a:noFill/>
                    </a:lnB>
                    <a:noFill/>
                  </a:tcPr>
                </a:tc>
                <a:extLst>
                  <a:ext uri="{0D108BD9-81ED-4DB2-BD59-A6C34878D82A}">
                    <a16:rowId xmlns:a16="http://schemas.microsoft.com/office/drawing/2014/main" val="1057638591"/>
                  </a:ext>
                </a:extLst>
              </a:tr>
              <a:tr h="758890">
                <a:tc>
                  <a:txBody>
                    <a:bodyPr/>
                    <a:lstStyle/>
                    <a:p>
                      <a:r>
                        <a:rPr lang="en-IN"/>
                        <a:t>XGBoost (Test)</a:t>
                      </a:r>
                    </a:p>
                  </a:txBody>
                  <a:tcPr anchor="ctr">
                    <a:lnL>
                      <a:noFill/>
                    </a:lnL>
                    <a:lnR>
                      <a:noFill/>
                    </a:lnR>
                    <a:lnT>
                      <a:noFill/>
                    </a:lnT>
                    <a:lnB>
                      <a:noFill/>
                    </a:lnB>
                    <a:noFill/>
                  </a:tcPr>
                </a:tc>
                <a:tc>
                  <a:txBody>
                    <a:bodyPr/>
                    <a:lstStyle/>
                    <a:p>
                      <a:r>
                        <a:rPr lang="en-IN"/>
                        <a:t>✅ via features</a:t>
                      </a:r>
                    </a:p>
                  </a:txBody>
                  <a:tcPr anchor="ctr">
                    <a:lnL>
                      <a:noFill/>
                    </a:lnL>
                    <a:lnR>
                      <a:noFill/>
                    </a:lnR>
                    <a:lnT>
                      <a:noFill/>
                    </a:lnT>
                    <a:lnB>
                      <a:noFill/>
                    </a:lnB>
                    <a:noFill/>
                  </a:tcPr>
                </a:tc>
                <a:tc>
                  <a:txBody>
                    <a:bodyPr/>
                    <a:lstStyle/>
                    <a:p>
                      <a:r>
                        <a:rPr lang="en-IN"/>
                        <a:t>High</a:t>
                      </a:r>
                    </a:p>
                  </a:txBody>
                  <a:tcPr anchor="ctr">
                    <a:lnL>
                      <a:noFill/>
                    </a:lnL>
                    <a:lnR>
                      <a:noFill/>
                    </a:lnR>
                    <a:lnT>
                      <a:noFill/>
                    </a:lnT>
                    <a:lnB>
                      <a:noFill/>
                    </a:lnB>
                    <a:noFill/>
                  </a:tcPr>
                </a:tc>
                <a:tc>
                  <a:txBody>
                    <a:bodyPr/>
                    <a:lstStyle/>
                    <a:p>
                      <a:r>
                        <a:rPr lang="en-IN" b="1" dirty="0"/>
                        <a:t>1584.02</a:t>
                      </a:r>
                      <a:endParaRPr lang="en-IN" dirty="0"/>
                    </a:p>
                  </a:txBody>
                  <a:tcPr anchor="ctr">
                    <a:lnL>
                      <a:noFill/>
                    </a:lnL>
                    <a:lnR>
                      <a:noFill/>
                    </a:lnR>
                    <a:lnT>
                      <a:noFill/>
                    </a:lnT>
                    <a:lnB>
                      <a:noFill/>
                    </a:lnB>
                    <a:noFill/>
                  </a:tcPr>
                </a:tc>
                <a:tc>
                  <a:txBody>
                    <a:bodyPr/>
                    <a:lstStyle/>
                    <a:p>
                      <a:r>
                        <a:rPr lang="en-IN"/>
                        <a:t>Promising, untuned</a:t>
                      </a:r>
                    </a:p>
                  </a:txBody>
                  <a:tcPr anchor="ctr">
                    <a:lnL>
                      <a:noFill/>
                    </a:lnL>
                    <a:lnR>
                      <a:noFill/>
                    </a:lnR>
                    <a:lnT>
                      <a:noFill/>
                    </a:lnT>
                    <a:lnB>
                      <a:noFill/>
                    </a:lnB>
                    <a:noFill/>
                  </a:tcPr>
                </a:tc>
                <a:extLst>
                  <a:ext uri="{0D108BD9-81ED-4DB2-BD59-A6C34878D82A}">
                    <a16:rowId xmlns:a16="http://schemas.microsoft.com/office/drawing/2014/main" val="1757926288"/>
                  </a:ext>
                </a:extLst>
              </a:tr>
              <a:tr h="758890">
                <a:tc>
                  <a:txBody>
                    <a:bodyPr/>
                    <a:lstStyle/>
                    <a:p>
                      <a:r>
                        <a:rPr lang="en-IN"/>
                        <a:t>XGBoost (Tuned)</a:t>
                      </a:r>
                    </a:p>
                  </a:txBody>
                  <a:tcPr anchor="ctr">
                    <a:lnL>
                      <a:noFill/>
                    </a:lnL>
                    <a:lnR>
                      <a:noFill/>
                    </a:lnR>
                    <a:lnT>
                      <a:noFill/>
                    </a:lnT>
                    <a:lnB>
                      <a:noFill/>
                    </a:lnB>
                    <a:noFill/>
                  </a:tcPr>
                </a:tc>
                <a:tc>
                  <a:txBody>
                    <a:bodyPr/>
                    <a:lstStyle/>
                    <a:p>
                      <a:r>
                        <a:rPr lang="en-IN"/>
                        <a:t>✅ via features</a:t>
                      </a:r>
                    </a:p>
                  </a:txBody>
                  <a:tcPr anchor="ctr">
                    <a:lnL>
                      <a:noFill/>
                    </a:lnL>
                    <a:lnR>
                      <a:noFill/>
                    </a:lnR>
                    <a:lnT>
                      <a:noFill/>
                    </a:lnT>
                    <a:lnB>
                      <a:noFill/>
                    </a:lnB>
                    <a:noFill/>
                  </a:tcPr>
                </a:tc>
                <a:tc>
                  <a:txBody>
                    <a:bodyPr/>
                    <a:lstStyle/>
                    <a:p>
                      <a:r>
                        <a:rPr lang="en-IN"/>
                        <a:t>✅ Very High</a:t>
                      </a:r>
                    </a:p>
                  </a:txBody>
                  <a:tcPr anchor="ctr">
                    <a:lnL>
                      <a:noFill/>
                    </a:lnL>
                    <a:lnR>
                      <a:noFill/>
                    </a:lnR>
                    <a:lnT>
                      <a:noFill/>
                    </a:lnT>
                    <a:lnB>
                      <a:noFill/>
                    </a:lnB>
                    <a:noFill/>
                  </a:tcPr>
                </a:tc>
                <a:tc>
                  <a:txBody>
                    <a:bodyPr/>
                    <a:lstStyle/>
                    <a:p>
                      <a:r>
                        <a:rPr lang="en-IN" b="1"/>
                        <a:t>1347.47</a:t>
                      </a:r>
                      <a:endParaRPr lang="en-IN"/>
                    </a:p>
                  </a:txBody>
                  <a:tcPr anchor="ctr">
                    <a:lnL>
                      <a:noFill/>
                    </a:lnL>
                    <a:lnR>
                      <a:noFill/>
                    </a:lnR>
                    <a:lnT>
                      <a:noFill/>
                    </a:lnT>
                    <a:lnB>
                      <a:noFill/>
                    </a:lnB>
                    <a:noFill/>
                  </a:tcPr>
                </a:tc>
                <a:tc>
                  <a:txBody>
                    <a:bodyPr/>
                    <a:lstStyle/>
                    <a:p>
                      <a:r>
                        <a:rPr lang="en-IN" dirty="0"/>
                        <a:t>⭐ </a:t>
                      </a:r>
                      <a:r>
                        <a:rPr lang="en-IN" b="1" dirty="0"/>
                        <a:t>Best overall</a:t>
                      </a:r>
                      <a:endParaRPr lang="en-IN" dirty="0"/>
                    </a:p>
                  </a:txBody>
                  <a:tcPr anchor="ctr">
                    <a:lnL>
                      <a:noFill/>
                    </a:lnL>
                    <a:lnR>
                      <a:noFill/>
                    </a:lnR>
                    <a:lnT>
                      <a:noFill/>
                    </a:lnT>
                    <a:lnB>
                      <a:noFill/>
                    </a:lnB>
                    <a:noFill/>
                  </a:tcPr>
                </a:tc>
                <a:extLst>
                  <a:ext uri="{0D108BD9-81ED-4DB2-BD59-A6C34878D82A}">
                    <a16:rowId xmlns:a16="http://schemas.microsoft.com/office/drawing/2014/main" val="2474486070"/>
                  </a:ext>
                </a:extLst>
              </a:tr>
            </a:tbl>
          </a:graphicData>
        </a:graphic>
      </p:graphicFrame>
    </p:spTree>
    <p:extLst>
      <p:ext uri="{BB962C8B-B14F-4D97-AF65-F5344CB8AC3E}">
        <p14:creationId xmlns:p14="http://schemas.microsoft.com/office/powerpoint/2010/main" val="525660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11760-9E5F-D37B-C247-61BA9204B620}"/>
              </a:ext>
            </a:extLst>
          </p:cNvPr>
          <p:cNvSpPr>
            <a:spLocks noGrp="1"/>
          </p:cNvSpPr>
          <p:nvPr>
            <p:ph type="title"/>
          </p:nvPr>
        </p:nvSpPr>
        <p:spPr>
          <a:xfrm>
            <a:off x="614266" y="302840"/>
            <a:ext cx="5257800" cy="950491"/>
          </a:xfrm>
        </p:spPr>
        <p:txBody>
          <a:bodyPr>
            <a:normAutofit fontScale="90000"/>
          </a:bodyPr>
          <a:lstStyle/>
          <a:p>
            <a:r>
              <a:rPr lang="en-IN" sz="3200" dirty="0"/>
              <a:t>🥇BEST MODEL </a:t>
            </a:r>
            <a:r>
              <a:rPr lang="en-IN" dirty="0"/>
              <a:t>: </a:t>
            </a:r>
            <a:r>
              <a:rPr lang="en-IN" sz="3600" dirty="0" err="1"/>
              <a:t>XGBoost</a:t>
            </a:r>
            <a:r>
              <a:rPr lang="en-IN" sz="3600" dirty="0"/>
              <a:t> </a:t>
            </a:r>
          </a:p>
        </p:txBody>
      </p:sp>
      <p:pic>
        <p:nvPicPr>
          <p:cNvPr id="5" name="Content Placeholder 4">
            <a:extLst>
              <a:ext uri="{FF2B5EF4-FFF2-40B4-BE49-F238E27FC236}">
                <a16:creationId xmlns:a16="http://schemas.microsoft.com/office/drawing/2014/main" id="{D2B61C2A-8DCD-FD2F-9484-FFEBAE36D6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975" y="1253331"/>
            <a:ext cx="7931021" cy="4351338"/>
          </a:xfrm>
        </p:spPr>
      </p:pic>
      <p:sp>
        <p:nvSpPr>
          <p:cNvPr id="6" name="TextBox 5">
            <a:extLst>
              <a:ext uri="{FF2B5EF4-FFF2-40B4-BE49-F238E27FC236}">
                <a16:creationId xmlns:a16="http://schemas.microsoft.com/office/drawing/2014/main" id="{D4774AC1-8906-3EE7-87D3-A77409466491}"/>
              </a:ext>
            </a:extLst>
          </p:cNvPr>
          <p:cNvSpPr txBox="1"/>
          <p:nvPr/>
        </p:nvSpPr>
        <p:spPr>
          <a:xfrm>
            <a:off x="8360228" y="856357"/>
            <a:ext cx="3517641" cy="6001643"/>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red line (predicted) closely follows the blue line (actual) throughout the test period.</a:t>
            </a:r>
          </a:p>
          <a:p>
            <a:pPr marL="285750" indent="-285750">
              <a:buFont typeface="Arial" panose="020B0604020202020204" pitchFamily="34" charset="0"/>
              <a:buChar char="•"/>
            </a:pPr>
            <a:r>
              <a:rPr lang="en-US" sz="2400" dirty="0"/>
              <a:t>The model successfully captures both trend and seasonality, with less over/underestimation compared to previous models.</a:t>
            </a:r>
          </a:p>
          <a:p>
            <a:pPr marL="285750" indent="-285750">
              <a:buFont typeface="Arial" panose="020B0604020202020204" pitchFamily="34" charset="0"/>
              <a:buChar char="•"/>
            </a:pPr>
            <a:r>
              <a:rPr lang="en-US" sz="2400" dirty="0"/>
              <a:t>Even during volatile periods (early 2024), the predictions are quite stable and realistic</a:t>
            </a:r>
            <a:r>
              <a:rPr lang="en-US" dirty="0"/>
              <a:t>.</a:t>
            </a:r>
            <a:endParaRPr lang="en-IN" dirty="0"/>
          </a:p>
        </p:txBody>
      </p:sp>
      <p:sp>
        <p:nvSpPr>
          <p:cNvPr id="7" name="TextBox 6">
            <a:extLst>
              <a:ext uri="{FF2B5EF4-FFF2-40B4-BE49-F238E27FC236}">
                <a16:creationId xmlns:a16="http://schemas.microsoft.com/office/drawing/2014/main" id="{B68FAA9F-3C33-9AD0-7C46-2AA12BB3275E}"/>
              </a:ext>
            </a:extLst>
          </p:cNvPr>
          <p:cNvSpPr txBox="1"/>
          <p:nvPr/>
        </p:nvSpPr>
        <p:spPr>
          <a:xfrm>
            <a:off x="317241" y="5639010"/>
            <a:ext cx="7697755" cy="1231106"/>
          </a:xfrm>
          <a:prstGeom prst="rect">
            <a:avLst/>
          </a:prstGeom>
          <a:noFill/>
        </p:spPr>
        <p:txBody>
          <a:bodyPr wrap="square" rtlCol="0">
            <a:spAutoFit/>
          </a:bodyPr>
          <a:lstStyle/>
          <a:p>
            <a:r>
              <a:rPr lang="en-US" sz="2000" b="1" dirty="0"/>
              <a:t>The Tuned </a:t>
            </a:r>
            <a:r>
              <a:rPr lang="en-US" sz="2000" b="1" dirty="0" err="1"/>
              <a:t>XGBoost</a:t>
            </a:r>
            <a:r>
              <a:rPr lang="en-US" sz="2000" b="1" dirty="0"/>
              <a:t> model is the final recommended model.</a:t>
            </a:r>
          </a:p>
          <a:p>
            <a:r>
              <a:rPr lang="en-US" dirty="0"/>
              <a:t>It outperforms SARIMA and untuned ML versions by a large margin in both numerical and visual evaluation.</a:t>
            </a:r>
          </a:p>
          <a:p>
            <a:endParaRPr lang="en-IN" dirty="0"/>
          </a:p>
        </p:txBody>
      </p:sp>
    </p:spTree>
    <p:extLst>
      <p:ext uri="{BB962C8B-B14F-4D97-AF65-F5344CB8AC3E}">
        <p14:creationId xmlns:p14="http://schemas.microsoft.com/office/powerpoint/2010/main" val="1684405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E32FBA3-3E18-E63E-0484-A2518D4B11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14" name="TextBox 13">
            <a:extLst>
              <a:ext uri="{FF2B5EF4-FFF2-40B4-BE49-F238E27FC236}">
                <a16:creationId xmlns:a16="http://schemas.microsoft.com/office/drawing/2014/main" id="{BA6137E2-A2CF-41CA-0DCE-557C39F77FA2}"/>
              </a:ext>
            </a:extLst>
          </p:cNvPr>
          <p:cNvSpPr txBox="1"/>
          <p:nvPr/>
        </p:nvSpPr>
        <p:spPr>
          <a:xfrm>
            <a:off x="1340500" y="2413337"/>
            <a:ext cx="5131837" cy="1015663"/>
          </a:xfrm>
          <a:prstGeom prst="rect">
            <a:avLst/>
          </a:prstGeom>
          <a:noFill/>
        </p:spPr>
        <p:txBody>
          <a:bodyPr wrap="square" rtlCol="0">
            <a:spAutoFit/>
          </a:bodyPr>
          <a:lstStyle/>
          <a:p>
            <a:r>
              <a:rPr lang="en-IN" sz="6000" dirty="0">
                <a:solidFill>
                  <a:schemeClr val="accent4"/>
                </a:solidFill>
              </a:rPr>
              <a:t>CONCLUSION</a:t>
            </a:r>
          </a:p>
        </p:txBody>
      </p:sp>
    </p:spTree>
    <p:extLst>
      <p:ext uri="{BB962C8B-B14F-4D97-AF65-F5344CB8AC3E}">
        <p14:creationId xmlns:p14="http://schemas.microsoft.com/office/powerpoint/2010/main" val="1452074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45E62-4DDB-C42E-74BB-4D4783B3670B}"/>
              </a:ext>
            </a:extLst>
          </p:cNvPr>
          <p:cNvSpPr>
            <a:spLocks noGrp="1"/>
          </p:cNvSpPr>
          <p:nvPr>
            <p:ph type="title"/>
          </p:nvPr>
        </p:nvSpPr>
        <p:spPr>
          <a:xfrm>
            <a:off x="548951" y="205791"/>
            <a:ext cx="4909457" cy="950491"/>
          </a:xfrm>
        </p:spPr>
        <p:txBody>
          <a:bodyPr>
            <a:normAutofit/>
          </a:bodyPr>
          <a:lstStyle/>
          <a:p>
            <a:r>
              <a:rPr lang="en-IN" sz="3600" dirty="0"/>
              <a:t>FINAL CONCLUSION:</a:t>
            </a:r>
          </a:p>
        </p:txBody>
      </p:sp>
      <p:sp>
        <p:nvSpPr>
          <p:cNvPr id="3" name="Content Placeholder 2">
            <a:extLst>
              <a:ext uri="{FF2B5EF4-FFF2-40B4-BE49-F238E27FC236}">
                <a16:creationId xmlns:a16="http://schemas.microsoft.com/office/drawing/2014/main" id="{056E9F49-591C-E473-336A-C6FAAB8973E4}"/>
              </a:ext>
            </a:extLst>
          </p:cNvPr>
          <p:cNvSpPr>
            <a:spLocks noGrp="1"/>
          </p:cNvSpPr>
          <p:nvPr>
            <p:ph idx="1"/>
          </p:nvPr>
        </p:nvSpPr>
        <p:spPr>
          <a:xfrm>
            <a:off x="548951" y="1051183"/>
            <a:ext cx="11440886" cy="5806817"/>
          </a:xfrm>
        </p:spPr>
        <p:txBody>
          <a:bodyPr/>
          <a:lstStyle/>
          <a:p>
            <a:pPr marL="0" indent="0">
              <a:buNone/>
            </a:pPr>
            <a:r>
              <a:rPr lang="en-IN" dirty="0"/>
              <a:t>   </a:t>
            </a:r>
            <a:r>
              <a:rPr lang="en-US" sz="2000" dirty="0"/>
              <a:t>Bitcoin, the world’s most prominent cryptocurrency, has shown highly volatile and non-linear price behavior, making it a compelling subject for financial forecasting. Accurate prediction of Bitcoin’s closing price is of significant interest to investors, traders, and data scientists aiming to manage risk and maximize returns. This project focuses on building robust forecasting models for Bitcoin using a combination of time-series techniques and machine learning algorithms to identify patterns in historical price and volume data.</a:t>
            </a:r>
          </a:p>
          <a:p>
            <a:pPr marL="0" indent="0">
              <a:buNone/>
            </a:pPr>
            <a:r>
              <a:rPr lang="en-US" sz="2000" dirty="0"/>
              <a:t>      To achieve this, we carried out a structured workflow starting with exploratory data analysis (EDA) and visualization to understand trends, seasonality, and anomalies. We then performed comprehensive feature engineering—including lag features, rolling statistics, returns, and volume-based metrics—designed to extract time-dependent patterns. Multiple models were evaluated including traditional time-series models like ARIMA and SARIMA, as well as machine learning models like Linear Regression and </a:t>
            </a:r>
            <a:r>
              <a:rPr lang="en-US" sz="2000" dirty="0" err="1"/>
              <a:t>XGBoost</a:t>
            </a:r>
            <a:r>
              <a:rPr lang="en-US" sz="2000" dirty="0"/>
              <a:t>. Cross-validation with </a:t>
            </a:r>
            <a:r>
              <a:rPr lang="en-IN" sz="2000" dirty="0" err="1"/>
              <a:t>TimeSeriesSplit</a:t>
            </a:r>
            <a:r>
              <a:rPr lang="en-IN" sz="2000" dirty="0"/>
              <a:t> </a:t>
            </a:r>
            <a:r>
              <a:rPr lang="en-US" sz="2000" dirty="0"/>
              <a:t>and time-aware train-test splitting were used to ensure temporal integrity. Finally, hyperparameter tuning was performed on </a:t>
            </a:r>
            <a:r>
              <a:rPr lang="en-US" sz="2000" dirty="0" err="1"/>
              <a:t>XGBoost</a:t>
            </a:r>
            <a:r>
              <a:rPr lang="en-US" sz="2000" dirty="0"/>
              <a:t>, resulting in a significantly lower RMSE.</a:t>
            </a:r>
          </a:p>
          <a:p>
            <a:pPr marL="0" indent="0">
              <a:buNone/>
            </a:pPr>
            <a:r>
              <a:rPr lang="en-US" sz="2000" dirty="0"/>
              <a:t>      In conclusion, the </a:t>
            </a:r>
            <a:r>
              <a:rPr lang="en-US" sz="2000" b="1" dirty="0"/>
              <a:t>tuned </a:t>
            </a:r>
            <a:r>
              <a:rPr lang="en-US" sz="2000" b="1" dirty="0" err="1"/>
              <a:t>XGBoost</a:t>
            </a:r>
            <a:r>
              <a:rPr lang="en-US" sz="2000" b="1" dirty="0"/>
              <a:t> model</a:t>
            </a:r>
            <a:r>
              <a:rPr lang="en-US" sz="2000" dirty="0"/>
              <a:t> emerged as the best-performing model, achieving a </a:t>
            </a:r>
            <a:r>
              <a:rPr lang="en-US" sz="2000" b="1" dirty="0"/>
              <a:t>Test RMSE of 1347.47</a:t>
            </a:r>
            <a:r>
              <a:rPr lang="en-US" sz="2000" dirty="0"/>
              <a:t>, far outperforming other models in both accuracy and generalization. This outcome demonstrates that machine learning models, when paired with rich feature engineering and proper validation, can effectively handle the complexity of cryptocurrency price forecasting.</a:t>
            </a:r>
            <a:endParaRPr lang="en-IN" sz="2000" dirty="0"/>
          </a:p>
        </p:txBody>
      </p:sp>
    </p:spTree>
    <p:extLst>
      <p:ext uri="{BB962C8B-B14F-4D97-AF65-F5344CB8AC3E}">
        <p14:creationId xmlns:p14="http://schemas.microsoft.com/office/powerpoint/2010/main" val="1022869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D4152C52-74F2-53C9-62D7-6975B5C1D4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10" name="TextBox 9">
            <a:extLst>
              <a:ext uri="{FF2B5EF4-FFF2-40B4-BE49-F238E27FC236}">
                <a16:creationId xmlns:a16="http://schemas.microsoft.com/office/drawing/2014/main" id="{36EA3A46-68CE-2C7C-9B50-C7644102EA2E}"/>
              </a:ext>
            </a:extLst>
          </p:cNvPr>
          <p:cNvSpPr txBox="1"/>
          <p:nvPr/>
        </p:nvSpPr>
        <p:spPr>
          <a:xfrm>
            <a:off x="7815943" y="2463281"/>
            <a:ext cx="4376057" cy="2123658"/>
          </a:xfrm>
          <a:prstGeom prst="rect">
            <a:avLst/>
          </a:prstGeom>
          <a:noFill/>
        </p:spPr>
        <p:txBody>
          <a:bodyPr wrap="square" rtlCol="0">
            <a:spAutoFit/>
          </a:bodyPr>
          <a:lstStyle/>
          <a:p>
            <a:r>
              <a:rPr lang="en-IN" sz="6600" dirty="0">
                <a:solidFill>
                  <a:schemeClr val="accent4"/>
                </a:solidFill>
                <a:latin typeface="Algerian" panose="04020705040A02060702" pitchFamily="82" charset="0"/>
              </a:rPr>
              <a:t>THANK YOU !</a:t>
            </a:r>
          </a:p>
        </p:txBody>
      </p:sp>
    </p:spTree>
    <p:extLst>
      <p:ext uri="{BB962C8B-B14F-4D97-AF65-F5344CB8AC3E}">
        <p14:creationId xmlns:p14="http://schemas.microsoft.com/office/powerpoint/2010/main" val="1889752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50C09-2B55-EDF6-970A-1839A92F9CF7}"/>
              </a:ext>
            </a:extLst>
          </p:cNvPr>
          <p:cNvSpPr>
            <a:spLocks noGrp="1"/>
          </p:cNvSpPr>
          <p:nvPr>
            <p:ph type="title"/>
          </p:nvPr>
        </p:nvSpPr>
        <p:spPr>
          <a:xfrm>
            <a:off x="623595" y="102638"/>
            <a:ext cx="10515600" cy="989451"/>
          </a:xfrm>
        </p:spPr>
        <p:txBody>
          <a:bodyPr>
            <a:normAutofit/>
          </a:bodyPr>
          <a:lstStyle/>
          <a:p>
            <a:r>
              <a:rPr lang="en-IN" sz="3200" dirty="0"/>
              <a:t>INTRODUCTION:</a:t>
            </a:r>
          </a:p>
        </p:txBody>
      </p:sp>
      <p:sp>
        <p:nvSpPr>
          <p:cNvPr id="3" name="Content Placeholder 2">
            <a:extLst>
              <a:ext uri="{FF2B5EF4-FFF2-40B4-BE49-F238E27FC236}">
                <a16:creationId xmlns:a16="http://schemas.microsoft.com/office/drawing/2014/main" id="{42CBD6F2-27B1-86E7-D343-C1D5CB505423}"/>
              </a:ext>
            </a:extLst>
          </p:cNvPr>
          <p:cNvSpPr>
            <a:spLocks noGrp="1"/>
          </p:cNvSpPr>
          <p:nvPr>
            <p:ph idx="1"/>
          </p:nvPr>
        </p:nvSpPr>
        <p:spPr>
          <a:xfrm>
            <a:off x="515516" y="1092089"/>
            <a:ext cx="11160967" cy="5610873"/>
          </a:xfrm>
        </p:spPr>
        <p:txBody>
          <a:bodyPr>
            <a:normAutofit/>
          </a:bodyPr>
          <a:lstStyle/>
          <a:p>
            <a:pPr marL="0" indent="0">
              <a:buNone/>
            </a:pPr>
            <a:r>
              <a:rPr lang="en-IN" sz="2200" dirty="0"/>
              <a:t>                         </a:t>
            </a:r>
            <a:r>
              <a:rPr lang="en-US" sz="2400" dirty="0"/>
              <a:t>Bitcoin is a decentralized digital currency known for its </a:t>
            </a:r>
            <a:r>
              <a:rPr lang="en-US" sz="2400" b="1" dirty="0"/>
              <a:t>high volatility</a:t>
            </a:r>
            <a:r>
              <a:rPr lang="en-US" sz="2400" dirty="0"/>
              <a:t> and </a:t>
            </a:r>
            <a:r>
              <a:rPr lang="en-US" sz="2400" b="1" dirty="0"/>
              <a:t>limited supply</a:t>
            </a:r>
            <a:r>
              <a:rPr lang="en-US" sz="2400" dirty="0"/>
              <a:t> (max 21 million coins). It operates on a public blockchain without central authority.</a:t>
            </a:r>
          </a:p>
          <a:p>
            <a:r>
              <a:rPr lang="en-US" sz="2400" dirty="0"/>
              <a:t>Bitcoin’s price is highly volatile and influenced by global events.</a:t>
            </a:r>
          </a:p>
          <a:p>
            <a:r>
              <a:rPr lang="en-US" sz="2400" dirty="0"/>
              <a:t>Accurate predictions help </a:t>
            </a:r>
            <a:r>
              <a:rPr lang="en-US" sz="2400" b="1" dirty="0"/>
              <a:t>investors</a:t>
            </a:r>
            <a:r>
              <a:rPr lang="en-US" sz="2400" dirty="0"/>
              <a:t>, </a:t>
            </a:r>
            <a:r>
              <a:rPr lang="en-US" sz="2400" b="1" dirty="0"/>
              <a:t>traders</a:t>
            </a:r>
            <a:r>
              <a:rPr lang="en-US" sz="2400" dirty="0"/>
              <a:t>, and </a:t>
            </a:r>
            <a:r>
              <a:rPr lang="en-US" sz="2400" b="1" dirty="0"/>
              <a:t>financial analysts</a:t>
            </a:r>
            <a:r>
              <a:rPr lang="en-US" sz="2400" dirty="0"/>
              <a:t> manage risk and strategy.</a:t>
            </a:r>
          </a:p>
          <a:p>
            <a:pPr marL="0" indent="0">
              <a:buNone/>
            </a:pPr>
            <a:endParaRPr lang="en-US" sz="2400" dirty="0"/>
          </a:p>
          <a:p>
            <a:pPr marL="0" indent="0">
              <a:buNone/>
            </a:pPr>
            <a:r>
              <a:rPr lang="en-US" b="1" u="sng" dirty="0"/>
              <a:t>PROJECT OBJECTIVE</a:t>
            </a:r>
            <a:r>
              <a:rPr lang="en-US" sz="2400" dirty="0"/>
              <a:t>:</a:t>
            </a:r>
          </a:p>
          <a:p>
            <a:pPr marL="0" indent="0">
              <a:buNone/>
            </a:pPr>
            <a:r>
              <a:rPr lang="en-IN" sz="2200" dirty="0"/>
              <a:t>                          </a:t>
            </a:r>
            <a:r>
              <a:rPr lang="en-US" sz="2400" dirty="0"/>
              <a:t>Develop a robust forecasting model to accurately predict Bitcoin prices based on historical data. By utilizing this model, the company aims to improve trading strategies, manage risk more effectively, and maximize returns on crypto currency investments.</a:t>
            </a:r>
            <a:endParaRPr lang="en-IN" sz="2400" dirty="0"/>
          </a:p>
        </p:txBody>
      </p:sp>
    </p:spTree>
    <p:extLst>
      <p:ext uri="{BB962C8B-B14F-4D97-AF65-F5344CB8AC3E}">
        <p14:creationId xmlns:p14="http://schemas.microsoft.com/office/powerpoint/2010/main" val="1994371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18B8C-D008-29EC-C1C3-61B6732E0A3C}"/>
              </a:ext>
            </a:extLst>
          </p:cNvPr>
          <p:cNvSpPr>
            <a:spLocks noGrp="1"/>
          </p:cNvSpPr>
          <p:nvPr>
            <p:ph type="title"/>
          </p:nvPr>
        </p:nvSpPr>
        <p:spPr>
          <a:xfrm>
            <a:off x="735563" y="0"/>
            <a:ext cx="4536233" cy="1034467"/>
          </a:xfrm>
        </p:spPr>
        <p:txBody>
          <a:bodyPr/>
          <a:lstStyle/>
          <a:p>
            <a:r>
              <a:rPr lang="en-IN" sz="3200" dirty="0"/>
              <a:t>DATA COLLECTION</a:t>
            </a:r>
            <a:r>
              <a:rPr lang="en-IN" dirty="0"/>
              <a:t>:</a:t>
            </a:r>
          </a:p>
        </p:txBody>
      </p:sp>
      <p:graphicFrame>
        <p:nvGraphicFramePr>
          <p:cNvPr id="4" name="Content Placeholder 3">
            <a:extLst>
              <a:ext uri="{FF2B5EF4-FFF2-40B4-BE49-F238E27FC236}">
                <a16:creationId xmlns:a16="http://schemas.microsoft.com/office/drawing/2014/main" id="{53761CFB-3C1C-5AC5-F3BC-68AB924330BD}"/>
              </a:ext>
            </a:extLst>
          </p:cNvPr>
          <p:cNvGraphicFramePr>
            <a:graphicFrameLocks noGrp="1"/>
          </p:cNvGraphicFramePr>
          <p:nvPr>
            <p:ph idx="1"/>
            <p:extLst>
              <p:ext uri="{D42A27DB-BD31-4B8C-83A1-F6EECF244321}">
                <p14:modId xmlns:p14="http://schemas.microsoft.com/office/powerpoint/2010/main" val="2706798519"/>
              </p:ext>
            </p:extLst>
          </p:nvPr>
        </p:nvGraphicFramePr>
        <p:xfrm>
          <a:off x="539621" y="125333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9778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9FBC-E8F7-099C-B38E-4675A8969341}"/>
              </a:ext>
            </a:extLst>
          </p:cNvPr>
          <p:cNvSpPr>
            <a:spLocks noGrp="1"/>
          </p:cNvSpPr>
          <p:nvPr>
            <p:ph type="title"/>
          </p:nvPr>
        </p:nvSpPr>
        <p:spPr>
          <a:xfrm>
            <a:off x="838200" y="0"/>
            <a:ext cx="2110273" cy="922499"/>
          </a:xfrm>
        </p:spPr>
        <p:txBody>
          <a:bodyPr>
            <a:normAutofit fontScale="90000"/>
          </a:bodyPr>
          <a:lstStyle/>
          <a:p>
            <a:r>
              <a:rPr lang="en-IN" sz="3200" dirty="0"/>
              <a:t>FEATURES :</a:t>
            </a:r>
          </a:p>
        </p:txBody>
      </p:sp>
      <p:sp>
        <p:nvSpPr>
          <p:cNvPr id="4" name="Rectangle: Rounded Corners 3">
            <a:extLst>
              <a:ext uri="{FF2B5EF4-FFF2-40B4-BE49-F238E27FC236}">
                <a16:creationId xmlns:a16="http://schemas.microsoft.com/office/drawing/2014/main" id="{B836ED2E-44AC-9CA7-6B62-30C967156F65}"/>
              </a:ext>
            </a:extLst>
          </p:cNvPr>
          <p:cNvSpPr/>
          <p:nvPr/>
        </p:nvSpPr>
        <p:spPr>
          <a:xfrm>
            <a:off x="912843" y="863340"/>
            <a:ext cx="9937102" cy="457200"/>
          </a:xfrm>
          <a:prstGeom prst="roundRect">
            <a:avLst/>
          </a:prstGeom>
          <a:solidFill>
            <a:schemeClr val="bg2"/>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 name="TextBox 4">
            <a:extLst>
              <a:ext uri="{FF2B5EF4-FFF2-40B4-BE49-F238E27FC236}">
                <a16:creationId xmlns:a16="http://schemas.microsoft.com/office/drawing/2014/main" id="{01F3AB3C-4BF5-1F62-1337-BDF0509B1F80}"/>
              </a:ext>
            </a:extLst>
          </p:cNvPr>
          <p:cNvSpPr txBox="1"/>
          <p:nvPr/>
        </p:nvSpPr>
        <p:spPr>
          <a:xfrm>
            <a:off x="912842" y="863340"/>
            <a:ext cx="8621487" cy="984885"/>
          </a:xfrm>
          <a:prstGeom prst="rect">
            <a:avLst/>
          </a:prstGeom>
          <a:noFill/>
        </p:spPr>
        <p:txBody>
          <a:bodyPr wrap="square" rtlCol="0">
            <a:spAutoFit/>
          </a:bodyPr>
          <a:lstStyle/>
          <a:p>
            <a:r>
              <a:rPr lang="en-IN" sz="2000" b="1" dirty="0"/>
              <a:t>DATE</a:t>
            </a:r>
            <a:r>
              <a:rPr lang="en-IN" sz="2000" dirty="0"/>
              <a:t> : </a:t>
            </a:r>
            <a:r>
              <a:rPr lang="en-US" sz="2000" dirty="0"/>
              <a:t>The date of the recorded Bitcoin price data.</a:t>
            </a:r>
          </a:p>
          <a:p>
            <a:endParaRPr lang="en-US" sz="2000" dirty="0"/>
          </a:p>
          <a:p>
            <a:endParaRPr lang="en-IN" dirty="0"/>
          </a:p>
        </p:txBody>
      </p:sp>
      <p:sp>
        <p:nvSpPr>
          <p:cNvPr id="6" name="Rectangle: Rounded Corners 5">
            <a:extLst>
              <a:ext uri="{FF2B5EF4-FFF2-40B4-BE49-F238E27FC236}">
                <a16:creationId xmlns:a16="http://schemas.microsoft.com/office/drawing/2014/main" id="{ED240469-FE2D-0813-3CC9-4E3B010982E0}"/>
              </a:ext>
            </a:extLst>
          </p:cNvPr>
          <p:cNvSpPr/>
          <p:nvPr/>
        </p:nvSpPr>
        <p:spPr>
          <a:xfrm>
            <a:off x="912842" y="1653267"/>
            <a:ext cx="9937102" cy="457200"/>
          </a:xfrm>
          <a:prstGeom prst="roundRect">
            <a:avLst/>
          </a:prstGeom>
          <a:solidFill>
            <a:schemeClr val="bg2"/>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6A5B0720-39B0-9086-F337-8D41D87BE8A0}"/>
              </a:ext>
            </a:extLst>
          </p:cNvPr>
          <p:cNvSpPr txBox="1"/>
          <p:nvPr/>
        </p:nvSpPr>
        <p:spPr>
          <a:xfrm>
            <a:off x="912841" y="1653267"/>
            <a:ext cx="6237513" cy="677108"/>
          </a:xfrm>
          <a:prstGeom prst="rect">
            <a:avLst/>
          </a:prstGeom>
          <a:noFill/>
        </p:spPr>
        <p:txBody>
          <a:bodyPr wrap="square" rtlCol="0">
            <a:spAutoFit/>
          </a:bodyPr>
          <a:lstStyle/>
          <a:p>
            <a:r>
              <a:rPr lang="en-IN" sz="2000" b="1" dirty="0"/>
              <a:t>OPEN</a:t>
            </a:r>
            <a:r>
              <a:rPr lang="en-IN" sz="2000" dirty="0"/>
              <a:t> : </a:t>
            </a:r>
            <a:r>
              <a:rPr lang="en-US" sz="2000" dirty="0"/>
              <a:t>The opening price of Bitcoin for that day.</a:t>
            </a:r>
          </a:p>
          <a:p>
            <a:endParaRPr lang="en-IN" dirty="0"/>
          </a:p>
        </p:txBody>
      </p:sp>
      <p:sp>
        <p:nvSpPr>
          <p:cNvPr id="9" name="Rectangle: Rounded Corners 8">
            <a:extLst>
              <a:ext uri="{FF2B5EF4-FFF2-40B4-BE49-F238E27FC236}">
                <a16:creationId xmlns:a16="http://schemas.microsoft.com/office/drawing/2014/main" id="{3CC0F5D8-7EAF-13BC-E694-7778277855A2}"/>
              </a:ext>
            </a:extLst>
          </p:cNvPr>
          <p:cNvSpPr/>
          <p:nvPr/>
        </p:nvSpPr>
        <p:spPr>
          <a:xfrm>
            <a:off x="919064" y="2443194"/>
            <a:ext cx="9930879" cy="457200"/>
          </a:xfrm>
          <a:prstGeom prst="roundRect">
            <a:avLst/>
          </a:prstGeom>
          <a:solidFill>
            <a:schemeClr val="bg2"/>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AA7CEE0A-FB3A-7FF7-7848-84A0D2A0E759}"/>
              </a:ext>
            </a:extLst>
          </p:cNvPr>
          <p:cNvSpPr txBox="1"/>
          <p:nvPr/>
        </p:nvSpPr>
        <p:spPr>
          <a:xfrm>
            <a:off x="912841" y="2443194"/>
            <a:ext cx="7931022" cy="400110"/>
          </a:xfrm>
          <a:prstGeom prst="rect">
            <a:avLst/>
          </a:prstGeom>
          <a:noFill/>
        </p:spPr>
        <p:txBody>
          <a:bodyPr wrap="square" rtlCol="0">
            <a:spAutoFit/>
          </a:bodyPr>
          <a:lstStyle/>
          <a:p>
            <a:r>
              <a:rPr lang="en-IN" sz="2000" b="1" dirty="0"/>
              <a:t>HIGH</a:t>
            </a:r>
            <a:r>
              <a:rPr lang="en-IN" sz="2000" dirty="0"/>
              <a:t> : </a:t>
            </a:r>
            <a:r>
              <a:rPr lang="en-US" sz="2000" dirty="0"/>
              <a:t>The highest price Bitcoin reached during that day.</a:t>
            </a:r>
            <a:endParaRPr lang="en-IN" sz="2000" dirty="0"/>
          </a:p>
        </p:txBody>
      </p:sp>
      <p:sp>
        <p:nvSpPr>
          <p:cNvPr id="11" name="Rectangle: Rounded Corners 10">
            <a:extLst>
              <a:ext uri="{FF2B5EF4-FFF2-40B4-BE49-F238E27FC236}">
                <a16:creationId xmlns:a16="http://schemas.microsoft.com/office/drawing/2014/main" id="{4B261211-E433-DB27-12EB-979E632A29EE}"/>
              </a:ext>
            </a:extLst>
          </p:cNvPr>
          <p:cNvSpPr/>
          <p:nvPr/>
        </p:nvSpPr>
        <p:spPr>
          <a:xfrm>
            <a:off x="912841" y="3228392"/>
            <a:ext cx="9930879" cy="457200"/>
          </a:xfrm>
          <a:prstGeom prst="roundRect">
            <a:avLst/>
          </a:prstGeom>
          <a:solidFill>
            <a:schemeClr val="bg2"/>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6BCC3A17-AC4D-9AFE-D6F3-AA12C185EF47}"/>
              </a:ext>
            </a:extLst>
          </p:cNvPr>
          <p:cNvSpPr txBox="1"/>
          <p:nvPr/>
        </p:nvSpPr>
        <p:spPr>
          <a:xfrm>
            <a:off x="912841" y="3228392"/>
            <a:ext cx="8388221" cy="677108"/>
          </a:xfrm>
          <a:prstGeom prst="rect">
            <a:avLst/>
          </a:prstGeom>
          <a:noFill/>
        </p:spPr>
        <p:txBody>
          <a:bodyPr wrap="square" rtlCol="0">
            <a:spAutoFit/>
          </a:bodyPr>
          <a:lstStyle/>
          <a:p>
            <a:r>
              <a:rPr lang="en-IN" sz="2000" b="1" dirty="0"/>
              <a:t>LOW</a:t>
            </a:r>
            <a:r>
              <a:rPr lang="en-IN" sz="2000" dirty="0"/>
              <a:t> : </a:t>
            </a:r>
            <a:r>
              <a:rPr lang="en-US" sz="2000" dirty="0"/>
              <a:t>The lowest price Bitcoin reached during that day.</a:t>
            </a:r>
          </a:p>
          <a:p>
            <a:endParaRPr lang="en-IN" dirty="0"/>
          </a:p>
        </p:txBody>
      </p:sp>
      <p:sp>
        <p:nvSpPr>
          <p:cNvPr id="13" name="Rectangle: Rounded Corners 12">
            <a:extLst>
              <a:ext uri="{FF2B5EF4-FFF2-40B4-BE49-F238E27FC236}">
                <a16:creationId xmlns:a16="http://schemas.microsoft.com/office/drawing/2014/main" id="{56EEC83F-C987-B1D1-492B-9BAB6810838C}"/>
              </a:ext>
            </a:extLst>
          </p:cNvPr>
          <p:cNvSpPr/>
          <p:nvPr/>
        </p:nvSpPr>
        <p:spPr>
          <a:xfrm>
            <a:off x="912841" y="4061988"/>
            <a:ext cx="9930879" cy="457200"/>
          </a:xfrm>
          <a:prstGeom prst="roundRect">
            <a:avLst/>
          </a:prstGeom>
          <a:solidFill>
            <a:schemeClr val="bg2"/>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4247D434-1FFB-3AD0-C287-4958CDDF33FC}"/>
              </a:ext>
            </a:extLst>
          </p:cNvPr>
          <p:cNvSpPr txBox="1"/>
          <p:nvPr/>
        </p:nvSpPr>
        <p:spPr>
          <a:xfrm>
            <a:off x="912841" y="4070680"/>
            <a:ext cx="8388221" cy="677108"/>
          </a:xfrm>
          <a:prstGeom prst="rect">
            <a:avLst/>
          </a:prstGeom>
          <a:noFill/>
        </p:spPr>
        <p:txBody>
          <a:bodyPr wrap="square" rtlCol="0">
            <a:spAutoFit/>
          </a:bodyPr>
          <a:lstStyle/>
          <a:p>
            <a:r>
              <a:rPr lang="en-IN" sz="2000" b="1" dirty="0"/>
              <a:t>CLOSE ( Target) </a:t>
            </a:r>
            <a:r>
              <a:rPr lang="en-IN" sz="2000" dirty="0"/>
              <a:t>: </a:t>
            </a:r>
            <a:r>
              <a:rPr lang="en-US" sz="2000" dirty="0"/>
              <a:t>The closing price of Bitcoin for that day.</a:t>
            </a:r>
          </a:p>
          <a:p>
            <a:endParaRPr lang="en-IN" dirty="0"/>
          </a:p>
        </p:txBody>
      </p:sp>
      <p:sp>
        <p:nvSpPr>
          <p:cNvPr id="15" name="Rectangle: Rounded Corners 14">
            <a:extLst>
              <a:ext uri="{FF2B5EF4-FFF2-40B4-BE49-F238E27FC236}">
                <a16:creationId xmlns:a16="http://schemas.microsoft.com/office/drawing/2014/main" id="{56A76F97-B055-0C4E-9180-1C9743D85200}"/>
              </a:ext>
            </a:extLst>
          </p:cNvPr>
          <p:cNvSpPr/>
          <p:nvPr/>
        </p:nvSpPr>
        <p:spPr>
          <a:xfrm>
            <a:off x="912841" y="4889240"/>
            <a:ext cx="9930879" cy="658511"/>
          </a:xfrm>
          <a:prstGeom prst="roundRect">
            <a:avLst/>
          </a:prstGeom>
          <a:solidFill>
            <a:schemeClr val="bg2"/>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575E7A47-774A-E8D8-D9B4-4E973FE95E77}"/>
              </a:ext>
            </a:extLst>
          </p:cNvPr>
          <p:cNvSpPr txBox="1"/>
          <p:nvPr/>
        </p:nvSpPr>
        <p:spPr>
          <a:xfrm>
            <a:off x="876292" y="4889240"/>
            <a:ext cx="10003975" cy="923330"/>
          </a:xfrm>
          <a:prstGeom prst="rect">
            <a:avLst/>
          </a:prstGeom>
          <a:noFill/>
        </p:spPr>
        <p:txBody>
          <a:bodyPr wrap="square" rtlCol="0">
            <a:spAutoFit/>
          </a:bodyPr>
          <a:lstStyle/>
          <a:p>
            <a:r>
              <a:rPr lang="en-IN" b="1" dirty="0"/>
              <a:t>ADJ CLOSE </a:t>
            </a:r>
            <a:r>
              <a:rPr lang="en-IN" dirty="0"/>
              <a:t>: </a:t>
            </a:r>
            <a:r>
              <a:rPr lang="en-US" dirty="0"/>
              <a:t>The adjusted closing price, which accounts for any corporate actions like stock splits or dividends. For cryptocurrencies like Bitcoin, this is typically the same as the closing price.</a:t>
            </a:r>
          </a:p>
          <a:p>
            <a:endParaRPr lang="en-IN" dirty="0"/>
          </a:p>
        </p:txBody>
      </p:sp>
      <p:sp>
        <p:nvSpPr>
          <p:cNvPr id="17" name="Rectangle: Rounded Corners 16">
            <a:extLst>
              <a:ext uri="{FF2B5EF4-FFF2-40B4-BE49-F238E27FC236}">
                <a16:creationId xmlns:a16="http://schemas.microsoft.com/office/drawing/2014/main" id="{4A984AE6-CDD7-F6E1-7FB5-4261C66C6677}"/>
              </a:ext>
            </a:extLst>
          </p:cNvPr>
          <p:cNvSpPr/>
          <p:nvPr/>
        </p:nvSpPr>
        <p:spPr>
          <a:xfrm>
            <a:off x="912841" y="5951436"/>
            <a:ext cx="9930880" cy="452467"/>
          </a:xfrm>
          <a:prstGeom prst="roundRect">
            <a:avLst/>
          </a:prstGeom>
          <a:solidFill>
            <a:schemeClr val="bg2"/>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B817121C-AA77-2911-DEB0-EE1E40CB7AA9}"/>
              </a:ext>
            </a:extLst>
          </p:cNvPr>
          <p:cNvSpPr txBox="1"/>
          <p:nvPr/>
        </p:nvSpPr>
        <p:spPr>
          <a:xfrm>
            <a:off x="912840" y="5993003"/>
            <a:ext cx="7587347" cy="400110"/>
          </a:xfrm>
          <a:prstGeom prst="rect">
            <a:avLst/>
          </a:prstGeom>
          <a:noFill/>
        </p:spPr>
        <p:txBody>
          <a:bodyPr wrap="square" rtlCol="0">
            <a:spAutoFit/>
          </a:bodyPr>
          <a:lstStyle/>
          <a:p>
            <a:r>
              <a:rPr lang="en-IN" sz="2000" b="1" dirty="0"/>
              <a:t>VOLUME </a:t>
            </a:r>
            <a:r>
              <a:rPr lang="en-IN" sz="2000" dirty="0"/>
              <a:t>: </a:t>
            </a:r>
            <a:r>
              <a:rPr lang="en-US" sz="2000" dirty="0"/>
              <a:t>The total number of Bitcoin units traded during that day.</a:t>
            </a:r>
            <a:endParaRPr lang="en-IN" sz="2000" dirty="0"/>
          </a:p>
        </p:txBody>
      </p:sp>
    </p:spTree>
    <p:extLst>
      <p:ext uri="{BB962C8B-B14F-4D97-AF65-F5344CB8AC3E}">
        <p14:creationId xmlns:p14="http://schemas.microsoft.com/office/powerpoint/2010/main" val="2996645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02DC9CA-304F-E337-A5B2-6A7150BA7B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a:extLst>
              <a:ext uri="{FF2B5EF4-FFF2-40B4-BE49-F238E27FC236}">
                <a16:creationId xmlns:a16="http://schemas.microsoft.com/office/drawing/2014/main" id="{FC60DEBA-C713-35D4-F479-23196C620C0A}"/>
              </a:ext>
            </a:extLst>
          </p:cNvPr>
          <p:cNvSpPr txBox="1"/>
          <p:nvPr/>
        </p:nvSpPr>
        <p:spPr>
          <a:xfrm>
            <a:off x="5570377" y="1863232"/>
            <a:ext cx="6223518" cy="2554545"/>
          </a:xfrm>
          <a:prstGeom prst="rect">
            <a:avLst/>
          </a:prstGeom>
          <a:noFill/>
        </p:spPr>
        <p:txBody>
          <a:bodyPr wrap="square" rtlCol="0">
            <a:spAutoFit/>
          </a:bodyPr>
          <a:lstStyle/>
          <a:p>
            <a:r>
              <a:rPr lang="en-IN" sz="8000" dirty="0">
                <a:solidFill>
                  <a:srgbClr val="FFC000"/>
                </a:solidFill>
                <a:latin typeface="Aptos Display" panose="020B0004020202020204" pitchFamily="34" charset="0"/>
              </a:rPr>
              <a:t>Exploratory Data Analysis</a:t>
            </a:r>
          </a:p>
        </p:txBody>
      </p:sp>
    </p:spTree>
    <p:extLst>
      <p:ext uri="{BB962C8B-B14F-4D97-AF65-F5344CB8AC3E}">
        <p14:creationId xmlns:p14="http://schemas.microsoft.com/office/powerpoint/2010/main" val="655273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6579A-2464-4D09-ACE7-D4452E2B6262}"/>
              </a:ext>
            </a:extLst>
          </p:cNvPr>
          <p:cNvSpPr>
            <a:spLocks noGrp="1"/>
          </p:cNvSpPr>
          <p:nvPr>
            <p:ph type="title"/>
          </p:nvPr>
        </p:nvSpPr>
        <p:spPr>
          <a:xfrm>
            <a:off x="558282" y="402447"/>
            <a:ext cx="10515600" cy="782540"/>
          </a:xfrm>
        </p:spPr>
        <p:txBody>
          <a:bodyPr>
            <a:normAutofit fontScale="90000"/>
          </a:bodyPr>
          <a:lstStyle/>
          <a:p>
            <a:r>
              <a:rPr lang="en-IN" sz="4000" dirty="0"/>
              <a:t>Univariate Analysis:</a:t>
            </a:r>
            <a:br>
              <a:rPr lang="en-IN" dirty="0"/>
            </a:br>
            <a:endParaRPr lang="en-IN" dirty="0"/>
          </a:p>
        </p:txBody>
      </p:sp>
      <p:pic>
        <p:nvPicPr>
          <p:cNvPr id="6" name="Content Placeholder 5">
            <a:extLst>
              <a:ext uri="{FF2B5EF4-FFF2-40B4-BE49-F238E27FC236}">
                <a16:creationId xmlns:a16="http://schemas.microsoft.com/office/drawing/2014/main" id="{C49DA955-C5E6-B0CC-FCBD-4FDD54CF971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5273" y="1119673"/>
            <a:ext cx="5814527" cy="5103845"/>
          </a:xfrm>
        </p:spPr>
      </p:pic>
      <p:pic>
        <p:nvPicPr>
          <p:cNvPr id="1028" name="Picture 4">
            <a:extLst>
              <a:ext uri="{FF2B5EF4-FFF2-40B4-BE49-F238E27FC236}">
                <a16:creationId xmlns:a16="http://schemas.microsoft.com/office/drawing/2014/main" id="{E7604187-FB7D-5233-F68A-85790051F29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2" y="1184987"/>
            <a:ext cx="5814526" cy="5103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274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088E1-0540-CFAE-17C6-A8EFD51403D7}"/>
              </a:ext>
            </a:extLst>
          </p:cNvPr>
          <p:cNvSpPr>
            <a:spLocks noGrp="1"/>
          </p:cNvSpPr>
          <p:nvPr>
            <p:ph type="title"/>
          </p:nvPr>
        </p:nvSpPr>
        <p:spPr>
          <a:xfrm>
            <a:off x="353008" y="18255"/>
            <a:ext cx="10515600" cy="1325563"/>
          </a:xfrm>
        </p:spPr>
        <p:txBody>
          <a:bodyPr/>
          <a:lstStyle/>
          <a:p>
            <a:r>
              <a:rPr lang="en-IN" sz="4000" dirty="0"/>
              <a:t>Correlation Heatmap:</a:t>
            </a:r>
            <a:br>
              <a:rPr lang="en-IN" dirty="0"/>
            </a:br>
            <a:endParaRPr lang="en-IN" dirty="0"/>
          </a:p>
        </p:txBody>
      </p:sp>
      <p:pic>
        <p:nvPicPr>
          <p:cNvPr id="2050" name="Picture 2">
            <a:extLst>
              <a:ext uri="{FF2B5EF4-FFF2-40B4-BE49-F238E27FC236}">
                <a16:creationId xmlns:a16="http://schemas.microsoft.com/office/drawing/2014/main" id="{D3FAE8AE-1C6F-55E5-26BB-65DB117C738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8246" y="793103"/>
            <a:ext cx="10075508" cy="5878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663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F0ED5-93FB-7167-EB9F-EF6B07D44447}"/>
              </a:ext>
            </a:extLst>
          </p:cNvPr>
          <p:cNvSpPr>
            <a:spLocks noGrp="1"/>
          </p:cNvSpPr>
          <p:nvPr>
            <p:ph type="title"/>
          </p:nvPr>
        </p:nvSpPr>
        <p:spPr>
          <a:xfrm>
            <a:off x="325016" y="18255"/>
            <a:ext cx="10515600" cy="1325563"/>
          </a:xfrm>
        </p:spPr>
        <p:txBody>
          <a:bodyPr>
            <a:normAutofit/>
          </a:bodyPr>
          <a:lstStyle/>
          <a:p>
            <a:r>
              <a:rPr lang="en-IN" sz="4000" dirty="0"/>
              <a:t>Scatter Plot Exploration:</a:t>
            </a:r>
            <a:br>
              <a:rPr lang="en-IN" sz="4000" dirty="0"/>
            </a:br>
            <a:endParaRPr lang="en-IN" sz="4000" dirty="0"/>
          </a:p>
        </p:txBody>
      </p:sp>
      <p:pic>
        <p:nvPicPr>
          <p:cNvPr id="3074" name="Picture 2">
            <a:extLst>
              <a:ext uri="{FF2B5EF4-FFF2-40B4-BE49-F238E27FC236}">
                <a16:creationId xmlns:a16="http://schemas.microsoft.com/office/drawing/2014/main" id="{50063B83-F817-A911-5511-39A0D50DD28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2967" y="849085"/>
            <a:ext cx="11206066" cy="5561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728982"/>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16c05727-aa75-4e4a-9b5f-8a80a1165891"/>
    <ds:schemaRef ds:uri="http://purl.org/dc/elements/1.1/"/>
    <ds:schemaRef ds:uri="http://schemas.microsoft.com/office/2006/metadata/properties"/>
    <ds:schemaRef ds:uri="http://schemas.microsoft.com/office/infopath/2007/PartnerControls"/>
    <ds:schemaRef ds:uri="http://www.w3.org/XML/1998/namespace"/>
    <ds:schemaRef ds:uri="http://schemas.microsoft.com/office/2006/documentManagement/types"/>
    <ds:schemaRef ds:uri="http://purl.org/dc/dcmitype/"/>
    <ds:schemaRef ds:uri="71af3243-3dd4-4a8d-8c0d-dd76da1f02a5"/>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682</TotalTime>
  <Words>1689</Words>
  <Application>Microsoft Office PowerPoint</Application>
  <PresentationFormat>Widescreen</PresentationFormat>
  <Paragraphs>181</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Algerian</vt:lpstr>
      <vt:lpstr>Aptos Display</vt:lpstr>
      <vt:lpstr>Arial</vt:lpstr>
      <vt:lpstr>Calibri</vt:lpstr>
      <vt:lpstr>Century Gothic</vt:lpstr>
      <vt:lpstr>Segoe UI Light</vt:lpstr>
      <vt:lpstr>Wingdings</vt:lpstr>
      <vt:lpstr>Office Theme</vt:lpstr>
      <vt:lpstr>PowerPoint Presentation</vt:lpstr>
      <vt:lpstr>AGENDA</vt:lpstr>
      <vt:lpstr>INTRODUCTION:</vt:lpstr>
      <vt:lpstr>DATA COLLECTION:</vt:lpstr>
      <vt:lpstr>FEATURES :</vt:lpstr>
      <vt:lpstr>PowerPoint Presentation</vt:lpstr>
      <vt:lpstr>Univariate Analysis: </vt:lpstr>
      <vt:lpstr>Correlation Heatmap: </vt:lpstr>
      <vt:lpstr>Scatter Plot Exploration: </vt:lpstr>
      <vt:lpstr>PowerPoint Presentation</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Train-Test Split &amp; Cross-Validation:</vt:lpstr>
      <vt:lpstr>MODEL SELECTION:</vt:lpstr>
      <vt:lpstr>PowerPoint Presentation</vt:lpstr>
      <vt:lpstr>Model Evaluation Criteria:</vt:lpstr>
      <vt:lpstr>MODEL COMPARISON:</vt:lpstr>
      <vt:lpstr>🥇BEST MODEL : XGBoost </vt:lpstr>
      <vt:lpstr>PowerPoint Presentation</vt:lpstr>
      <vt:lpstr>FINAL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Meghavani S</dc:creator>
  <cp:lastModifiedBy>Meghavani S</cp:lastModifiedBy>
  <cp:revision>2</cp:revision>
  <dcterms:created xsi:type="dcterms:W3CDTF">2025-06-06T07:46:13Z</dcterms:created>
  <dcterms:modified xsi:type="dcterms:W3CDTF">2025-06-09T14:23:20Z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