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69" r:id="rId3"/>
    <p:sldId id="270" r:id="rId4"/>
    <p:sldId id="271" r:id="rId5"/>
    <p:sldId id="272" r:id="rId6"/>
    <p:sldId id="273" r:id="rId7"/>
    <p:sldId id="274" r:id="rId8"/>
    <p:sldId id="275" r:id="rId9"/>
    <p:sldId id="276" r:id="rId10"/>
    <p:sldId id="277" r:id="rId11"/>
    <p:sldId id="261" r:id="rId12"/>
    <p:sldId id="262" r:id="rId13"/>
    <p:sldId id="278" r:id="rId14"/>
    <p:sldId id="292" r:id="rId15"/>
    <p:sldId id="279" r:id="rId16"/>
    <p:sldId id="264" r:id="rId17"/>
    <p:sldId id="295" r:id="rId18"/>
    <p:sldId id="281" r:id="rId19"/>
    <p:sldId id="282" r:id="rId20"/>
    <p:sldId id="283" r:id="rId21"/>
    <p:sldId id="284" r:id="rId22"/>
    <p:sldId id="293" r:id="rId23"/>
    <p:sldId id="294" r:id="rId24"/>
    <p:sldId id="285" r:id="rId25"/>
    <p:sldId id="287" r:id="rId26"/>
    <p:sldId id="288" r:id="rId27"/>
    <p:sldId id="291" r:id="rId28"/>
    <p:sldId id="290" r:id="rId29"/>
    <p:sldId id="28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BFF8C2-714C-4317-B624-E589B85FA211}" v="673" dt="2025-05-09T13:05:54.1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A0288A-4536-48D5-AC03-262C7C35E06E}" type="doc">
      <dgm:prSet loTypeId="urn:microsoft.com/office/officeart/2005/8/layout/matrix3" loCatId="matrix" qsTypeId="urn:microsoft.com/office/officeart/2005/8/quickstyle/simple1" qsCatId="simple" csTypeId="urn:microsoft.com/office/officeart/2005/8/colors/accent0_2" csCatId="mainScheme" phldr="1"/>
      <dgm:spPr/>
      <dgm:t>
        <a:bodyPr/>
        <a:lstStyle/>
        <a:p>
          <a:endParaRPr lang="en-IN"/>
        </a:p>
      </dgm:t>
    </dgm:pt>
    <dgm:pt modelId="{4563CA6F-0209-47C6-933B-4715BDEC097F}">
      <dgm:prSet phldrT="[Text]" custT="1"/>
      <dgm:spPr/>
      <dgm:t>
        <a:bodyPr/>
        <a:lstStyle/>
        <a:p>
          <a:r>
            <a:rPr lang="en-IN" sz="2400" dirty="0"/>
            <a:t>Number of Rows:</a:t>
          </a:r>
        </a:p>
        <a:p>
          <a:r>
            <a:rPr lang="en-IN" sz="2400" dirty="0"/>
            <a:t>374</a:t>
          </a:r>
        </a:p>
      </dgm:t>
    </dgm:pt>
    <dgm:pt modelId="{444D4C69-0273-4B77-AB5B-4FE378AA05D1}" type="parTrans" cxnId="{F27A88A8-9461-4C53-B50B-555923B79D6A}">
      <dgm:prSet/>
      <dgm:spPr/>
      <dgm:t>
        <a:bodyPr/>
        <a:lstStyle/>
        <a:p>
          <a:endParaRPr lang="en-IN"/>
        </a:p>
      </dgm:t>
    </dgm:pt>
    <dgm:pt modelId="{B6355A8B-BFB8-46A5-B5DF-18DC08989F3C}" type="sibTrans" cxnId="{F27A88A8-9461-4C53-B50B-555923B79D6A}">
      <dgm:prSet/>
      <dgm:spPr/>
      <dgm:t>
        <a:bodyPr/>
        <a:lstStyle/>
        <a:p>
          <a:endParaRPr lang="en-IN"/>
        </a:p>
      </dgm:t>
    </dgm:pt>
    <dgm:pt modelId="{BB426282-031A-46F5-AE0B-85A38F690F4C}">
      <dgm:prSet phldrT="[Text]" custT="1"/>
      <dgm:spPr/>
      <dgm:t>
        <a:bodyPr/>
        <a:lstStyle/>
        <a:p>
          <a:r>
            <a:rPr lang="en-IN" sz="2400" dirty="0"/>
            <a:t>Number of Columns:</a:t>
          </a:r>
        </a:p>
        <a:p>
          <a:r>
            <a:rPr lang="en-IN" sz="2400" dirty="0"/>
            <a:t>13</a:t>
          </a:r>
        </a:p>
      </dgm:t>
    </dgm:pt>
    <dgm:pt modelId="{8796708A-547E-4A5E-B8EF-C89487952CD4}" type="parTrans" cxnId="{661BA34E-BCD5-48BB-81D9-123DA15E85A4}">
      <dgm:prSet/>
      <dgm:spPr/>
      <dgm:t>
        <a:bodyPr/>
        <a:lstStyle/>
        <a:p>
          <a:endParaRPr lang="en-IN"/>
        </a:p>
      </dgm:t>
    </dgm:pt>
    <dgm:pt modelId="{96855005-4C4D-48DA-8D76-577A54D94F71}" type="sibTrans" cxnId="{661BA34E-BCD5-48BB-81D9-123DA15E85A4}">
      <dgm:prSet/>
      <dgm:spPr/>
      <dgm:t>
        <a:bodyPr/>
        <a:lstStyle/>
        <a:p>
          <a:endParaRPr lang="en-IN"/>
        </a:p>
      </dgm:t>
    </dgm:pt>
    <dgm:pt modelId="{AD333B70-B5FC-4BCE-A2F8-EFE6DAF41FB6}">
      <dgm:prSet phldrT="[Text]" custT="1"/>
      <dgm:spPr/>
      <dgm:t>
        <a:bodyPr/>
        <a:lstStyle/>
        <a:p>
          <a:r>
            <a:rPr lang="en-IN" sz="2800" dirty="0"/>
            <a:t>Numerical: 9 columns</a:t>
          </a:r>
        </a:p>
      </dgm:t>
    </dgm:pt>
    <dgm:pt modelId="{F43A987A-DB2D-4532-BCE4-21A4D4FFE195}" type="parTrans" cxnId="{78673264-A272-4C9C-8AC1-327AC226F643}">
      <dgm:prSet/>
      <dgm:spPr/>
      <dgm:t>
        <a:bodyPr/>
        <a:lstStyle/>
        <a:p>
          <a:endParaRPr lang="en-IN"/>
        </a:p>
      </dgm:t>
    </dgm:pt>
    <dgm:pt modelId="{28248CC7-24D0-47DD-8B04-BA87BD06EA3D}" type="sibTrans" cxnId="{78673264-A272-4C9C-8AC1-327AC226F643}">
      <dgm:prSet/>
      <dgm:spPr/>
      <dgm:t>
        <a:bodyPr/>
        <a:lstStyle/>
        <a:p>
          <a:endParaRPr lang="en-IN"/>
        </a:p>
      </dgm:t>
    </dgm:pt>
    <dgm:pt modelId="{4762E004-7647-4B4B-8716-1DC97D060ACA}">
      <dgm:prSet phldrT="[Text]" custT="1"/>
      <dgm:spPr/>
      <dgm:t>
        <a:bodyPr/>
        <a:lstStyle/>
        <a:p>
          <a:r>
            <a:rPr lang="en-IN" sz="2400" dirty="0"/>
            <a:t>Categorical:</a:t>
          </a:r>
          <a:br>
            <a:rPr lang="en-IN" sz="2400" dirty="0"/>
          </a:br>
          <a:r>
            <a:rPr lang="en-IN" sz="2400" dirty="0"/>
            <a:t>4 columns</a:t>
          </a:r>
        </a:p>
      </dgm:t>
    </dgm:pt>
    <dgm:pt modelId="{4EA2186A-EB4F-4E5F-A9AF-2966D51C8F19}" type="parTrans" cxnId="{65C0F1D8-1FCD-40F7-AAB1-181A8CB260F0}">
      <dgm:prSet/>
      <dgm:spPr/>
      <dgm:t>
        <a:bodyPr/>
        <a:lstStyle/>
        <a:p>
          <a:endParaRPr lang="en-IN"/>
        </a:p>
      </dgm:t>
    </dgm:pt>
    <dgm:pt modelId="{289E15E9-6B2E-4A05-93F0-77DA8E9220EC}" type="sibTrans" cxnId="{65C0F1D8-1FCD-40F7-AAB1-181A8CB260F0}">
      <dgm:prSet/>
      <dgm:spPr/>
      <dgm:t>
        <a:bodyPr/>
        <a:lstStyle/>
        <a:p>
          <a:endParaRPr lang="en-IN"/>
        </a:p>
      </dgm:t>
    </dgm:pt>
    <dgm:pt modelId="{BF708D31-5203-48C9-8FAB-F088CB5001E5}" type="pres">
      <dgm:prSet presAssocID="{32A0288A-4536-48D5-AC03-262C7C35E06E}" presName="matrix" presStyleCnt="0">
        <dgm:presLayoutVars>
          <dgm:chMax val="1"/>
          <dgm:dir/>
          <dgm:resizeHandles val="exact"/>
        </dgm:presLayoutVars>
      </dgm:prSet>
      <dgm:spPr/>
    </dgm:pt>
    <dgm:pt modelId="{9CFD4EA5-8806-49DA-9639-CB1A45393F30}" type="pres">
      <dgm:prSet presAssocID="{32A0288A-4536-48D5-AC03-262C7C35E06E}" presName="diamond" presStyleLbl="bgShp" presStyleIdx="0" presStyleCnt="1"/>
      <dgm:spPr/>
    </dgm:pt>
    <dgm:pt modelId="{9D27694D-FB36-4E07-8273-D45E0495A3F8}" type="pres">
      <dgm:prSet presAssocID="{32A0288A-4536-48D5-AC03-262C7C35E06E}" presName="quad1" presStyleLbl="node1" presStyleIdx="0" presStyleCnt="4">
        <dgm:presLayoutVars>
          <dgm:chMax val="0"/>
          <dgm:chPref val="0"/>
          <dgm:bulletEnabled val="1"/>
        </dgm:presLayoutVars>
      </dgm:prSet>
      <dgm:spPr/>
    </dgm:pt>
    <dgm:pt modelId="{F3AD1416-E7A3-4CF5-BB45-407B7CE85245}" type="pres">
      <dgm:prSet presAssocID="{32A0288A-4536-48D5-AC03-262C7C35E06E}" presName="quad2" presStyleLbl="node1" presStyleIdx="1" presStyleCnt="4">
        <dgm:presLayoutVars>
          <dgm:chMax val="0"/>
          <dgm:chPref val="0"/>
          <dgm:bulletEnabled val="1"/>
        </dgm:presLayoutVars>
      </dgm:prSet>
      <dgm:spPr/>
    </dgm:pt>
    <dgm:pt modelId="{14CFE37C-66EC-4C17-916D-26C69E5702BC}" type="pres">
      <dgm:prSet presAssocID="{32A0288A-4536-48D5-AC03-262C7C35E06E}" presName="quad3" presStyleLbl="node1" presStyleIdx="2" presStyleCnt="4" custLinFactNeighborX="944" custLinFactNeighborY="505">
        <dgm:presLayoutVars>
          <dgm:chMax val="0"/>
          <dgm:chPref val="0"/>
          <dgm:bulletEnabled val="1"/>
        </dgm:presLayoutVars>
      </dgm:prSet>
      <dgm:spPr/>
    </dgm:pt>
    <dgm:pt modelId="{AF66E8D3-E834-49F0-86C0-88F3BC8643CF}" type="pres">
      <dgm:prSet presAssocID="{32A0288A-4536-48D5-AC03-262C7C35E06E}" presName="quad4" presStyleLbl="node1" presStyleIdx="3" presStyleCnt="4" custLinFactNeighborX="1009" custLinFactNeighborY="-505">
        <dgm:presLayoutVars>
          <dgm:chMax val="0"/>
          <dgm:chPref val="0"/>
          <dgm:bulletEnabled val="1"/>
        </dgm:presLayoutVars>
      </dgm:prSet>
      <dgm:spPr/>
    </dgm:pt>
  </dgm:ptLst>
  <dgm:cxnLst>
    <dgm:cxn modelId="{F9DA0E0C-95F2-4E84-8B3D-CA1FFD859474}" type="presOf" srcId="{AD333B70-B5FC-4BCE-A2F8-EFE6DAF41FB6}" destId="{14CFE37C-66EC-4C17-916D-26C69E5702BC}" srcOrd="0" destOrd="0" presId="urn:microsoft.com/office/officeart/2005/8/layout/matrix3"/>
    <dgm:cxn modelId="{DDAFEF1C-8F7E-492E-A92D-09642149B6F3}" type="presOf" srcId="{BB426282-031A-46F5-AE0B-85A38F690F4C}" destId="{F3AD1416-E7A3-4CF5-BB45-407B7CE85245}" srcOrd="0" destOrd="0" presId="urn:microsoft.com/office/officeart/2005/8/layout/matrix3"/>
    <dgm:cxn modelId="{C8356E41-6818-41B5-87B5-67C0D153FAC3}" type="presOf" srcId="{4762E004-7647-4B4B-8716-1DC97D060ACA}" destId="{AF66E8D3-E834-49F0-86C0-88F3BC8643CF}" srcOrd="0" destOrd="0" presId="urn:microsoft.com/office/officeart/2005/8/layout/matrix3"/>
    <dgm:cxn modelId="{78673264-A272-4C9C-8AC1-327AC226F643}" srcId="{32A0288A-4536-48D5-AC03-262C7C35E06E}" destId="{AD333B70-B5FC-4BCE-A2F8-EFE6DAF41FB6}" srcOrd="2" destOrd="0" parTransId="{F43A987A-DB2D-4532-BCE4-21A4D4FFE195}" sibTransId="{28248CC7-24D0-47DD-8B04-BA87BD06EA3D}"/>
    <dgm:cxn modelId="{A1F24F49-D65F-43FC-8F0A-03C80C3A2313}" type="presOf" srcId="{4563CA6F-0209-47C6-933B-4715BDEC097F}" destId="{9D27694D-FB36-4E07-8273-D45E0495A3F8}" srcOrd="0" destOrd="0" presId="urn:microsoft.com/office/officeart/2005/8/layout/matrix3"/>
    <dgm:cxn modelId="{661BA34E-BCD5-48BB-81D9-123DA15E85A4}" srcId="{32A0288A-4536-48D5-AC03-262C7C35E06E}" destId="{BB426282-031A-46F5-AE0B-85A38F690F4C}" srcOrd="1" destOrd="0" parTransId="{8796708A-547E-4A5E-B8EF-C89487952CD4}" sibTransId="{96855005-4C4D-48DA-8D76-577A54D94F71}"/>
    <dgm:cxn modelId="{758D9E9D-F98B-47BD-8DB6-AA123ECB20F0}" type="presOf" srcId="{32A0288A-4536-48D5-AC03-262C7C35E06E}" destId="{BF708D31-5203-48C9-8FAB-F088CB5001E5}" srcOrd="0" destOrd="0" presId="urn:microsoft.com/office/officeart/2005/8/layout/matrix3"/>
    <dgm:cxn modelId="{F27A88A8-9461-4C53-B50B-555923B79D6A}" srcId="{32A0288A-4536-48D5-AC03-262C7C35E06E}" destId="{4563CA6F-0209-47C6-933B-4715BDEC097F}" srcOrd="0" destOrd="0" parTransId="{444D4C69-0273-4B77-AB5B-4FE378AA05D1}" sibTransId="{B6355A8B-BFB8-46A5-B5DF-18DC08989F3C}"/>
    <dgm:cxn modelId="{65C0F1D8-1FCD-40F7-AAB1-181A8CB260F0}" srcId="{32A0288A-4536-48D5-AC03-262C7C35E06E}" destId="{4762E004-7647-4B4B-8716-1DC97D060ACA}" srcOrd="3" destOrd="0" parTransId="{4EA2186A-EB4F-4E5F-A9AF-2966D51C8F19}" sibTransId="{289E15E9-6B2E-4A05-93F0-77DA8E9220EC}"/>
    <dgm:cxn modelId="{D5F0E6CB-58F1-4CFC-ACAF-D3C3D6DE2B46}" type="presParOf" srcId="{BF708D31-5203-48C9-8FAB-F088CB5001E5}" destId="{9CFD4EA5-8806-49DA-9639-CB1A45393F30}" srcOrd="0" destOrd="0" presId="urn:microsoft.com/office/officeart/2005/8/layout/matrix3"/>
    <dgm:cxn modelId="{5FDF736D-4E9F-4BD7-B61E-4CE799BE8050}" type="presParOf" srcId="{BF708D31-5203-48C9-8FAB-F088CB5001E5}" destId="{9D27694D-FB36-4E07-8273-D45E0495A3F8}" srcOrd="1" destOrd="0" presId="urn:microsoft.com/office/officeart/2005/8/layout/matrix3"/>
    <dgm:cxn modelId="{86D30B83-78A6-4E68-8FD3-7544901A0E8C}" type="presParOf" srcId="{BF708D31-5203-48C9-8FAB-F088CB5001E5}" destId="{F3AD1416-E7A3-4CF5-BB45-407B7CE85245}" srcOrd="2" destOrd="0" presId="urn:microsoft.com/office/officeart/2005/8/layout/matrix3"/>
    <dgm:cxn modelId="{B56D013E-755C-46DD-AD06-C562DFA0C01A}" type="presParOf" srcId="{BF708D31-5203-48C9-8FAB-F088CB5001E5}" destId="{14CFE37C-66EC-4C17-916D-26C69E5702BC}" srcOrd="3" destOrd="0" presId="urn:microsoft.com/office/officeart/2005/8/layout/matrix3"/>
    <dgm:cxn modelId="{430DED7A-8687-4D99-A1E4-393578A53B8A}" type="presParOf" srcId="{BF708D31-5203-48C9-8FAB-F088CB5001E5}" destId="{AF66E8D3-E834-49F0-86C0-88F3BC8643CF}"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D4EA5-8806-49DA-9639-CB1A45393F30}">
      <dsp:nvSpPr>
        <dsp:cNvPr id="0" name=""/>
        <dsp:cNvSpPr/>
      </dsp:nvSpPr>
      <dsp:spPr>
        <a:xfrm>
          <a:off x="2455606" y="0"/>
          <a:ext cx="4994786" cy="4994786"/>
        </a:xfrm>
        <a:prstGeom prst="diamond">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27694D-FB36-4E07-8273-D45E0495A3F8}">
      <dsp:nvSpPr>
        <dsp:cNvPr id="0" name=""/>
        <dsp:cNvSpPr/>
      </dsp:nvSpPr>
      <dsp:spPr>
        <a:xfrm>
          <a:off x="2930111" y="474504"/>
          <a:ext cx="1947966" cy="1947966"/>
        </a:xfrm>
        <a:prstGeom prst="round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Number of Rows:</a:t>
          </a:r>
        </a:p>
        <a:p>
          <a:pPr marL="0" lvl="0" indent="0" algn="ctr" defTabSz="1066800">
            <a:lnSpc>
              <a:spcPct val="90000"/>
            </a:lnSpc>
            <a:spcBef>
              <a:spcPct val="0"/>
            </a:spcBef>
            <a:spcAft>
              <a:spcPct val="35000"/>
            </a:spcAft>
            <a:buNone/>
          </a:pPr>
          <a:r>
            <a:rPr lang="en-IN" sz="2400" kern="1200" dirty="0"/>
            <a:t>374</a:t>
          </a:r>
        </a:p>
      </dsp:txBody>
      <dsp:txXfrm>
        <a:off x="3025203" y="569596"/>
        <a:ext cx="1757782" cy="1757782"/>
      </dsp:txXfrm>
    </dsp:sp>
    <dsp:sp modelId="{F3AD1416-E7A3-4CF5-BB45-407B7CE85245}">
      <dsp:nvSpPr>
        <dsp:cNvPr id="0" name=""/>
        <dsp:cNvSpPr/>
      </dsp:nvSpPr>
      <dsp:spPr>
        <a:xfrm>
          <a:off x="5027921" y="474504"/>
          <a:ext cx="1947966" cy="1947966"/>
        </a:xfrm>
        <a:prstGeom prst="round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Number of Columns:</a:t>
          </a:r>
        </a:p>
        <a:p>
          <a:pPr marL="0" lvl="0" indent="0" algn="ctr" defTabSz="1066800">
            <a:lnSpc>
              <a:spcPct val="90000"/>
            </a:lnSpc>
            <a:spcBef>
              <a:spcPct val="0"/>
            </a:spcBef>
            <a:spcAft>
              <a:spcPct val="35000"/>
            </a:spcAft>
            <a:buNone/>
          </a:pPr>
          <a:r>
            <a:rPr lang="en-IN" sz="2400" kern="1200" dirty="0"/>
            <a:t>13</a:t>
          </a:r>
        </a:p>
      </dsp:txBody>
      <dsp:txXfrm>
        <a:off x="5123013" y="569596"/>
        <a:ext cx="1757782" cy="1757782"/>
      </dsp:txXfrm>
    </dsp:sp>
    <dsp:sp modelId="{14CFE37C-66EC-4C17-916D-26C69E5702BC}">
      <dsp:nvSpPr>
        <dsp:cNvPr id="0" name=""/>
        <dsp:cNvSpPr/>
      </dsp:nvSpPr>
      <dsp:spPr>
        <a:xfrm>
          <a:off x="2948500" y="2582152"/>
          <a:ext cx="1947966" cy="1947966"/>
        </a:xfrm>
        <a:prstGeom prst="round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Numerical: 9 columns</a:t>
          </a:r>
        </a:p>
      </dsp:txBody>
      <dsp:txXfrm>
        <a:off x="3043592" y="2677244"/>
        <a:ext cx="1757782" cy="1757782"/>
      </dsp:txXfrm>
    </dsp:sp>
    <dsp:sp modelId="{AF66E8D3-E834-49F0-86C0-88F3BC8643CF}">
      <dsp:nvSpPr>
        <dsp:cNvPr id="0" name=""/>
        <dsp:cNvSpPr/>
      </dsp:nvSpPr>
      <dsp:spPr>
        <a:xfrm>
          <a:off x="5047576" y="2562478"/>
          <a:ext cx="1947966" cy="1947966"/>
        </a:xfrm>
        <a:prstGeom prst="round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Categorical:</a:t>
          </a:r>
          <a:br>
            <a:rPr lang="en-IN" sz="2400" kern="1200" dirty="0"/>
          </a:br>
          <a:r>
            <a:rPr lang="en-IN" sz="2400" kern="1200" dirty="0"/>
            <a:t>4 columns</a:t>
          </a:r>
        </a:p>
      </dsp:txBody>
      <dsp:txXfrm>
        <a:off x="5142668" y="2657570"/>
        <a:ext cx="1757782" cy="1757782"/>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452F218-7F9B-41CA-8541-1B9143DFABD7}" type="datetimeFigureOut">
              <a:rPr lang="en-IN" smtClean="0"/>
              <a:t>09-05-2025</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47654A88-DB70-40A1-BF3E-3A637092AF16}" type="slidenum">
              <a:rPr lang="en-IN" smtClean="0"/>
              <a:t>‹#›</a:t>
            </a:fld>
            <a:endParaRPr lang="en-IN"/>
          </a:p>
        </p:txBody>
      </p:sp>
    </p:spTree>
    <p:extLst>
      <p:ext uri="{BB962C8B-B14F-4D97-AF65-F5344CB8AC3E}">
        <p14:creationId xmlns:p14="http://schemas.microsoft.com/office/powerpoint/2010/main" val="732167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52F218-7F9B-41CA-8541-1B9143DFABD7}" type="datetimeFigureOut">
              <a:rPr lang="en-IN" smtClean="0"/>
              <a:t>09-05-2025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654A88-DB70-40A1-BF3E-3A637092AF16}" type="slidenum">
              <a:rPr lang="en-IN" smtClean="0"/>
              <a:t>‹#›</a:t>
            </a:fld>
            <a:endParaRPr lang="en-IN"/>
          </a:p>
        </p:txBody>
      </p:sp>
    </p:spTree>
    <p:extLst>
      <p:ext uri="{BB962C8B-B14F-4D97-AF65-F5344CB8AC3E}">
        <p14:creationId xmlns:p14="http://schemas.microsoft.com/office/powerpoint/2010/main" val="879314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52F218-7F9B-41CA-8541-1B9143DFABD7}" type="datetimeFigureOut">
              <a:rPr lang="en-IN" smtClean="0"/>
              <a:t>09-05-2025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654A88-DB70-40A1-BF3E-3A637092AF16}" type="slidenum">
              <a:rPr lang="en-IN" smtClean="0"/>
              <a:t>‹#›</a:t>
            </a:fld>
            <a:endParaRPr lang="en-IN"/>
          </a:p>
        </p:txBody>
      </p:sp>
    </p:spTree>
    <p:extLst>
      <p:ext uri="{BB962C8B-B14F-4D97-AF65-F5344CB8AC3E}">
        <p14:creationId xmlns:p14="http://schemas.microsoft.com/office/powerpoint/2010/main" val="688682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52F218-7F9B-41CA-8541-1B9143DFABD7}" type="datetimeFigureOut">
              <a:rPr lang="en-IN" smtClean="0"/>
              <a:t>09-05-2025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654A88-DB70-40A1-BF3E-3A637092AF16}"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16983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52F218-7F9B-41CA-8541-1B9143DFABD7}" type="datetimeFigureOut">
              <a:rPr lang="en-IN" smtClean="0"/>
              <a:t>09-05-2025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654A88-DB70-40A1-BF3E-3A637092AF16}" type="slidenum">
              <a:rPr lang="en-IN" smtClean="0"/>
              <a:t>‹#›</a:t>
            </a:fld>
            <a:endParaRPr lang="en-IN"/>
          </a:p>
        </p:txBody>
      </p:sp>
    </p:spTree>
    <p:extLst>
      <p:ext uri="{BB962C8B-B14F-4D97-AF65-F5344CB8AC3E}">
        <p14:creationId xmlns:p14="http://schemas.microsoft.com/office/powerpoint/2010/main" val="3959514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452F218-7F9B-41CA-8541-1B9143DFABD7}" type="datetimeFigureOut">
              <a:rPr lang="en-IN" smtClean="0"/>
              <a:t>09-05-2025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654A88-DB70-40A1-BF3E-3A637092AF16}" type="slidenum">
              <a:rPr lang="en-IN" smtClean="0"/>
              <a:t>‹#›</a:t>
            </a:fld>
            <a:endParaRPr lang="en-IN"/>
          </a:p>
        </p:txBody>
      </p:sp>
    </p:spTree>
    <p:extLst>
      <p:ext uri="{BB962C8B-B14F-4D97-AF65-F5344CB8AC3E}">
        <p14:creationId xmlns:p14="http://schemas.microsoft.com/office/powerpoint/2010/main" val="3640638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452F218-7F9B-41CA-8541-1B9143DFABD7}" type="datetimeFigureOut">
              <a:rPr lang="en-IN" smtClean="0"/>
              <a:t>09-05-2025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654A88-DB70-40A1-BF3E-3A637092AF16}" type="slidenum">
              <a:rPr lang="en-IN" smtClean="0"/>
              <a:t>‹#›</a:t>
            </a:fld>
            <a:endParaRPr lang="en-IN"/>
          </a:p>
        </p:txBody>
      </p:sp>
    </p:spTree>
    <p:extLst>
      <p:ext uri="{BB962C8B-B14F-4D97-AF65-F5344CB8AC3E}">
        <p14:creationId xmlns:p14="http://schemas.microsoft.com/office/powerpoint/2010/main" val="2855643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52F218-7F9B-41CA-8541-1B9143DFABD7}" type="datetimeFigureOut">
              <a:rPr lang="en-IN" smtClean="0"/>
              <a:t>09-05-2025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654A88-DB70-40A1-BF3E-3A637092AF16}" type="slidenum">
              <a:rPr lang="en-IN" smtClean="0"/>
              <a:t>‹#›</a:t>
            </a:fld>
            <a:endParaRPr lang="en-IN"/>
          </a:p>
        </p:txBody>
      </p:sp>
    </p:spTree>
    <p:extLst>
      <p:ext uri="{BB962C8B-B14F-4D97-AF65-F5344CB8AC3E}">
        <p14:creationId xmlns:p14="http://schemas.microsoft.com/office/powerpoint/2010/main" val="3554293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52F218-7F9B-41CA-8541-1B9143DFABD7}" type="datetimeFigureOut">
              <a:rPr lang="en-IN" smtClean="0"/>
              <a:t>09-05-2025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654A88-DB70-40A1-BF3E-3A637092AF16}" type="slidenum">
              <a:rPr lang="en-IN" smtClean="0"/>
              <a:t>‹#›</a:t>
            </a:fld>
            <a:endParaRPr lang="en-IN"/>
          </a:p>
        </p:txBody>
      </p:sp>
    </p:spTree>
    <p:extLst>
      <p:ext uri="{BB962C8B-B14F-4D97-AF65-F5344CB8AC3E}">
        <p14:creationId xmlns:p14="http://schemas.microsoft.com/office/powerpoint/2010/main" val="2815351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52F218-7F9B-41CA-8541-1B9143DFABD7}" type="datetimeFigureOut">
              <a:rPr lang="en-IN" smtClean="0"/>
              <a:t>09-05-2025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654A88-DB70-40A1-BF3E-3A637092AF16}" type="slidenum">
              <a:rPr lang="en-IN" smtClean="0"/>
              <a:t>‹#›</a:t>
            </a:fld>
            <a:endParaRPr lang="en-IN"/>
          </a:p>
        </p:txBody>
      </p:sp>
    </p:spTree>
    <p:extLst>
      <p:ext uri="{BB962C8B-B14F-4D97-AF65-F5344CB8AC3E}">
        <p14:creationId xmlns:p14="http://schemas.microsoft.com/office/powerpoint/2010/main" val="3251576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52F218-7F9B-41CA-8541-1B9143DFABD7}" type="datetimeFigureOut">
              <a:rPr lang="en-IN" smtClean="0"/>
              <a:t>09-05-2025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654A88-DB70-40A1-BF3E-3A637092AF16}" type="slidenum">
              <a:rPr lang="en-IN" smtClean="0"/>
              <a:t>‹#›</a:t>
            </a:fld>
            <a:endParaRPr lang="en-IN"/>
          </a:p>
        </p:txBody>
      </p:sp>
    </p:spTree>
    <p:extLst>
      <p:ext uri="{BB962C8B-B14F-4D97-AF65-F5344CB8AC3E}">
        <p14:creationId xmlns:p14="http://schemas.microsoft.com/office/powerpoint/2010/main" val="3846728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52F218-7F9B-41CA-8541-1B9143DFABD7}" type="datetimeFigureOut">
              <a:rPr lang="en-IN" smtClean="0"/>
              <a:t>09-05-2025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654A88-DB70-40A1-BF3E-3A637092AF16}" type="slidenum">
              <a:rPr lang="en-IN" smtClean="0"/>
              <a:t>‹#›</a:t>
            </a:fld>
            <a:endParaRPr lang="en-IN"/>
          </a:p>
        </p:txBody>
      </p:sp>
    </p:spTree>
    <p:extLst>
      <p:ext uri="{BB962C8B-B14F-4D97-AF65-F5344CB8AC3E}">
        <p14:creationId xmlns:p14="http://schemas.microsoft.com/office/powerpoint/2010/main" val="1443757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52F218-7F9B-41CA-8541-1B9143DFABD7}" type="datetimeFigureOut">
              <a:rPr lang="en-IN" smtClean="0"/>
              <a:t>09-05-2025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654A88-DB70-40A1-BF3E-3A637092AF16}" type="slidenum">
              <a:rPr lang="en-IN" smtClean="0"/>
              <a:t>‹#›</a:t>
            </a:fld>
            <a:endParaRPr lang="en-IN"/>
          </a:p>
        </p:txBody>
      </p:sp>
    </p:spTree>
    <p:extLst>
      <p:ext uri="{BB962C8B-B14F-4D97-AF65-F5344CB8AC3E}">
        <p14:creationId xmlns:p14="http://schemas.microsoft.com/office/powerpoint/2010/main" val="226827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52F218-7F9B-41CA-8541-1B9143DFABD7}" type="datetimeFigureOut">
              <a:rPr lang="en-IN" smtClean="0"/>
              <a:t>09-05-2025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654A88-DB70-40A1-BF3E-3A637092AF16}" type="slidenum">
              <a:rPr lang="en-IN" smtClean="0"/>
              <a:t>‹#›</a:t>
            </a:fld>
            <a:endParaRPr lang="en-IN"/>
          </a:p>
        </p:txBody>
      </p:sp>
    </p:spTree>
    <p:extLst>
      <p:ext uri="{BB962C8B-B14F-4D97-AF65-F5344CB8AC3E}">
        <p14:creationId xmlns:p14="http://schemas.microsoft.com/office/powerpoint/2010/main" val="2964279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2F218-7F9B-41CA-8541-1B9143DFABD7}" type="datetimeFigureOut">
              <a:rPr lang="en-IN" smtClean="0"/>
              <a:t>09-05-2025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654A88-DB70-40A1-BF3E-3A637092AF16}" type="slidenum">
              <a:rPr lang="en-IN" smtClean="0"/>
              <a:t>‹#›</a:t>
            </a:fld>
            <a:endParaRPr lang="en-IN"/>
          </a:p>
        </p:txBody>
      </p:sp>
    </p:spTree>
    <p:extLst>
      <p:ext uri="{BB962C8B-B14F-4D97-AF65-F5344CB8AC3E}">
        <p14:creationId xmlns:p14="http://schemas.microsoft.com/office/powerpoint/2010/main" val="391627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52F218-7F9B-41CA-8541-1B9143DFABD7}" type="datetimeFigureOut">
              <a:rPr lang="en-IN" smtClean="0"/>
              <a:t>09-05-2025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654A88-DB70-40A1-BF3E-3A637092AF16}" type="slidenum">
              <a:rPr lang="en-IN" smtClean="0"/>
              <a:t>‹#›</a:t>
            </a:fld>
            <a:endParaRPr lang="en-IN"/>
          </a:p>
        </p:txBody>
      </p:sp>
    </p:spTree>
    <p:extLst>
      <p:ext uri="{BB962C8B-B14F-4D97-AF65-F5344CB8AC3E}">
        <p14:creationId xmlns:p14="http://schemas.microsoft.com/office/powerpoint/2010/main" val="3304332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52F218-7F9B-41CA-8541-1B9143DFABD7}" type="datetimeFigureOut">
              <a:rPr lang="en-IN" smtClean="0"/>
              <a:t>09-05-2025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654A88-DB70-40A1-BF3E-3A637092AF16}" type="slidenum">
              <a:rPr lang="en-IN" smtClean="0"/>
              <a:t>‹#›</a:t>
            </a:fld>
            <a:endParaRPr lang="en-IN"/>
          </a:p>
        </p:txBody>
      </p:sp>
    </p:spTree>
    <p:extLst>
      <p:ext uri="{BB962C8B-B14F-4D97-AF65-F5344CB8AC3E}">
        <p14:creationId xmlns:p14="http://schemas.microsoft.com/office/powerpoint/2010/main" val="2913401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52F218-7F9B-41CA-8541-1B9143DFABD7}" type="datetimeFigureOut">
              <a:rPr lang="en-IN" smtClean="0"/>
              <a:t>09-05-2025</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654A88-DB70-40A1-BF3E-3A637092AF16}" type="slidenum">
              <a:rPr lang="en-IN" smtClean="0"/>
              <a:t>‹#›</a:t>
            </a:fld>
            <a:endParaRPr lang="en-IN"/>
          </a:p>
        </p:txBody>
      </p:sp>
    </p:spTree>
    <p:extLst>
      <p:ext uri="{BB962C8B-B14F-4D97-AF65-F5344CB8AC3E}">
        <p14:creationId xmlns:p14="http://schemas.microsoft.com/office/powerpoint/2010/main" val="349012179"/>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6BCED-DFAC-A936-0A36-C94D52DD9BF7}"/>
              </a:ext>
            </a:extLst>
          </p:cNvPr>
          <p:cNvSpPr>
            <a:spLocks noGrp="1"/>
          </p:cNvSpPr>
          <p:nvPr>
            <p:ph type="ctrTitle"/>
          </p:nvPr>
        </p:nvSpPr>
        <p:spPr>
          <a:xfrm>
            <a:off x="2497136" y="1007536"/>
            <a:ext cx="7728411" cy="2421464"/>
          </a:xfrm>
        </p:spPr>
        <p:txBody>
          <a:bodyPr/>
          <a:lstStyle/>
          <a:p>
            <a:r>
              <a:rPr lang="en-IN" dirty="0"/>
              <a:t>SLEEP DISORDER PREDICTION</a:t>
            </a:r>
          </a:p>
        </p:txBody>
      </p:sp>
      <p:sp>
        <p:nvSpPr>
          <p:cNvPr id="3" name="Subtitle 2">
            <a:extLst>
              <a:ext uri="{FF2B5EF4-FFF2-40B4-BE49-F238E27FC236}">
                <a16:creationId xmlns:a16="http://schemas.microsoft.com/office/drawing/2014/main" id="{F27B6CF3-36D4-4379-98AB-93647F385D14}"/>
              </a:ext>
            </a:extLst>
          </p:cNvPr>
          <p:cNvSpPr>
            <a:spLocks noGrp="1"/>
          </p:cNvSpPr>
          <p:nvPr>
            <p:ph type="subTitle" idx="1"/>
          </p:nvPr>
        </p:nvSpPr>
        <p:spPr>
          <a:xfrm>
            <a:off x="8278760" y="3677810"/>
            <a:ext cx="2477730" cy="1405467"/>
          </a:xfrm>
        </p:spPr>
        <p:txBody>
          <a:bodyPr>
            <a:norm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SUBMITTED BY </a:t>
            </a:r>
          </a:p>
          <a:p>
            <a:r>
              <a:rPr lang="en-IN" sz="2400" dirty="0">
                <a:latin typeface="Calibri" panose="020F0502020204030204" pitchFamily="34" charset="0"/>
                <a:ea typeface="Calibri" panose="020F0502020204030204" pitchFamily="34" charset="0"/>
                <a:cs typeface="Calibri" panose="020F0502020204030204" pitchFamily="34" charset="0"/>
              </a:rPr>
              <a:t>MEGHAVANI. S</a:t>
            </a:r>
          </a:p>
        </p:txBody>
      </p:sp>
    </p:spTree>
    <p:extLst>
      <p:ext uri="{BB962C8B-B14F-4D97-AF65-F5344CB8AC3E}">
        <p14:creationId xmlns:p14="http://schemas.microsoft.com/office/powerpoint/2010/main" val="3646610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9B20EF1D-4496-C2F9-A87E-FB1D1066BA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625" y="825909"/>
            <a:ext cx="11444749" cy="5810865"/>
          </a:xfrm>
          <a:prstGeom prst="rect">
            <a:avLst/>
          </a:prstGeom>
          <a:noFill/>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1FC63D35-E7EA-7075-C962-A155217C7E2F}"/>
              </a:ext>
            </a:extLst>
          </p:cNvPr>
          <p:cNvSpPr/>
          <p:nvPr/>
        </p:nvSpPr>
        <p:spPr>
          <a:xfrm>
            <a:off x="373625" y="69881"/>
            <a:ext cx="4640826" cy="825909"/>
          </a:xfrm>
          <a:prstGeom prst="rightArrow">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84512BF4-3F88-736A-CA26-C180E30438BD}"/>
              </a:ext>
            </a:extLst>
          </p:cNvPr>
          <p:cNvSpPr txBox="1"/>
          <p:nvPr/>
        </p:nvSpPr>
        <p:spPr>
          <a:xfrm>
            <a:off x="354834" y="186285"/>
            <a:ext cx="6822717" cy="523220"/>
          </a:xfrm>
          <a:prstGeom prst="rect">
            <a:avLst/>
          </a:prstGeom>
          <a:noFill/>
        </p:spPr>
        <p:txBody>
          <a:bodyPr wrap="square" rtlCol="0">
            <a:spAutoFit/>
          </a:bodyPr>
          <a:lstStyle/>
          <a:p>
            <a:pPr algn="l">
              <a:spcBef>
                <a:spcPts val="907"/>
              </a:spcBef>
              <a:spcAft>
                <a:spcPts val="605"/>
              </a:spcAft>
            </a:pPr>
            <a:r>
              <a:rPr lang="en-US" sz="2000" b="0" i="0" dirty="0">
                <a:solidFill>
                  <a:schemeClr val="accent5"/>
                </a:solidFill>
                <a:effectLst/>
                <a:latin typeface="Tw Cen MT" panose="020B0602020104020603" pitchFamily="34" charset="0"/>
              </a:rPr>
              <a:t>Univariate Analysis of Numerical Features</a:t>
            </a:r>
            <a:r>
              <a:rPr lang="en-US" sz="2800" b="0" i="0" dirty="0">
                <a:effectLst/>
                <a:latin typeface="Tw Cen MT" panose="020B0602020104020603" pitchFamily="34" charset="0"/>
              </a:rPr>
              <a:t>:</a:t>
            </a:r>
          </a:p>
        </p:txBody>
      </p:sp>
    </p:spTree>
    <p:extLst>
      <p:ext uri="{BB962C8B-B14F-4D97-AF65-F5344CB8AC3E}">
        <p14:creationId xmlns:p14="http://schemas.microsoft.com/office/powerpoint/2010/main" val="3513150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E870B6A-2B2F-1C40-D541-21B12CD24E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2285" y="894736"/>
            <a:ext cx="11326760" cy="5791200"/>
          </a:xfrm>
          <a:prstGeom prst="rect">
            <a:avLst/>
          </a:prstGeom>
          <a:noFill/>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18A2239C-1A91-864C-9DEE-D8D53664915C}"/>
              </a:ext>
            </a:extLst>
          </p:cNvPr>
          <p:cNvSpPr/>
          <p:nvPr/>
        </p:nvSpPr>
        <p:spPr>
          <a:xfrm>
            <a:off x="658761" y="0"/>
            <a:ext cx="4984955" cy="894736"/>
          </a:xfrm>
          <a:prstGeom prst="rightArrow">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92B20527-02E3-3E8C-EE60-3D620BE02A91}"/>
              </a:ext>
            </a:extLst>
          </p:cNvPr>
          <p:cNvSpPr txBox="1"/>
          <p:nvPr/>
        </p:nvSpPr>
        <p:spPr>
          <a:xfrm>
            <a:off x="599768" y="248405"/>
            <a:ext cx="4984955" cy="677108"/>
          </a:xfrm>
          <a:prstGeom prst="rect">
            <a:avLst/>
          </a:prstGeom>
          <a:noFill/>
        </p:spPr>
        <p:txBody>
          <a:bodyPr wrap="square" rtlCol="0">
            <a:spAutoFit/>
          </a:bodyPr>
          <a:lstStyle/>
          <a:p>
            <a:r>
              <a:rPr lang="en-US" sz="2000" b="0" i="0" dirty="0">
                <a:solidFill>
                  <a:schemeClr val="accent5"/>
                </a:solidFill>
                <a:effectLst/>
                <a:latin typeface="Tw Cen MT" panose="020B0602020104020603" pitchFamily="34" charset="0"/>
              </a:rPr>
              <a:t>Univariate Analysis of Categorical Features:</a:t>
            </a:r>
          </a:p>
          <a:p>
            <a:endParaRPr lang="en-IN" dirty="0"/>
          </a:p>
        </p:txBody>
      </p:sp>
    </p:spTree>
    <p:extLst>
      <p:ext uri="{BB962C8B-B14F-4D97-AF65-F5344CB8AC3E}">
        <p14:creationId xmlns:p14="http://schemas.microsoft.com/office/powerpoint/2010/main" val="1100481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D9F6F4E-5124-7204-D85A-56AD792CA6C3}"/>
              </a:ext>
            </a:extLst>
          </p:cNvPr>
          <p:cNvPicPr>
            <a:picLocks noGrp="1" noChangeAspect="1"/>
          </p:cNvPicPr>
          <p:nvPr>
            <p:ph idx="1"/>
          </p:nvPr>
        </p:nvPicPr>
        <p:blipFill>
          <a:blip r:embed="rId2"/>
          <a:stretch>
            <a:fillRect/>
          </a:stretch>
        </p:blipFill>
        <p:spPr>
          <a:xfrm>
            <a:off x="265470" y="766916"/>
            <a:ext cx="11631562" cy="5850194"/>
          </a:xfrm>
          <a:prstGeom prst="rect">
            <a:avLst/>
          </a:prstGeom>
        </p:spPr>
      </p:pic>
      <p:sp>
        <p:nvSpPr>
          <p:cNvPr id="2" name="Arrow: Right 1">
            <a:extLst>
              <a:ext uri="{FF2B5EF4-FFF2-40B4-BE49-F238E27FC236}">
                <a16:creationId xmlns:a16="http://schemas.microsoft.com/office/drawing/2014/main" id="{1CC9EBD6-0A45-770D-A188-BA0E88504655}"/>
              </a:ext>
            </a:extLst>
          </p:cNvPr>
          <p:cNvSpPr/>
          <p:nvPr/>
        </p:nvSpPr>
        <p:spPr>
          <a:xfrm>
            <a:off x="294968" y="0"/>
            <a:ext cx="6479458" cy="766916"/>
          </a:xfrm>
          <a:prstGeom prst="rightArrow">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2573B99B-3247-A67E-8308-07E1C0A2FE83}"/>
              </a:ext>
            </a:extLst>
          </p:cNvPr>
          <p:cNvSpPr txBox="1"/>
          <p:nvPr/>
        </p:nvSpPr>
        <p:spPr>
          <a:xfrm>
            <a:off x="265470" y="183403"/>
            <a:ext cx="10009238" cy="400110"/>
          </a:xfrm>
          <a:prstGeom prst="rect">
            <a:avLst/>
          </a:prstGeom>
          <a:noFill/>
        </p:spPr>
        <p:txBody>
          <a:bodyPr wrap="square" rtlCol="0">
            <a:spAutoFit/>
          </a:bodyPr>
          <a:lstStyle/>
          <a:p>
            <a:r>
              <a:rPr lang="en-IN" sz="2000" dirty="0">
                <a:solidFill>
                  <a:schemeClr val="accent5"/>
                </a:solidFill>
              </a:rPr>
              <a:t>Bivariate Analysis: Numerical Features vs Sleep Disorders:</a:t>
            </a:r>
          </a:p>
        </p:txBody>
      </p:sp>
    </p:spTree>
    <p:extLst>
      <p:ext uri="{BB962C8B-B14F-4D97-AF65-F5344CB8AC3E}">
        <p14:creationId xmlns:p14="http://schemas.microsoft.com/office/powerpoint/2010/main" val="172846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7EDE2884-6BB6-6880-6BD0-82B3C913D6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135" y="710033"/>
            <a:ext cx="11621730" cy="5961154"/>
          </a:xfrm>
          <a:prstGeom prst="rect">
            <a:avLst/>
          </a:prstGeom>
          <a:noFill/>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99F28488-F1A3-90D5-4C3B-B572FEF1049A}"/>
              </a:ext>
            </a:extLst>
          </p:cNvPr>
          <p:cNvSpPr/>
          <p:nvPr/>
        </p:nvSpPr>
        <p:spPr>
          <a:xfrm>
            <a:off x="285135" y="0"/>
            <a:ext cx="6420465" cy="710033"/>
          </a:xfrm>
          <a:prstGeom prst="rightArrow">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0F13AB2-F24C-E8D9-9158-9B2A528A85B7}"/>
              </a:ext>
            </a:extLst>
          </p:cNvPr>
          <p:cNvSpPr txBox="1"/>
          <p:nvPr/>
        </p:nvSpPr>
        <p:spPr>
          <a:xfrm>
            <a:off x="285135" y="154962"/>
            <a:ext cx="8731045" cy="400110"/>
          </a:xfrm>
          <a:prstGeom prst="rect">
            <a:avLst/>
          </a:prstGeom>
          <a:noFill/>
        </p:spPr>
        <p:txBody>
          <a:bodyPr wrap="square" rtlCol="0">
            <a:spAutoFit/>
          </a:bodyPr>
          <a:lstStyle/>
          <a:p>
            <a:r>
              <a:rPr lang="en-US" sz="2000" b="0" i="0" dirty="0">
                <a:solidFill>
                  <a:schemeClr val="accent5"/>
                </a:solidFill>
                <a:effectLst/>
                <a:latin typeface="Tw Cen MT" panose="020B0602020104020603" pitchFamily="34" charset="0"/>
              </a:rPr>
              <a:t>Bivariate Analysis: Categorical Features vs. Sleep Disorder:</a:t>
            </a:r>
          </a:p>
        </p:txBody>
      </p:sp>
    </p:spTree>
    <p:extLst>
      <p:ext uri="{BB962C8B-B14F-4D97-AF65-F5344CB8AC3E}">
        <p14:creationId xmlns:p14="http://schemas.microsoft.com/office/powerpoint/2010/main" val="3653142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E047BF5-F6A3-E3B1-0A8D-B3491AC685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4050" y="882097"/>
            <a:ext cx="9880549" cy="5975903"/>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01B4FD6B-5C62-E88F-04E2-FAD8F43C38BD}"/>
              </a:ext>
            </a:extLst>
          </p:cNvPr>
          <p:cNvSpPr/>
          <p:nvPr/>
        </p:nvSpPr>
        <p:spPr>
          <a:xfrm>
            <a:off x="1907459" y="-1"/>
            <a:ext cx="3352799" cy="882097"/>
          </a:xfrm>
          <a:prstGeom prst="rightArrow">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265E937E-A907-99F2-D3F1-55161C9A440F}"/>
              </a:ext>
            </a:extLst>
          </p:cNvPr>
          <p:cNvSpPr txBox="1"/>
          <p:nvPr/>
        </p:nvSpPr>
        <p:spPr>
          <a:xfrm>
            <a:off x="1907458" y="210214"/>
            <a:ext cx="5878820" cy="461665"/>
          </a:xfrm>
          <a:prstGeom prst="rect">
            <a:avLst/>
          </a:prstGeom>
          <a:noFill/>
        </p:spPr>
        <p:txBody>
          <a:bodyPr wrap="square" rtlCol="0">
            <a:spAutoFit/>
          </a:bodyPr>
          <a:lstStyle/>
          <a:p>
            <a:r>
              <a:rPr lang="en-IN" sz="2400" dirty="0">
                <a:solidFill>
                  <a:schemeClr val="accent5"/>
                </a:solidFill>
              </a:rPr>
              <a:t>Correlation Heatmap :</a:t>
            </a:r>
          </a:p>
        </p:txBody>
      </p:sp>
    </p:spTree>
    <p:extLst>
      <p:ext uri="{BB962C8B-B14F-4D97-AF65-F5344CB8AC3E}">
        <p14:creationId xmlns:p14="http://schemas.microsoft.com/office/powerpoint/2010/main" val="229097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41023-E373-DDC5-297F-EBC6100D3FBF}"/>
              </a:ext>
            </a:extLst>
          </p:cNvPr>
          <p:cNvSpPr>
            <a:spLocks noGrp="1"/>
          </p:cNvSpPr>
          <p:nvPr>
            <p:ph type="title"/>
          </p:nvPr>
        </p:nvSpPr>
        <p:spPr>
          <a:xfrm>
            <a:off x="1436382" y="1360988"/>
            <a:ext cx="4089348" cy="3541713"/>
          </a:xfrm>
        </p:spPr>
        <p:txBody>
          <a:bodyPr>
            <a:normAutofit/>
          </a:bodyPr>
          <a:lstStyle/>
          <a:p>
            <a:r>
              <a:rPr lang="en-IN" dirty="0"/>
              <a:t>DATA PREPROCESSING AND FEATURE ENGINEERING</a:t>
            </a:r>
          </a:p>
        </p:txBody>
      </p:sp>
      <p:pic>
        <p:nvPicPr>
          <p:cNvPr id="5" name="Content Placeholder 4">
            <a:extLst>
              <a:ext uri="{FF2B5EF4-FFF2-40B4-BE49-F238E27FC236}">
                <a16:creationId xmlns:a16="http://schemas.microsoft.com/office/drawing/2014/main" id="{8B1D7AF7-B295-5F38-7EDA-4463C1AED7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266262"/>
            <a:ext cx="5182993" cy="3541712"/>
          </a:xfrm>
        </p:spPr>
      </p:pic>
    </p:spTree>
    <p:extLst>
      <p:ext uri="{BB962C8B-B14F-4D97-AF65-F5344CB8AC3E}">
        <p14:creationId xmlns:p14="http://schemas.microsoft.com/office/powerpoint/2010/main" val="1471982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64BC7D-6B6B-ED43-E885-DEEFFCEE0AD3}"/>
              </a:ext>
            </a:extLst>
          </p:cNvPr>
          <p:cNvSpPr>
            <a:spLocks noGrp="1"/>
          </p:cNvSpPr>
          <p:nvPr>
            <p:ph idx="1"/>
          </p:nvPr>
        </p:nvSpPr>
        <p:spPr>
          <a:xfrm>
            <a:off x="944766" y="1158105"/>
            <a:ext cx="9905999" cy="4829739"/>
          </a:xfrm>
        </p:spPr>
        <p:txBody>
          <a:bodyPr>
            <a:normAutofit lnSpcReduction="10000"/>
          </a:bodyPr>
          <a:lstStyle/>
          <a:p>
            <a:pPr>
              <a:buFont typeface="Wingdings" panose="05000000000000000000" pitchFamily="2" charset="2"/>
              <a:buChar char="§"/>
            </a:pPr>
            <a:r>
              <a:rPr lang="en-IN" u="sng" dirty="0"/>
              <a:t>Handling Missing Values </a:t>
            </a:r>
            <a:r>
              <a:rPr lang="en-IN" dirty="0"/>
              <a:t>: </a:t>
            </a:r>
            <a:r>
              <a:rPr lang="en-US" sz="2200" dirty="0"/>
              <a:t>Missing values were identified and imputed to ensure dataset completeness and maintain model integrity. No missing and duplicate rows are found.</a:t>
            </a:r>
            <a:endParaRPr lang="en-IN" sz="2200" dirty="0"/>
          </a:p>
          <a:p>
            <a:pPr>
              <a:buFont typeface="Wingdings" panose="05000000000000000000" pitchFamily="2" charset="2"/>
              <a:buChar char="§"/>
            </a:pPr>
            <a:r>
              <a:rPr lang="en-IN" b="0" i="0" u="sng" dirty="0">
                <a:effectLst/>
                <a:latin typeface="system-ui"/>
              </a:rPr>
              <a:t>Feature Engineering </a:t>
            </a:r>
            <a:r>
              <a:rPr lang="en-IN" b="0" i="0" dirty="0">
                <a:effectLst/>
                <a:latin typeface="system-ui"/>
              </a:rPr>
              <a:t>: </a:t>
            </a:r>
            <a:r>
              <a:rPr lang="en-US" sz="2200" b="0" i="0" dirty="0">
                <a:effectLst/>
                <a:latin typeface="Tw Cen MT" panose="020B0602020104020603" pitchFamily="34" charset="0"/>
              </a:rPr>
              <a:t>Splitting Blood Pressure into Systolic &amp; Diastolic. Dropped the original 'Blood Pressure' </a:t>
            </a:r>
            <a:r>
              <a:rPr lang="en-US" sz="2200" b="0" i="0" dirty="0" err="1">
                <a:effectLst/>
                <a:latin typeface="Tw Cen MT" panose="020B0602020104020603" pitchFamily="34" charset="0"/>
              </a:rPr>
              <a:t>column.This</a:t>
            </a:r>
            <a:r>
              <a:rPr lang="en-US" sz="2200" b="0" i="0" dirty="0">
                <a:effectLst/>
                <a:latin typeface="Tw Cen MT" panose="020B0602020104020603" pitchFamily="34" charset="0"/>
              </a:rPr>
              <a:t> improves model interpretability and allows these new features to be included in numerical analysis.</a:t>
            </a:r>
          </a:p>
          <a:p>
            <a:pPr>
              <a:buFont typeface="Wingdings" panose="05000000000000000000" pitchFamily="2" charset="2"/>
              <a:buChar char="§"/>
            </a:pPr>
            <a:r>
              <a:rPr lang="en-US" sz="2200" b="0" i="0" dirty="0">
                <a:effectLst/>
                <a:latin typeface="system-ui"/>
              </a:rPr>
              <a:t> </a:t>
            </a:r>
            <a:r>
              <a:rPr lang="en-IN" u="sng" dirty="0"/>
              <a:t>Encoding Categorical Variables</a:t>
            </a:r>
            <a:r>
              <a:rPr lang="en-IN" dirty="0"/>
              <a:t> : </a:t>
            </a:r>
            <a:r>
              <a:rPr lang="en-US" sz="2200" dirty="0">
                <a:latin typeface="Tw Cen MT" panose="020B0602020104020603" pitchFamily="34" charset="0"/>
              </a:rPr>
              <a:t>Categorical features were converted into numerical format using Label Encoding and One-Hot Encoding to make the data suitable for machine learning models.</a:t>
            </a:r>
          </a:p>
          <a:p>
            <a:pPr>
              <a:buFont typeface="Wingdings" panose="05000000000000000000" pitchFamily="2" charset="2"/>
              <a:buChar char="§"/>
            </a:pPr>
            <a:r>
              <a:rPr lang="en-IN" u="sng" dirty="0">
                <a:latin typeface="Tw Cen MT" panose="020B0602020104020603" pitchFamily="34" charset="0"/>
              </a:rPr>
              <a:t>Feature Scaling :  </a:t>
            </a:r>
            <a:r>
              <a:rPr lang="en-US" sz="2200" dirty="0"/>
              <a:t>Numerical features were scaled using </a:t>
            </a:r>
            <a:r>
              <a:rPr lang="en-US" sz="2200" dirty="0" err="1"/>
              <a:t>StandardScaler</a:t>
            </a:r>
            <a:r>
              <a:rPr lang="en-US" sz="2200" dirty="0"/>
              <a:t> to bring them to a common range, helping distance-based models perform effectively.</a:t>
            </a:r>
          </a:p>
          <a:p>
            <a:pPr>
              <a:buFont typeface="Wingdings" panose="05000000000000000000" pitchFamily="2" charset="2"/>
              <a:buChar char="§"/>
            </a:pPr>
            <a:endParaRPr lang="en-US" sz="2200" b="0" i="0" u="sng" dirty="0">
              <a:effectLst/>
              <a:latin typeface="Tw Cen MT" panose="020B0602020104020603" pitchFamily="34" charset="0"/>
            </a:endParaRPr>
          </a:p>
          <a:p>
            <a:pPr marL="0" indent="0">
              <a:buNone/>
            </a:pPr>
            <a:endParaRPr lang="en-IN" b="0" i="0" dirty="0">
              <a:effectLst/>
              <a:latin typeface="system-ui"/>
            </a:endParaRPr>
          </a:p>
        </p:txBody>
      </p:sp>
      <p:sp>
        <p:nvSpPr>
          <p:cNvPr id="8" name="Arrow: Right 7">
            <a:extLst>
              <a:ext uri="{FF2B5EF4-FFF2-40B4-BE49-F238E27FC236}">
                <a16:creationId xmlns:a16="http://schemas.microsoft.com/office/drawing/2014/main" id="{41C53A63-8633-2600-02E0-45042DDD56A9}"/>
              </a:ext>
            </a:extLst>
          </p:cNvPr>
          <p:cNvSpPr/>
          <p:nvPr/>
        </p:nvSpPr>
        <p:spPr>
          <a:xfrm>
            <a:off x="944766" y="0"/>
            <a:ext cx="3597737" cy="1081548"/>
          </a:xfrm>
          <a:prstGeom prst="rightArrow">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9880A60F-2896-A85F-9697-5904B5CD659D}"/>
              </a:ext>
            </a:extLst>
          </p:cNvPr>
          <p:cNvSpPr txBox="1"/>
          <p:nvPr/>
        </p:nvSpPr>
        <p:spPr>
          <a:xfrm>
            <a:off x="944766" y="279164"/>
            <a:ext cx="3293806" cy="523220"/>
          </a:xfrm>
          <a:prstGeom prst="rect">
            <a:avLst/>
          </a:prstGeom>
          <a:noFill/>
        </p:spPr>
        <p:txBody>
          <a:bodyPr wrap="square" rtlCol="0">
            <a:spAutoFit/>
          </a:bodyPr>
          <a:lstStyle/>
          <a:p>
            <a:r>
              <a:rPr lang="en-IN" sz="2800" dirty="0">
                <a:solidFill>
                  <a:schemeClr val="accent5"/>
                </a:solidFill>
              </a:rPr>
              <a:t>Data Preprocessing</a:t>
            </a:r>
          </a:p>
        </p:txBody>
      </p:sp>
    </p:spTree>
    <p:extLst>
      <p:ext uri="{BB962C8B-B14F-4D97-AF65-F5344CB8AC3E}">
        <p14:creationId xmlns:p14="http://schemas.microsoft.com/office/powerpoint/2010/main" val="1268238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975947-3592-C265-9646-652EF0D44F48}"/>
              </a:ext>
            </a:extLst>
          </p:cNvPr>
          <p:cNvSpPr>
            <a:spLocks noGrp="1"/>
          </p:cNvSpPr>
          <p:nvPr>
            <p:ph idx="1"/>
          </p:nvPr>
        </p:nvSpPr>
        <p:spPr>
          <a:xfrm>
            <a:off x="1279063" y="1949366"/>
            <a:ext cx="9905999" cy="3541714"/>
          </a:xfrm>
        </p:spPr>
        <p:txBody>
          <a:bodyPr/>
          <a:lstStyle/>
          <a:p>
            <a:pPr marL="0" indent="0">
              <a:buNone/>
            </a:pPr>
            <a:r>
              <a:rPr lang="en-IN" dirty="0"/>
              <a:t>   </a:t>
            </a:r>
            <a:r>
              <a:rPr lang="en-US" dirty="0"/>
              <a:t>The data was split into training and testing sets to assess model generalization on unseen data.</a:t>
            </a:r>
          </a:p>
          <a:p>
            <a:pPr>
              <a:buFont typeface="Wingdings" panose="05000000000000000000" pitchFamily="2" charset="2"/>
              <a:buChar char="§"/>
            </a:pPr>
            <a:r>
              <a:rPr lang="en-IN" sz="2400" dirty="0"/>
              <a:t>Training Set (80%): Used to train the model.</a:t>
            </a:r>
          </a:p>
          <a:p>
            <a:pPr>
              <a:buFont typeface="Wingdings" panose="05000000000000000000" pitchFamily="2" charset="2"/>
              <a:buChar char="§"/>
            </a:pPr>
            <a:r>
              <a:rPr lang="en-IN" sz="2400" dirty="0"/>
              <a:t>Testing Set (20%): Used to evaluate the model’s performance on unseen data.</a:t>
            </a:r>
          </a:p>
          <a:p>
            <a:pPr marL="0" indent="0">
              <a:buNone/>
            </a:pPr>
            <a:endParaRPr lang="en-IN" dirty="0"/>
          </a:p>
        </p:txBody>
      </p:sp>
      <p:sp>
        <p:nvSpPr>
          <p:cNvPr id="4" name="Arrow: Right 3">
            <a:extLst>
              <a:ext uri="{FF2B5EF4-FFF2-40B4-BE49-F238E27FC236}">
                <a16:creationId xmlns:a16="http://schemas.microsoft.com/office/drawing/2014/main" id="{A5B28953-8F1B-C01D-576A-75D86C833F76}"/>
              </a:ext>
            </a:extLst>
          </p:cNvPr>
          <p:cNvSpPr/>
          <p:nvPr/>
        </p:nvSpPr>
        <p:spPr>
          <a:xfrm>
            <a:off x="1279063" y="78658"/>
            <a:ext cx="3371595" cy="141584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BD106B07-2D27-E598-F4FA-8F49F88B1796}"/>
              </a:ext>
            </a:extLst>
          </p:cNvPr>
          <p:cNvSpPr txBox="1"/>
          <p:nvPr/>
        </p:nvSpPr>
        <p:spPr>
          <a:xfrm>
            <a:off x="1307690" y="494192"/>
            <a:ext cx="3598607" cy="584775"/>
          </a:xfrm>
          <a:prstGeom prst="rect">
            <a:avLst/>
          </a:prstGeom>
          <a:noFill/>
        </p:spPr>
        <p:txBody>
          <a:bodyPr wrap="square" rtlCol="0">
            <a:spAutoFit/>
          </a:bodyPr>
          <a:lstStyle/>
          <a:p>
            <a:r>
              <a:rPr lang="en-IN" sz="3200" dirty="0">
                <a:solidFill>
                  <a:schemeClr val="accent5"/>
                </a:solidFill>
              </a:rPr>
              <a:t>Train-Test Split</a:t>
            </a:r>
          </a:p>
        </p:txBody>
      </p:sp>
    </p:spTree>
    <p:extLst>
      <p:ext uri="{BB962C8B-B14F-4D97-AF65-F5344CB8AC3E}">
        <p14:creationId xmlns:p14="http://schemas.microsoft.com/office/powerpoint/2010/main" val="3211149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2A7B-2605-CF0E-E5F2-0098D31AC4DB}"/>
              </a:ext>
            </a:extLst>
          </p:cNvPr>
          <p:cNvSpPr>
            <a:spLocks noGrp="1"/>
          </p:cNvSpPr>
          <p:nvPr>
            <p:ph type="title"/>
          </p:nvPr>
        </p:nvSpPr>
        <p:spPr>
          <a:xfrm>
            <a:off x="1308561" y="2018342"/>
            <a:ext cx="9905998" cy="1478570"/>
          </a:xfrm>
        </p:spPr>
        <p:txBody>
          <a:bodyPr/>
          <a:lstStyle/>
          <a:p>
            <a:r>
              <a:rPr lang="en-IN" dirty="0"/>
              <a:t>     </a:t>
            </a:r>
            <a:r>
              <a:rPr lang="en-IN" sz="8000" dirty="0"/>
              <a:t>MODEL SELECTION</a:t>
            </a:r>
          </a:p>
        </p:txBody>
      </p:sp>
    </p:spTree>
    <p:extLst>
      <p:ext uri="{BB962C8B-B14F-4D97-AF65-F5344CB8AC3E}">
        <p14:creationId xmlns:p14="http://schemas.microsoft.com/office/powerpoint/2010/main" val="4215669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95D353-CF6F-8E09-3C39-CAE22E8C2DD4}"/>
              </a:ext>
            </a:extLst>
          </p:cNvPr>
          <p:cNvSpPr txBox="1"/>
          <p:nvPr/>
        </p:nvSpPr>
        <p:spPr>
          <a:xfrm>
            <a:off x="1494503" y="1386349"/>
            <a:ext cx="5486400" cy="5016758"/>
          </a:xfrm>
          <a:prstGeom prst="rect">
            <a:avLst/>
          </a:prstGeom>
          <a:noFill/>
        </p:spPr>
        <p:txBody>
          <a:bodyPr wrap="square" rtlCol="0">
            <a:spAutoFit/>
          </a:bodyPr>
          <a:lstStyle/>
          <a:p>
            <a:pPr marL="285750" indent="-285750">
              <a:buFont typeface="Wingdings" panose="05000000000000000000" pitchFamily="2" charset="2"/>
              <a:buChar char="q"/>
            </a:pPr>
            <a:r>
              <a:rPr lang="en-IN" sz="3200" dirty="0"/>
              <a:t>Decision Tree</a:t>
            </a:r>
          </a:p>
          <a:p>
            <a:pPr marL="285750" indent="-285750">
              <a:buFont typeface="Wingdings" panose="05000000000000000000" pitchFamily="2" charset="2"/>
              <a:buChar char="q"/>
            </a:pPr>
            <a:endParaRPr lang="en-IN" sz="3200" dirty="0"/>
          </a:p>
          <a:p>
            <a:pPr marL="285750" indent="-285750">
              <a:buFont typeface="Wingdings" panose="05000000000000000000" pitchFamily="2" charset="2"/>
              <a:buChar char="q"/>
            </a:pPr>
            <a:endParaRPr lang="en-IN" sz="3200" dirty="0"/>
          </a:p>
          <a:p>
            <a:pPr marL="285750" indent="-285750">
              <a:buFont typeface="Wingdings" panose="05000000000000000000" pitchFamily="2" charset="2"/>
              <a:buChar char="q"/>
            </a:pPr>
            <a:r>
              <a:rPr lang="en-IN" sz="3200" dirty="0"/>
              <a:t>Random Forest</a:t>
            </a:r>
          </a:p>
          <a:p>
            <a:pPr marL="285750" indent="-285750">
              <a:buFont typeface="Wingdings" panose="05000000000000000000" pitchFamily="2" charset="2"/>
              <a:buChar char="q"/>
            </a:pPr>
            <a:endParaRPr lang="en-IN" sz="3200" dirty="0"/>
          </a:p>
          <a:p>
            <a:pPr marL="285750" indent="-285750">
              <a:buFont typeface="Wingdings" panose="05000000000000000000" pitchFamily="2" charset="2"/>
              <a:buChar char="q"/>
            </a:pPr>
            <a:endParaRPr lang="en-IN" sz="3200" dirty="0"/>
          </a:p>
          <a:p>
            <a:pPr marL="285750" indent="-285750">
              <a:buFont typeface="Wingdings" panose="05000000000000000000" pitchFamily="2" charset="2"/>
              <a:buChar char="q"/>
            </a:pPr>
            <a:r>
              <a:rPr lang="en-IN" sz="3200" dirty="0"/>
              <a:t>Logistic Regression</a:t>
            </a:r>
          </a:p>
          <a:p>
            <a:pPr marL="285750" indent="-285750">
              <a:buFont typeface="Wingdings" panose="05000000000000000000" pitchFamily="2" charset="2"/>
              <a:buChar char="q"/>
            </a:pPr>
            <a:endParaRPr lang="en-IN" sz="3200" dirty="0"/>
          </a:p>
          <a:p>
            <a:pPr marL="285750" indent="-285750">
              <a:buFont typeface="Wingdings" panose="05000000000000000000" pitchFamily="2" charset="2"/>
              <a:buChar char="q"/>
            </a:pPr>
            <a:endParaRPr lang="en-IN" sz="3200" dirty="0"/>
          </a:p>
          <a:p>
            <a:pPr marL="285750" indent="-285750">
              <a:buFont typeface="Wingdings" panose="05000000000000000000" pitchFamily="2" charset="2"/>
              <a:buChar char="q"/>
            </a:pPr>
            <a:r>
              <a:rPr lang="en-IN" sz="3200" dirty="0"/>
              <a:t>XG Boost</a:t>
            </a:r>
          </a:p>
        </p:txBody>
      </p:sp>
      <p:sp>
        <p:nvSpPr>
          <p:cNvPr id="5" name="TextBox 4">
            <a:extLst>
              <a:ext uri="{FF2B5EF4-FFF2-40B4-BE49-F238E27FC236}">
                <a16:creationId xmlns:a16="http://schemas.microsoft.com/office/drawing/2014/main" id="{E742DA71-14BA-24DB-1798-BB969F311CF7}"/>
              </a:ext>
            </a:extLst>
          </p:cNvPr>
          <p:cNvSpPr txBox="1"/>
          <p:nvPr/>
        </p:nvSpPr>
        <p:spPr>
          <a:xfrm>
            <a:off x="6980903" y="1101213"/>
            <a:ext cx="3919024" cy="4247317"/>
          </a:xfrm>
          <a:prstGeom prst="rect">
            <a:avLst/>
          </a:prstGeom>
          <a:noFill/>
        </p:spPr>
        <p:txBody>
          <a:bodyPr wrap="square" rtlCol="0">
            <a:spAutoFit/>
          </a:bodyPr>
          <a:lstStyle/>
          <a:p>
            <a:r>
              <a:rPr lang="en-IN" sz="3600" dirty="0"/>
              <a:t>The dataset is trained with all  mentioned models and the evaluation metrics are used to check the performance.</a:t>
            </a:r>
          </a:p>
          <a:p>
            <a:endParaRPr lang="en-IN" dirty="0"/>
          </a:p>
        </p:txBody>
      </p:sp>
      <p:sp>
        <p:nvSpPr>
          <p:cNvPr id="6" name="Arrow: Right 5">
            <a:extLst>
              <a:ext uri="{FF2B5EF4-FFF2-40B4-BE49-F238E27FC236}">
                <a16:creationId xmlns:a16="http://schemas.microsoft.com/office/drawing/2014/main" id="{7695B9A1-4A4A-9D4B-7613-57FFE97A7B6A}"/>
              </a:ext>
            </a:extLst>
          </p:cNvPr>
          <p:cNvSpPr/>
          <p:nvPr/>
        </p:nvSpPr>
        <p:spPr>
          <a:xfrm>
            <a:off x="1494503" y="-1"/>
            <a:ext cx="2743200" cy="1101213"/>
          </a:xfrm>
          <a:prstGeom prst="rightArrow">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124D1883-1A68-879D-F6D3-DF355489061C}"/>
              </a:ext>
            </a:extLst>
          </p:cNvPr>
          <p:cNvSpPr txBox="1"/>
          <p:nvPr/>
        </p:nvSpPr>
        <p:spPr>
          <a:xfrm>
            <a:off x="1598783" y="258217"/>
            <a:ext cx="2638920" cy="584775"/>
          </a:xfrm>
          <a:prstGeom prst="rect">
            <a:avLst/>
          </a:prstGeom>
          <a:noFill/>
        </p:spPr>
        <p:txBody>
          <a:bodyPr wrap="square" rtlCol="0">
            <a:spAutoFit/>
          </a:bodyPr>
          <a:lstStyle/>
          <a:p>
            <a:r>
              <a:rPr lang="en-IN" sz="3200" dirty="0">
                <a:solidFill>
                  <a:schemeClr val="accent5"/>
                </a:solidFill>
              </a:rPr>
              <a:t>Models Used</a:t>
            </a:r>
          </a:p>
        </p:txBody>
      </p:sp>
    </p:spTree>
    <p:extLst>
      <p:ext uri="{BB962C8B-B14F-4D97-AF65-F5344CB8AC3E}">
        <p14:creationId xmlns:p14="http://schemas.microsoft.com/office/powerpoint/2010/main" val="3068515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9CC75AC7-AF33-3D7A-C651-416AF22DF8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4685" y="1705956"/>
            <a:ext cx="4878387" cy="3252258"/>
          </a:xfrm>
        </p:spPr>
      </p:pic>
      <p:sp>
        <p:nvSpPr>
          <p:cNvPr id="15" name="Arrow: Right 14">
            <a:extLst>
              <a:ext uri="{FF2B5EF4-FFF2-40B4-BE49-F238E27FC236}">
                <a16:creationId xmlns:a16="http://schemas.microsoft.com/office/drawing/2014/main" id="{6ADB71BE-7F1A-02C6-6C3F-44AAC525B54F}"/>
              </a:ext>
            </a:extLst>
          </p:cNvPr>
          <p:cNvSpPr/>
          <p:nvPr/>
        </p:nvSpPr>
        <p:spPr>
          <a:xfrm>
            <a:off x="604685" y="-98323"/>
            <a:ext cx="4010690" cy="1488436"/>
          </a:xfrm>
          <a:prstGeom prst="rightArrow">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dirty="0">
                <a:solidFill>
                  <a:schemeClr val="bg2">
                    <a:lumMod val="60000"/>
                    <a:lumOff val="40000"/>
                  </a:schemeClr>
                </a:solidFill>
              </a:rPr>
              <a:t>AGENDA</a:t>
            </a:r>
          </a:p>
        </p:txBody>
      </p:sp>
      <p:grpSp>
        <p:nvGrpSpPr>
          <p:cNvPr id="28" name="Group 27">
            <a:extLst>
              <a:ext uri="{FF2B5EF4-FFF2-40B4-BE49-F238E27FC236}">
                <a16:creationId xmlns:a16="http://schemas.microsoft.com/office/drawing/2014/main" id="{240DA480-13DA-D5FB-32A4-519F758E63B5}"/>
              </a:ext>
            </a:extLst>
          </p:cNvPr>
          <p:cNvGrpSpPr/>
          <p:nvPr/>
        </p:nvGrpSpPr>
        <p:grpSpPr>
          <a:xfrm>
            <a:off x="5799628" y="497106"/>
            <a:ext cx="5594401" cy="4461108"/>
            <a:chOff x="7199989" y="62380"/>
            <a:chExt cx="5321215" cy="5956780"/>
          </a:xfrm>
          <a:solidFill>
            <a:schemeClr val="tx2">
              <a:lumMod val="20000"/>
              <a:lumOff val="80000"/>
            </a:schemeClr>
          </a:solidFill>
        </p:grpSpPr>
        <p:sp>
          <p:nvSpPr>
            <p:cNvPr id="29" name="Freeform: Shape 28">
              <a:extLst>
                <a:ext uri="{FF2B5EF4-FFF2-40B4-BE49-F238E27FC236}">
                  <a16:creationId xmlns:a16="http://schemas.microsoft.com/office/drawing/2014/main" id="{AEADF7A4-04F9-C6EB-29B2-049C0E571197}"/>
                </a:ext>
              </a:extLst>
            </p:cNvPr>
            <p:cNvSpPr/>
            <p:nvPr/>
          </p:nvSpPr>
          <p:spPr>
            <a:xfrm>
              <a:off x="7199989" y="62380"/>
              <a:ext cx="5321214" cy="740273"/>
            </a:xfrm>
            <a:custGeom>
              <a:avLst/>
              <a:gdLst>
                <a:gd name="connsiteX0" fmla="*/ 0 w 6258560"/>
                <a:gd name="connsiteY0" fmla="*/ 126949 h 1269492"/>
                <a:gd name="connsiteX1" fmla="*/ 126949 w 6258560"/>
                <a:gd name="connsiteY1" fmla="*/ 0 h 1269492"/>
                <a:gd name="connsiteX2" fmla="*/ 6131611 w 6258560"/>
                <a:gd name="connsiteY2" fmla="*/ 0 h 1269492"/>
                <a:gd name="connsiteX3" fmla="*/ 6258560 w 6258560"/>
                <a:gd name="connsiteY3" fmla="*/ 126949 h 1269492"/>
                <a:gd name="connsiteX4" fmla="*/ 6258560 w 6258560"/>
                <a:gd name="connsiteY4" fmla="*/ 1142543 h 1269492"/>
                <a:gd name="connsiteX5" fmla="*/ 6131611 w 6258560"/>
                <a:gd name="connsiteY5" fmla="*/ 1269492 h 1269492"/>
                <a:gd name="connsiteX6" fmla="*/ 126949 w 6258560"/>
                <a:gd name="connsiteY6" fmla="*/ 1269492 h 1269492"/>
                <a:gd name="connsiteX7" fmla="*/ 0 w 6258560"/>
                <a:gd name="connsiteY7" fmla="*/ 1142543 h 1269492"/>
                <a:gd name="connsiteX8" fmla="*/ 0 w 6258560"/>
                <a:gd name="connsiteY8" fmla="*/ 126949 h 1269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58560" h="1269492">
                  <a:moveTo>
                    <a:pt x="0" y="126949"/>
                  </a:moveTo>
                  <a:cubicBezTo>
                    <a:pt x="0" y="56837"/>
                    <a:pt x="56837" y="0"/>
                    <a:pt x="126949" y="0"/>
                  </a:cubicBezTo>
                  <a:lnTo>
                    <a:pt x="6131611" y="0"/>
                  </a:lnTo>
                  <a:cubicBezTo>
                    <a:pt x="6201723" y="0"/>
                    <a:pt x="6258560" y="56837"/>
                    <a:pt x="6258560" y="126949"/>
                  </a:cubicBezTo>
                  <a:lnTo>
                    <a:pt x="6258560" y="1142543"/>
                  </a:lnTo>
                  <a:cubicBezTo>
                    <a:pt x="6258560" y="1212655"/>
                    <a:pt x="6201723" y="1269492"/>
                    <a:pt x="6131611" y="1269492"/>
                  </a:cubicBezTo>
                  <a:lnTo>
                    <a:pt x="126949" y="1269492"/>
                  </a:lnTo>
                  <a:cubicBezTo>
                    <a:pt x="56837" y="1269492"/>
                    <a:pt x="0" y="1212655"/>
                    <a:pt x="0" y="1142543"/>
                  </a:cubicBezTo>
                  <a:lnTo>
                    <a:pt x="0" y="126949"/>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72" tIns="261972" rIns="1706020" bIns="261972" numCol="1" spcCol="1270" anchor="ctr" anchorCtr="0">
              <a:noAutofit/>
            </a:bodyPr>
            <a:lstStyle/>
            <a:p>
              <a:pPr marL="0" lvl="0" indent="0" algn="l" defTabSz="2622550">
                <a:lnSpc>
                  <a:spcPct val="90000"/>
                </a:lnSpc>
                <a:spcBef>
                  <a:spcPct val="0"/>
                </a:spcBef>
                <a:spcAft>
                  <a:spcPct val="35000"/>
                </a:spcAft>
                <a:buNone/>
              </a:pPr>
              <a:r>
                <a:rPr lang="en-IN" sz="3600" dirty="0">
                  <a:solidFill>
                    <a:schemeClr val="bg2">
                      <a:lumMod val="60000"/>
                      <a:lumOff val="40000"/>
                    </a:schemeClr>
                  </a:solidFill>
                </a:rPr>
                <a:t>Introduction</a:t>
              </a:r>
              <a:endParaRPr lang="en-IN" sz="3600" kern="1200" dirty="0">
                <a:solidFill>
                  <a:schemeClr val="bg2">
                    <a:lumMod val="60000"/>
                    <a:lumOff val="40000"/>
                  </a:schemeClr>
                </a:solidFill>
              </a:endParaRPr>
            </a:p>
          </p:txBody>
        </p:sp>
        <p:sp>
          <p:nvSpPr>
            <p:cNvPr id="30" name="Freeform: Shape 29">
              <a:extLst>
                <a:ext uri="{FF2B5EF4-FFF2-40B4-BE49-F238E27FC236}">
                  <a16:creationId xmlns:a16="http://schemas.microsoft.com/office/drawing/2014/main" id="{44BE516A-CA1D-6654-AAF8-B542B6CD4528}"/>
                </a:ext>
              </a:extLst>
            </p:cNvPr>
            <p:cNvSpPr/>
            <p:nvPr/>
          </p:nvSpPr>
          <p:spPr>
            <a:xfrm>
              <a:off x="7199989" y="1372153"/>
              <a:ext cx="5321214" cy="740273"/>
            </a:xfrm>
            <a:custGeom>
              <a:avLst/>
              <a:gdLst>
                <a:gd name="connsiteX0" fmla="*/ 0 w 6258560"/>
                <a:gd name="connsiteY0" fmla="*/ 126949 h 1269492"/>
                <a:gd name="connsiteX1" fmla="*/ 126949 w 6258560"/>
                <a:gd name="connsiteY1" fmla="*/ 0 h 1269492"/>
                <a:gd name="connsiteX2" fmla="*/ 6131611 w 6258560"/>
                <a:gd name="connsiteY2" fmla="*/ 0 h 1269492"/>
                <a:gd name="connsiteX3" fmla="*/ 6258560 w 6258560"/>
                <a:gd name="connsiteY3" fmla="*/ 126949 h 1269492"/>
                <a:gd name="connsiteX4" fmla="*/ 6258560 w 6258560"/>
                <a:gd name="connsiteY4" fmla="*/ 1142543 h 1269492"/>
                <a:gd name="connsiteX5" fmla="*/ 6131611 w 6258560"/>
                <a:gd name="connsiteY5" fmla="*/ 1269492 h 1269492"/>
                <a:gd name="connsiteX6" fmla="*/ 126949 w 6258560"/>
                <a:gd name="connsiteY6" fmla="*/ 1269492 h 1269492"/>
                <a:gd name="connsiteX7" fmla="*/ 0 w 6258560"/>
                <a:gd name="connsiteY7" fmla="*/ 1142543 h 1269492"/>
                <a:gd name="connsiteX8" fmla="*/ 0 w 6258560"/>
                <a:gd name="connsiteY8" fmla="*/ 126949 h 1269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58560" h="1269492">
                  <a:moveTo>
                    <a:pt x="0" y="126949"/>
                  </a:moveTo>
                  <a:cubicBezTo>
                    <a:pt x="0" y="56837"/>
                    <a:pt x="56837" y="0"/>
                    <a:pt x="126949" y="0"/>
                  </a:cubicBezTo>
                  <a:lnTo>
                    <a:pt x="6131611" y="0"/>
                  </a:lnTo>
                  <a:cubicBezTo>
                    <a:pt x="6201723" y="0"/>
                    <a:pt x="6258560" y="56837"/>
                    <a:pt x="6258560" y="126949"/>
                  </a:cubicBezTo>
                  <a:lnTo>
                    <a:pt x="6258560" y="1142543"/>
                  </a:lnTo>
                  <a:cubicBezTo>
                    <a:pt x="6258560" y="1212655"/>
                    <a:pt x="6201723" y="1269492"/>
                    <a:pt x="6131611" y="1269492"/>
                  </a:cubicBezTo>
                  <a:lnTo>
                    <a:pt x="126949" y="1269492"/>
                  </a:lnTo>
                  <a:cubicBezTo>
                    <a:pt x="56837" y="1269492"/>
                    <a:pt x="0" y="1212655"/>
                    <a:pt x="0" y="1142543"/>
                  </a:cubicBezTo>
                  <a:lnTo>
                    <a:pt x="0" y="126949"/>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72" tIns="261972" rIns="1554502" bIns="261972" numCol="1" spcCol="1270" anchor="ctr" anchorCtr="0">
              <a:noAutofit/>
            </a:bodyPr>
            <a:lstStyle/>
            <a:p>
              <a:pPr marL="0" lvl="0" indent="0" algn="l" defTabSz="2622550">
                <a:lnSpc>
                  <a:spcPct val="90000"/>
                </a:lnSpc>
                <a:spcBef>
                  <a:spcPct val="0"/>
                </a:spcBef>
                <a:spcAft>
                  <a:spcPct val="35000"/>
                </a:spcAft>
                <a:buNone/>
              </a:pPr>
              <a:r>
                <a:rPr lang="en-IN" sz="3600" kern="1200" dirty="0">
                  <a:solidFill>
                    <a:schemeClr val="bg2">
                      <a:lumMod val="60000"/>
                      <a:lumOff val="40000"/>
                    </a:schemeClr>
                  </a:solidFill>
                </a:rPr>
                <a:t>Data Collection</a:t>
              </a:r>
            </a:p>
          </p:txBody>
        </p:sp>
        <p:sp>
          <p:nvSpPr>
            <p:cNvPr id="31" name="Freeform: Shape 30">
              <a:extLst>
                <a:ext uri="{FF2B5EF4-FFF2-40B4-BE49-F238E27FC236}">
                  <a16:creationId xmlns:a16="http://schemas.microsoft.com/office/drawing/2014/main" id="{A169C994-BDBD-9479-9F91-0059B8785BB3}"/>
                </a:ext>
              </a:extLst>
            </p:cNvPr>
            <p:cNvSpPr/>
            <p:nvPr/>
          </p:nvSpPr>
          <p:spPr>
            <a:xfrm>
              <a:off x="7199989" y="2593575"/>
              <a:ext cx="5321214" cy="740273"/>
            </a:xfrm>
            <a:custGeom>
              <a:avLst/>
              <a:gdLst>
                <a:gd name="connsiteX0" fmla="*/ 0 w 6258560"/>
                <a:gd name="connsiteY0" fmla="*/ 126949 h 1269492"/>
                <a:gd name="connsiteX1" fmla="*/ 126949 w 6258560"/>
                <a:gd name="connsiteY1" fmla="*/ 0 h 1269492"/>
                <a:gd name="connsiteX2" fmla="*/ 6131611 w 6258560"/>
                <a:gd name="connsiteY2" fmla="*/ 0 h 1269492"/>
                <a:gd name="connsiteX3" fmla="*/ 6258560 w 6258560"/>
                <a:gd name="connsiteY3" fmla="*/ 126949 h 1269492"/>
                <a:gd name="connsiteX4" fmla="*/ 6258560 w 6258560"/>
                <a:gd name="connsiteY4" fmla="*/ 1142543 h 1269492"/>
                <a:gd name="connsiteX5" fmla="*/ 6131611 w 6258560"/>
                <a:gd name="connsiteY5" fmla="*/ 1269492 h 1269492"/>
                <a:gd name="connsiteX6" fmla="*/ 126949 w 6258560"/>
                <a:gd name="connsiteY6" fmla="*/ 1269492 h 1269492"/>
                <a:gd name="connsiteX7" fmla="*/ 0 w 6258560"/>
                <a:gd name="connsiteY7" fmla="*/ 1142543 h 1269492"/>
                <a:gd name="connsiteX8" fmla="*/ 0 w 6258560"/>
                <a:gd name="connsiteY8" fmla="*/ 126949 h 1269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58560" h="1269492">
                  <a:moveTo>
                    <a:pt x="0" y="126949"/>
                  </a:moveTo>
                  <a:cubicBezTo>
                    <a:pt x="0" y="56837"/>
                    <a:pt x="56837" y="0"/>
                    <a:pt x="126949" y="0"/>
                  </a:cubicBezTo>
                  <a:lnTo>
                    <a:pt x="6131611" y="0"/>
                  </a:lnTo>
                  <a:cubicBezTo>
                    <a:pt x="6201723" y="0"/>
                    <a:pt x="6258560" y="56837"/>
                    <a:pt x="6258560" y="126949"/>
                  </a:cubicBezTo>
                  <a:lnTo>
                    <a:pt x="6258560" y="1142543"/>
                  </a:lnTo>
                  <a:cubicBezTo>
                    <a:pt x="6258560" y="1212655"/>
                    <a:pt x="6201723" y="1269492"/>
                    <a:pt x="6131611" y="1269492"/>
                  </a:cubicBezTo>
                  <a:lnTo>
                    <a:pt x="126949" y="1269492"/>
                  </a:lnTo>
                  <a:cubicBezTo>
                    <a:pt x="56837" y="1269492"/>
                    <a:pt x="0" y="1212655"/>
                    <a:pt x="0" y="1142543"/>
                  </a:cubicBezTo>
                  <a:lnTo>
                    <a:pt x="0" y="126949"/>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72" tIns="261972" rIns="1554502" bIns="261972" numCol="1" spcCol="1270" anchor="ctr" anchorCtr="0">
              <a:noAutofit/>
            </a:bodyPr>
            <a:lstStyle/>
            <a:p>
              <a:pPr marL="0" lvl="0" indent="0" algn="l" defTabSz="2622550">
                <a:lnSpc>
                  <a:spcPct val="90000"/>
                </a:lnSpc>
                <a:spcBef>
                  <a:spcPct val="0"/>
                </a:spcBef>
                <a:spcAft>
                  <a:spcPct val="35000"/>
                </a:spcAft>
                <a:buNone/>
              </a:pPr>
              <a:r>
                <a:rPr lang="en-IN" sz="3600" kern="1200" dirty="0">
                  <a:solidFill>
                    <a:schemeClr val="bg2">
                      <a:lumMod val="60000"/>
                      <a:lumOff val="40000"/>
                    </a:schemeClr>
                  </a:solidFill>
                </a:rPr>
                <a:t>EDA</a:t>
              </a:r>
            </a:p>
          </p:txBody>
        </p:sp>
        <p:sp>
          <p:nvSpPr>
            <p:cNvPr id="32" name="Freeform: Shape 31">
              <a:extLst>
                <a:ext uri="{FF2B5EF4-FFF2-40B4-BE49-F238E27FC236}">
                  <a16:creationId xmlns:a16="http://schemas.microsoft.com/office/drawing/2014/main" id="{9798DE4C-A172-717F-C0D1-1E6A302862FB}"/>
                </a:ext>
              </a:extLst>
            </p:cNvPr>
            <p:cNvSpPr/>
            <p:nvPr/>
          </p:nvSpPr>
          <p:spPr>
            <a:xfrm>
              <a:off x="7199989" y="3896729"/>
              <a:ext cx="5321214" cy="740273"/>
            </a:xfrm>
            <a:custGeom>
              <a:avLst/>
              <a:gdLst>
                <a:gd name="connsiteX0" fmla="*/ 0 w 6258560"/>
                <a:gd name="connsiteY0" fmla="*/ 126949 h 1269492"/>
                <a:gd name="connsiteX1" fmla="*/ 126949 w 6258560"/>
                <a:gd name="connsiteY1" fmla="*/ 0 h 1269492"/>
                <a:gd name="connsiteX2" fmla="*/ 6131611 w 6258560"/>
                <a:gd name="connsiteY2" fmla="*/ 0 h 1269492"/>
                <a:gd name="connsiteX3" fmla="*/ 6258560 w 6258560"/>
                <a:gd name="connsiteY3" fmla="*/ 126949 h 1269492"/>
                <a:gd name="connsiteX4" fmla="*/ 6258560 w 6258560"/>
                <a:gd name="connsiteY4" fmla="*/ 1142543 h 1269492"/>
                <a:gd name="connsiteX5" fmla="*/ 6131611 w 6258560"/>
                <a:gd name="connsiteY5" fmla="*/ 1269492 h 1269492"/>
                <a:gd name="connsiteX6" fmla="*/ 126949 w 6258560"/>
                <a:gd name="connsiteY6" fmla="*/ 1269492 h 1269492"/>
                <a:gd name="connsiteX7" fmla="*/ 0 w 6258560"/>
                <a:gd name="connsiteY7" fmla="*/ 1142543 h 1269492"/>
                <a:gd name="connsiteX8" fmla="*/ 0 w 6258560"/>
                <a:gd name="connsiteY8" fmla="*/ 126949 h 1269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58560" h="1269492">
                  <a:moveTo>
                    <a:pt x="0" y="126949"/>
                  </a:moveTo>
                  <a:cubicBezTo>
                    <a:pt x="0" y="56837"/>
                    <a:pt x="56837" y="0"/>
                    <a:pt x="126949" y="0"/>
                  </a:cubicBezTo>
                  <a:lnTo>
                    <a:pt x="6131611" y="0"/>
                  </a:lnTo>
                  <a:cubicBezTo>
                    <a:pt x="6201723" y="0"/>
                    <a:pt x="6258560" y="56837"/>
                    <a:pt x="6258560" y="126949"/>
                  </a:cubicBezTo>
                  <a:lnTo>
                    <a:pt x="6258560" y="1142543"/>
                  </a:lnTo>
                  <a:cubicBezTo>
                    <a:pt x="6258560" y="1212655"/>
                    <a:pt x="6201723" y="1269492"/>
                    <a:pt x="6131611" y="1269492"/>
                  </a:cubicBezTo>
                  <a:lnTo>
                    <a:pt x="126949" y="1269492"/>
                  </a:lnTo>
                  <a:cubicBezTo>
                    <a:pt x="56837" y="1269492"/>
                    <a:pt x="0" y="1212655"/>
                    <a:pt x="0" y="1142543"/>
                  </a:cubicBezTo>
                  <a:lnTo>
                    <a:pt x="0" y="126949"/>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72" tIns="261972" rIns="1554502" bIns="261972" numCol="1" spcCol="1270" anchor="ctr" anchorCtr="0">
              <a:noAutofit/>
            </a:bodyPr>
            <a:lstStyle/>
            <a:p>
              <a:pPr marL="0" lvl="0" indent="0" algn="l" defTabSz="2622550">
                <a:lnSpc>
                  <a:spcPct val="90000"/>
                </a:lnSpc>
                <a:spcBef>
                  <a:spcPct val="0"/>
                </a:spcBef>
                <a:spcAft>
                  <a:spcPct val="35000"/>
                </a:spcAft>
                <a:buNone/>
              </a:pPr>
              <a:r>
                <a:rPr lang="en-IN" sz="3600" kern="1200" dirty="0">
                  <a:solidFill>
                    <a:schemeClr val="bg2">
                      <a:lumMod val="60000"/>
                      <a:lumOff val="40000"/>
                    </a:schemeClr>
                  </a:solidFill>
                </a:rPr>
                <a:t>Data Preprocessing</a:t>
              </a:r>
            </a:p>
          </p:txBody>
        </p:sp>
        <p:sp>
          <p:nvSpPr>
            <p:cNvPr id="33" name="Freeform: Shape 32">
              <a:extLst>
                <a:ext uri="{FF2B5EF4-FFF2-40B4-BE49-F238E27FC236}">
                  <a16:creationId xmlns:a16="http://schemas.microsoft.com/office/drawing/2014/main" id="{EE8C4CF6-EACB-A040-0EBE-E7B26841B115}"/>
                </a:ext>
              </a:extLst>
            </p:cNvPr>
            <p:cNvSpPr/>
            <p:nvPr/>
          </p:nvSpPr>
          <p:spPr>
            <a:xfrm>
              <a:off x="7199989" y="5278887"/>
              <a:ext cx="5321215" cy="740273"/>
            </a:xfrm>
            <a:custGeom>
              <a:avLst/>
              <a:gdLst>
                <a:gd name="connsiteX0" fmla="*/ 0 w 6258560"/>
                <a:gd name="connsiteY0" fmla="*/ 126949 h 1269492"/>
                <a:gd name="connsiteX1" fmla="*/ 126949 w 6258560"/>
                <a:gd name="connsiteY1" fmla="*/ 0 h 1269492"/>
                <a:gd name="connsiteX2" fmla="*/ 6131611 w 6258560"/>
                <a:gd name="connsiteY2" fmla="*/ 0 h 1269492"/>
                <a:gd name="connsiteX3" fmla="*/ 6258560 w 6258560"/>
                <a:gd name="connsiteY3" fmla="*/ 126949 h 1269492"/>
                <a:gd name="connsiteX4" fmla="*/ 6258560 w 6258560"/>
                <a:gd name="connsiteY4" fmla="*/ 1142543 h 1269492"/>
                <a:gd name="connsiteX5" fmla="*/ 6131611 w 6258560"/>
                <a:gd name="connsiteY5" fmla="*/ 1269492 h 1269492"/>
                <a:gd name="connsiteX6" fmla="*/ 126949 w 6258560"/>
                <a:gd name="connsiteY6" fmla="*/ 1269492 h 1269492"/>
                <a:gd name="connsiteX7" fmla="*/ 0 w 6258560"/>
                <a:gd name="connsiteY7" fmla="*/ 1142543 h 1269492"/>
                <a:gd name="connsiteX8" fmla="*/ 0 w 6258560"/>
                <a:gd name="connsiteY8" fmla="*/ 126949 h 1269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58560" h="1269492">
                  <a:moveTo>
                    <a:pt x="0" y="126949"/>
                  </a:moveTo>
                  <a:cubicBezTo>
                    <a:pt x="0" y="56837"/>
                    <a:pt x="56837" y="0"/>
                    <a:pt x="126949" y="0"/>
                  </a:cubicBezTo>
                  <a:lnTo>
                    <a:pt x="6131611" y="0"/>
                  </a:lnTo>
                  <a:cubicBezTo>
                    <a:pt x="6201723" y="0"/>
                    <a:pt x="6258560" y="56837"/>
                    <a:pt x="6258560" y="126949"/>
                  </a:cubicBezTo>
                  <a:lnTo>
                    <a:pt x="6258560" y="1142543"/>
                  </a:lnTo>
                  <a:cubicBezTo>
                    <a:pt x="6258560" y="1212655"/>
                    <a:pt x="6201723" y="1269492"/>
                    <a:pt x="6131611" y="1269492"/>
                  </a:cubicBezTo>
                  <a:lnTo>
                    <a:pt x="126949" y="1269492"/>
                  </a:lnTo>
                  <a:cubicBezTo>
                    <a:pt x="56837" y="1269492"/>
                    <a:pt x="0" y="1212655"/>
                    <a:pt x="0" y="1142543"/>
                  </a:cubicBezTo>
                  <a:lnTo>
                    <a:pt x="0" y="126949"/>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72" tIns="261972" rIns="1554502" bIns="261972" numCol="1" spcCol="1270" anchor="ctr" anchorCtr="0">
              <a:noAutofit/>
            </a:bodyPr>
            <a:lstStyle/>
            <a:p>
              <a:pPr marL="0" lvl="0" indent="0" algn="l" defTabSz="2622550">
                <a:lnSpc>
                  <a:spcPct val="90000"/>
                </a:lnSpc>
                <a:spcBef>
                  <a:spcPct val="0"/>
                </a:spcBef>
                <a:spcAft>
                  <a:spcPct val="35000"/>
                </a:spcAft>
                <a:buNone/>
              </a:pPr>
              <a:r>
                <a:rPr lang="en-IN" sz="3600" kern="1200" dirty="0">
                  <a:solidFill>
                    <a:schemeClr val="bg2">
                      <a:lumMod val="60000"/>
                      <a:lumOff val="40000"/>
                    </a:schemeClr>
                  </a:solidFill>
                </a:rPr>
                <a:t>Model Selection</a:t>
              </a:r>
            </a:p>
          </p:txBody>
        </p:sp>
        <p:sp>
          <p:nvSpPr>
            <p:cNvPr id="34" name="Freeform: Shape 33">
              <a:extLst>
                <a:ext uri="{FF2B5EF4-FFF2-40B4-BE49-F238E27FC236}">
                  <a16:creationId xmlns:a16="http://schemas.microsoft.com/office/drawing/2014/main" id="{427BFFAE-1A29-C586-78A4-8326ABC9C600}"/>
                </a:ext>
              </a:extLst>
            </p:cNvPr>
            <p:cNvSpPr/>
            <p:nvPr/>
          </p:nvSpPr>
          <p:spPr>
            <a:xfrm>
              <a:off x="11914580" y="756839"/>
              <a:ext cx="496510" cy="697010"/>
            </a:xfrm>
            <a:custGeom>
              <a:avLst/>
              <a:gdLst>
                <a:gd name="connsiteX0" fmla="*/ 0 w 825169"/>
                <a:gd name="connsiteY0" fmla="*/ 453843 h 825169"/>
                <a:gd name="connsiteX1" fmla="*/ 185663 w 825169"/>
                <a:gd name="connsiteY1" fmla="*/ 453843 h 825169"/>
                <a:gd name="connsiteX2" fmla="*/ 185663 w 825169"/>
                <a:gd name="connsiteY2" fmla="*/ 0 h 825169"/>
                <a:gd name="connsiteX3" fmla="*/ 639506 w 825169"/>
                <a:gd name="connsiteY3" fmla="*/ 0 h 825169"/>
                <a:gd name="connsiteX4" fmla="*/ 639506 w 825169"/>
                <a:gd name="connsiteY4" fmla="*/ 453843 h 825169"/>
                <a:gd name="connsiteX5" fmla="*/ 825169 w 825169"/>
                <a:gd name="connsiteY5" fmla="*/ 453843 h 825169"/>
                <a:gd name="connsiteX6" fmla="*/ 412585 w 825169"/>
                <a:gd name="connsiteY6" fmla="*/ 825169 h 825169"/>
                <a:gd name="connsiteX7" fmla="*/ 0 w 825169"/>
                <a:gd name="connsiteY7" fmla="*/ 453843 h 825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5169" h="825169">
                  <a:moveTo>
                    <a:pt x="0" y="453843"/>
                  </a:moveTo>
                  <a:lnTo>
                    <a:pt x="185663" y="453843"/>
                  </a:lnTo>
                  <a:lnTo>
                    <a:pt x="185663" y="0"/>
                  </a:lnTo>
                  <a:lnTo>
                    <a:pt x="639506" y="0"/>
                  </a:lnTo>
                  <a:lnTo>
                    <a:pt x="639506" y="453843"/>
                  </a:lnTo>
                  <a:lnTo>
                    <a:pt x="825169" y="453843"/>
                  </a:lnTo>
                  <a:lnTo>
                    <a:pt x="412585" y="825169"/>
                  </a:lnTo>
                  <a:lnTo>
                    <a:pt x="0" y="453843"/>
                  </a:lnTo>
                  <a:close/>
                </a:path>
              </a:pathLst>
            </a:custGeom>
            <a:solidFill>
              <a:schemeClr val="accent5"/>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1383" tIns="45720" rIns="231383" bIns="249949" numCol="1" spcCol="1270" anchor="ctr" anchorCtr="0">
              <a:noAutofit/>
            </a:bodyPr>
            <a:lstStyle/>
            <a:p>
              <a:pPr marL="0" lvl="0" indent="0" algn="ctr" defTabSz="1600200">
                <a:lnSpc>
                  <a:spcPct val="90000"/>
                </a:lnSpc>
                <a:spcBef>
                  <a:spcPct val="0"/>
                </a:spcBef>
                <a:spcAft>
                  <a:spcPct val="35000"/>
                </a:spcAft>
                <a:buNone/>
              </a:pPr>
              <a:endParaRPr lang="en-IN" sz="3600" kern="1200"/>
            </a:p>
          </p:txBody>
        </p:sp>
        <p:sp>
          <p:nvSpPr>
            <p:cNvPr id="35" name="Freeform: Shape 34">
              <a:extLst>
                <a:ext uri="{FF2B5EF4-FFF2-40B4-BE49-F238E27FC236}">
                  <a16:creationId xmlns:a16="http://schemas.microsoft.com/office/drawing/2014/main" id="{953D3772-09A2-C304-3D1F-7B27CC9D7EAB}"/>
                </a:ext>
              </a:extLst>
            </p:cNvPr>
            <p:cNvSpPr/>
            <p:nvPr/>
          </p:nvSpPr>
          <p:spPr>
            <a:xfrm>
              <a:off x="11969220" y="2076179"/>
              <a:ext cx="496510" cy="697010"/>
            </a:xfrm>
            <a:custGeom>
              <a:avLst/>
              <a:gdLst>
                <a:gd name="connsiteX0" fmla="*/ 0 w 825169"/>
                <a:gd name="connsiteY0" fmla="*/ 453843 h 825169"/>
                <a:gd name="connsiteX1" fmla="*/ 185663 w 825169"/>
                <a:gd name="connsiteY1" fmla="*/ 453843 h 825169"/>
                <a:gd name="connsiteX2" fmla="*/ 185663 w 825169"/>
                <a:gd name="connsiteY2" fmla="*/ 0 h 825169"/>
                <a:gd name="connsiteX3" fmla="*/ 639506 w 825169"/>
                <a:gd name="connsiteY3" fmla="*/ 0 h 825169"/>
                <a:gd name="connsiteX4" fmla="*/ 639506 w 825169"/>
                <a:gd name="connsiteY4" fmla="*/ 453843 h 825169"/>
                <a:gd name="connsiteX5" fmla="*/ 825169 w 825169"/>
                <a:gd name="connsiteY5" fmla="*/ 453843 h 825169"/>
                <a:gd name="connsiteX6" fmla="*/ 412585 w 825169"/>
                <a:gd name="connsiteY6" fmla="*/ 825169 h 825169"/>
                <a:gd name="connsiteX7" fmla="*/ 0 w 825169"/>
                <a:gd name="connsiteY7" fmla="*/ 453843 h 825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5169" h="825169">
                  <a:moveTo>
                    <a:pt x="0" y="453843"/>
                  </a:moveTo>
                  <a:lnTo>
                    <a:pt x="185663" y="453843"/>
                  </a:lnTo>
                  <a:lnTo>
                    <a:pt x="185663" y="0"/>
                  </a:lnTo>
                  <a:lnTo>
                    <a:pt x="639506" y="0"/>
                  </a:lnTo>
                  <a:lnTo>
                    <a:pt x="639506" y="453843"/>
                  </a:lnTo>
                  <a:lnTo>
                    <a:pt x="825169" y="453843"/>
                  </a:lnTo>
                  <a:lnTo>
                    <a:pt x="412585" y="825169"/>
                  </a:lnTo>
                  <a:lnTo>
                    <a:pt x="0" y="453843"/>
                  </a:lnTo>
                  <a:close/>
                </a:path>
              </a:pathLst>
            </a:custGeom>
            <a:solidFill>
              <a:schemeClr val="accent5"/>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1383" tIns="45720" rIns="231383" bIns="249949" numCol="1" spcCol="1270" anchor="ctr" anchorCtr="0">
              <a:noAutofit/>
            </a:bodyPr>
            <a:lstStyle/>
            <a:p>
              <a:pPr marL="0" lvl="0" indent="0" algn="ctr" defTabSz="1600200">
                <a:lnSpc>
                  <a:spcPct val="90000"/>
                </a:lnSpc>
                <a:spcBef>
                  <a:spcPct val="0"/>
                </a:spcBef>
                <a:spcAft>
                  <a:spcPct val="35000"/>
                </a:spcAft>
                <a:buNone/>
              </a:pPr>
              <a:endParaRPr lang="en-IN" sz="3600" kern="1200"/>
            </a:p>
          </p:txBody>
        </p:sp>
        <p:sp>
          <p:nvSpPr>
            <p:cNvPr id="36" name="Freeform: Shape 35">
              <a:extLst>
                <a:ext uri="{FF2B5EF4-FFF2-40B4-BE49-F238E27FC236}">
                  <a16:creationId xmlns:a16="http://schemas.microsoft.com/office/drawing/2014/main" id="{8664D4E4-513F-1B17-CC64-2D998182F9BB}"/>
                </a:ext>
              </a:extLst>
            </p:cNvPr>
            <p:cNvSpPr/>
            <p:nvPr/>
          </p:nvSpPr>
          <p:spPr>
            <a:xfrm>
              <a:off x="11982361" y="3298617"/>
              <a:ext cx="496510" cy="697010"/>
            </a:xfrm>
            <a:custGeom>
              <a:avLst/>
              <a:gdLst>
                <a:gd name="connsiteX0" fmla="*/ 0 w 825169"/>
                <a:gd name="connsiteY0" fmla="*/ 453843 h 825169"/>
                <a:gd name="connsiteX1" fmla="*/ 185663 w 825169"/>
                <a:gd name="connsiteY1" fmla="*/ 453843 h 825169"/>
                <a:gd name="connsiteX2" fmla="*/ 185663 w 825169"/>
                <a:gd name="connsiteY2" fmla="*/ 0 h 825169"/>
                <a:gd name="connsiteX3" fmla="*/ 639506 w 825169"/>
                <a:gd name="connsiteY3" fmla="*/ 0 h 825169"/>
                <a:gd name="connsiteX4" fmla="*/ 639506 w 825169"/>
                <a:gd name="connsiteY4" fmla="*/ 453843 h 825169"/>
                <a:gd name="connsiteX5" fmla="*/ 825169 w 825169"/>
                <a:gd name="connsiteY5" fmla="*/ 453843 h 825169"/>
                <a:gd name="connsiteX6" fmla="*/ 412585 w 825169"/>
                <a:gd name="connsiteY6" fmla="*/ 825169 h 825169"/>
                <a:gd name="connsiteX7" fmla="*/ 0 w 825169"/>
                <a:gd name="connsiteY7" fmla="*/ 453843 h 825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5169" h="825169">
                  <a:moveTo>
                    <a:pt x="0" y="453843"/>
                  </a:moveTo>
                  <a:lnTo>
                    <a:pt x="185663" y="453843"/>
                  </a:lnTo>
                  <a:lnTo>
                    <a:pt x="185663" y="0"/>
                  </a:lnTo>
                  <a:lnTo>
                    <a:pt x="639506" y="0"/>
                  </a:lnTo>
                  <a:lnTo>
                    <a:pt x="639506" y="453843"/>
                  </a:lnTo>
                  <a:lnTo>
                    <a:pt x="825169" y="453843"/>
                  </a:lnTo>
                  <a:lnTo>
                    <a:pt x="412585" y="825169"/>
                  </a:lnTo>
                  <a:lnTo>
                    <a:pt x="0" y="453843"/>
                  </a:lnTo>
                  <a:close/>
                </a:path>
              </a:pathLst>
            </a:custGeom>
            <a:solidFill>
              <a:schemeClr val="accent5"/>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1383" tIns="45720" rIns="231383" bIns="249949" numCol="1" spcCol="1270" anchor="ctr" anchorCtr="0">
              <a:noAutofit/>
            </a:bodyPr>
            <a:lstStyle/>
            <a:p>
              <a:pPr marL="0" lvl="0" indent="0" algn="ctr" defTabSz="1600200">
                <a:lnSpc>
                  <a:spcPct val="90000"/>
                </a:lnSpc>
                <a:spcBef>
                  <a:spcPct val="0"/>
                </a:spcBef>
                <a:spcAft>
                  <a:spcPct val="35000"/>
                </a:spcAft>
                <a:buNone/>
              </a:pPr>
              <a:endParaRPr lang="en-IN" sz="3600" kern="1200"/>
            </a:p>
          </p:txBody>
        </p:sp>
        <p:sp>
          <p:nvSpPr>
            <p:cNvPr id="37" name="Freeform: Shape 36">
              <a:extLst>
                <a:ext uri="{FF2B5EF4-FFF2-40B4-BE49-F238E27FC236}">
                  <a16:creationId xmlns:a16="http://schemas.microsoft.com/office/drawing/2014/main" id="{FFDAC5BD-2E89-260D-E5AF-9B1913A15E66}"/>
                </a:ext>
              </a:extLst>
            </p:cNvPr>
            <p:cNvSpPr/>
            <p:nvPr/>
          </p:nvSpPr>
          <p:spPr>
            <a:xfrm>
              <a:off x="11982361" y="4581876"/>
              <a:ext cx="496510" cy="697010"/>
            </a:xfrm>
            <a:custGeom>
              <a:avLst/>
              <a:gdLst>
                <a:gd name="connsiteX0" fmla="*/ 0 w 825169"/>
                <a:gd name="connsiteY0" fmla="*/ 453843 h 825169"/>
                <a:gd name="connsiteX1" fmla="*/ 185663 w 825169"/>
                <a:gd name="connsiteY1" fmla="*/ 453843 h 825169"/>
                <a:gd name="connsiteX2" fmla="*/ 185663 w 825169"/>
                <a:gd name="connsiteY2" fmla="*/ 0 h 825169"/>
                <a:gd name="connsiteX3" fmla="*/ 639506 w 825169"/>
                <a:gd name="connsiteY3" fmla="*/ 0 h 825169"/>
                <a:gd name="connsiteX4" fmla="*/ 639506 w 825169"/>
                <a:gd name="connsiteY4" fmla="*/ 453843 h 825169"/>
                <a:gd name="connsiteX5" fmla="*/ 825169 w 825169"/>
                <a:gd name="connsiteY5" fmla="*/ 453843 h 825169"/>
                <a:gd name="connsiteX6" fmla="*/ 412585 w 825169"/>
                <a:gd name="connsiteY6" fmla="*/ 825169 h 825169"/>
                <a:gd name="connsiteX7" fmla="*/ 0 w 825169"/>
                <a:gd name="connsiteY7" fmla="*/ 453843 h 825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5169" h="825169">
                  <a:moveTo>
                    <a:pt x="0" y="453843"/>
                  </a:moveTo>
                  <a:lnTo>
                    <a:pt x="185663" y="453843"/>
                  </a:lnTo>
                  <a:lnTo>
                    <a:pt x="185663" y="0"/>
                  </a:lnTo>
                  <a:lnTo>
                    <a:pt x="639506" y="0"/>
                  </a:lnTo>
                  <a:lnTo>
                    <a:pt x="639506" y="453843"/>
                  </a:lnTo>
                  <a:lnTo>
                    <a:pt x="825169" y="453843"/>
                  </a:lnTo>
                  <a:lnTo>
                    <a:pt x="412585" y="825169"/>
                  </a:lnTo>
                  <a:lnTo>
                    <a:pt x="0" y="453843"/>
                  </a:lnTo>
                  <a:close/>
                </a:path>
              </a:pathLst>
            </a:custGeom>
            <a:solidFill>
              <a:schemeClr val="accent5"/>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1383" tIns="45720" rIns="231383" bIns="249949" numCol="1" spcCol="1270" anchor="ctr" anchorCtr="0">
              <a:noAutofit/>
            </a:bodyPr>
            <a:lstStyle/>
            <a:p>
              <a:pPr marL="0" lvl="0" indent="0" algn="ctr" defTabSz="1600200">
                <a:lnSpc>
                  <a:spcPct val="90000"/>
                </a:lnSpc>
                <a:spcBef>
                  <a:spcPct val="0"/>
                </a:spcBef>
                <a:spcAft>
                  <a:spcPct val="35000"/>
                </a:spcAft>
                <a:buNone/>
              </a:pPr>
              <a:endParaRPr lang="en-IN" sz="3600" kern="1200"/>
            </a:p>
          </p:txBody>
        </p:sp>
      </p:grpSp>
      <p:sp>
        <p:nvSpPr>
          <p:cNvPr id="38" name="Arrow: Down 37">
            <a:extLst>
              <a:ext uri="{FF2B5EF4-FFF2-40B4-BE49-F238E27FC236}">
                <a16:creationId xmlns:a16="http://schemas.microsoft.com/office/drawing/2014/main" id="{86A4FF82-4848-4691-4F98-2B508080D698}"/>
              </a:ext>
            </a:extLst>
          </p:cNvPr>
          <p:cNvSpPr/>
          <p:nvPr/>
        </p:nvSpPr>
        <p:spPr>
          <a:xfrm>
            <a:off x="10827522" y="4996843"/>
            <a:ext cx="522000" cy="522000"/>
          </a:xfrm>
          <a:prstGeom prst="downArrow">
            <a:avLst/>
          </a:prstGeom>
          <a:solidFill>
            <a:schemeClr val="accent5"/>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Rounded Corners 40">
            <a:extLst>
              <a:ext uri="{FF2B5EF4-FFF2-40B4-BE49-F238E27FC236}">
                <a16:creationId xmlns:a16="http://schemas.microsoft.com/office/drawing/2014/main" id="{59490BA8-2458-C9A7-9399-2F111A4459DB}"/>
              </a:ext>
            </a:extLst>
          </p:cNvPr>
          <p:cNvSpPr/>
          <p:nvPr/>
        </p:nvSpPr>
        <p:spPr>
          <a:xfrm>
            <a:off x="5799628" y="5520195"/>
            <a:ext cx="5594400" cy="554400"/>
          </a:xfrm>
          <a:prstGeom prst="roundRect">
            <a:avLst/>
          </a:prstGeom>
          <a:solidFill>
            <a:schemeClr val="tx2">
              <a:lumMod val="20000"/>
              <a:lumOff val="80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TextBox 42">
            <a:extLst>
              <a:ext uri="{FF2B5EF4-FFF2-40B4-BE49-F238E27FC236}">
                <a16:creationId xmlns:a16="http://schemas.microsoft.com/office/drawing/2014/main" id="{253CCAE7-C1DB-E130-42AF-3132D41A6D3A}"/>
              </a:ext>
            </a:extLst>
          </p:cNvPr>
          <p:cNvSpPr txBox="1"/>
          <p:nvPr/>
        </p:nvSpPr>
        <p:spPr>
          <a:xfrm>
            <a:off x="5987846" y="5428264"/>
            <a:ext cx="2939845" cy="646331"/>
          </a:xfrm>
          <a:prstGeom prst="rect">
            <a:avLst/>
          </a:prstGeom>
          <a:noFill/>
        </p:spPr>
        <p:txBody>
          <a:bodyPr wrap="square" rtlCol="0">
            <a:spAutoFit/>
          </a:bodyPr>
          <a:lstStyle/>
          <a:p>
            <a:r>
              <a:rPr lang="en-IN" sz="3600" dirty="0">
                <a:solidFill>
                  <a:schemeClr val="bg2">
                    <a:lumMod val="60000"/>
                    <a:lumOff val="40000"/>
                  </a:schemeClr>
                </a:solidFill>
              </a:rPr>
              <a:t>Conclusion</a:t>
            </a:r>
          </a:p>
        </p:txBody>
      </p:sp>
    </p:spTree>
    <p:extLst>
      <p:ext uri="{BB962C8B-B14F-4D97-AF65-F5344CB8AC3E}">
        <p14:creationId xmlns:p14="http://schemas.microsoft.com/office/powerpoint/2010/main" val="1373859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06771F-9AFB-2A0F-C44A-C4D84CBD6380}"/>
              </a:ext>
            </a:extLst>
          </p:cNvPr>
          <p:cNvSpPr>
            <a:spLocks noGrp="1"/>
          </p:cNvSpPr>
          <p:nvPr>
            <p:ph idx="1"/>
          </p:nvPr>
        </p:nvSpPr>
        <p:spPr>
          <a:xfrm>
            <a:off x="983225" y="1236526"/>
            <a:ext cx="9905999" cy="4770983"/>
          </a:xfrm>
        </p:spPr>
        <p:txBody>
          <a:bodyPr/>
          <a:lstStyle/>
          <a:p>
            <a:r>
              <a:rPr lang="en-US" b="1" dirty="0"/>
              <a:t>Tuning</a:t>
            </a:r>
            <a:r>
              <a:rPr lang="en-US" dirty="0"/>
              <a:t> is the process of finding the best </a:t>
            </a:r>
            <a:r>
              <a:rPr lang="en-US" b="1" dirty="0"/>
              <a:t>settings (hyperparameters)</a:t>
            </a:r>
            <a:r>
              <a:rPr lang="en-US" dirty="0"/>
              <a:t> for a machine learning model to improve its performance.</a:t>
            </a:r>
          </a:p>
          <a:p>
            <a:pPr>
              <a:buNone/>
            </a:pPr>
            <a:r>
              <a:rPr lang="en-US" dirty="0"/>
              <a:t>   We’ll use tools like </a:t>
            </a:r>
            <a:r>
              <a:rPr lang="en-US" b="1" dirty="0" err="1"/>
              <a:t>GridSearchCV</a:t>
            </a:r>
            <a:r>
              <a:rPr lang="en-US" dirty="0"/>
              <a:t> to:</a:t>
            </a:r>
          </a:p>
          <a:p>
            <a:pPr>
              <a:buFont typeface="Arial" panose="020B0604020202020204" pitchFamily="34" charset="0"/>
              <a:buChar char="•"/>
            </a:pPr>
            <a:r>
              <a:rPr lang="en-US" dirty="0"/>
              <a:t>Automatically test many combinations of hyperparameters.</a:t>
            </a:r>
          </a:p>
          <a:p>
            <a:pPr>
              <a:buFont typeface="Arial" panose="020B0604020202020204" pitchFamily="34" charset="0"/>
              <a:buChar char="•"/>
            </a:pPr>
            <a:r>
              <a:rPr lang="en-US" dirty="0"/>
              <a:t>Evaluate them using cross-validation.</a:t>
            </a:r>
          </a:p>
          <a:p>
            <a:pPr>
              <a:buFont typeface="Arial" panose="020B0604020202020204" pitchFamily="34" charset="0"/>
              <a:buChar char="•"/>
            </a:pPr>
            <a:r>
              <a:rPr lang="en-US" dirty="0"/>
              <a:t>Select the combination that performs best.</a:t>
            </a:r>
          </a:p>
          <a:p>
            <a:endParaRPr lang="en-IN" dirty="0"/>
          </a:p>
        </p:txBody>
      </p:sp>
      <p:sp>
        <p:nvSpPr>
          <p:cNvPr id="5" name="Arrow: Right 4">
            <a:extLst>
              <a:ext uri="{FF2B5EF4-FFF2-40B4-BE49-F238E27FC236}">
                <a16:creationId xmlns:a16="http://schemas.microsoft.com/office/drawing/2014/main" id="{B9A15B10-F5F0-C1B3-437A-A77B59EF3D14}"/>
              </a:ext>
            </a:extLst>
          </p:cNvPr>
          <p:cNvSpPr/>
          <p:nvPr/>
        </p:nvSpPr>
        <p:spPr>
          <a:xfrm>
            <a:off x="983225" y="-152400"/>
            <a:ext cx="6538453" cy="1120877"/>
          </a:xfrm>
          <a:prstGeom prst="rightArrow">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F21D5EF3-EE5C-24EA-D4BE-B5313B45E30B}"/>
              </a:ext>
            </a:extLst>
          </p:cNvPr>
          <p:cNvSpPr txBox="1"/>
          <p:nvPr/>
        </p:nvSpPr>
        <p:spPr>
          <a:xfrm>
            <a:off x="983225" y="115650"/>
            <a:ext cx="6774427" cy="584775"/>
          </a:xfrm>
          <a:prstGeom prst="rect">
            <a:avLst/>
          </a:prstGeom>
          <a:noFill/>
        </p:spPr>
        <p:txBody>
          <a:bodyPr wrap="square" rtlCol="0">
            <a:spAutoFit/>
          </a:bodyPr>
          <a:lstStyle/>
          <a:p>
            <a:r>
              <a:rPr lang="en-IN" sz="3200" dirty="0">
                <a:solidFill>
                  <a:schemeClr val="accent5"/>
                </a:solidFill>
              </a:rPr>
              <a:t>Hyperparameter Tuning and Model</a:t>
            </a:r>
          </a:p>
        </p:txBody>
      </p:sp>
    </p:spTree>
    <p:extLst>
      <p:ext uri="{BB962C8B-B14F-4D97-AF65-F5344CB8AC3E}">
        <p14:creationId xmlns:p14="http://schemas.microsoft.com/office/powerpoint/2010/main" val="129633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7D4B2E06-121A-657A-6926-C9EBAC52FF3F}"/>
              </a:ext>
            </a:extLst>
          </p:cNvPr>
          <p:cNvSpPr/>
          <p:nvPr/>
        </p:nvSpPr>
        <p:spPr>
          <a:xfrm>
            <a:off x="403890" y="88490"/>
            <a:ext cx="3558510" cy="1219200"/>
          </a:xfrm>
          <a:prstGeom prst="rightArrow">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84BD0AF-AC6E-E34A-AA09-57D0E5F6BD19}"/>
              </a:ext>
            </a:extLst>
          </p:cNvPr>
          <p:cNvSpPr txBox="1"/>
          <p:nvPr/>
        </p:nvSpPr>
        <p:spPr>
          <a:xfrm>
            <a:off x="482650" y="361457"/>
            <a:ext cx="3018503" cy="584775"/>
          </a:xfrm>
          <a:prstGeom prst="rect">
            <a:avLst/>
          </a:prstGeom>
          <a:noFill/>
        </p:spPr>
        <p:txBody>
          <a:bodyPr wrap="square" rtlCol="0">
            <a:spAutoFit/>
          </a:bodyPr>
          <a:lstStyle/>
          <a:p>
            <a:r>
              <a:rPr lang="en-IN" sz="3200" dirty="0">
                <a:solidFill>
                  <a:schemeClr val="accent5"/>
                </a:solidFill>
              </a:rPr>
              <a:t>Model Evaluation</a:t>
            </a:r>
          </a:p>
        </p:txBody>
      </p:sp>
      <p:pic>
        <p:nvPicPr>
          <p:cNvPr id="1026" name="Picture 2">
            <a:extLst>
              <a:ext uri="{FF2B5EF4-FFF2-40B4-BE49-F238E27FC236}">
                <a16:creationId xmlns:a16="http://schemas.microsoft.com/office/drawing/2014/main" id="{F3065C76-939F-BC1A-3C16-604D07E282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83044" y="327217"/>
            <a:ext cx="6282813" cy="485438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72D21E3-5820-DDA7-0710-CC5234F8F523}"/>
              </a:ext>
            </a:extLst>
          </p:cNvPr>
          <p:cNvSpPr txBox="1"/>
          <p:nvPr/>
        </p:nvSpPr>
        <p:spPr>
          <a:xfrm>
            <a:off x="816078" y="1128372"/>
            <a:ext cx="4768645" cy="4247317"/>
          </a:xfrm>
          <a:prstGeom prst="rect">
            <a:avLst/>
          </a:prstGeom>
          <a:noFill/>
        </p:spPr>
        <p:txBody>
          <a:bodyPr wrap="square" rtlCol="0">
            <a:spAutoFit/>
          </a:bodyPr>
          <a:lstStyle/>
          <a:p>
            <a:r>
              <a:rPr lang="en-US" dirty="0"/>
              <a:t>This bar chart compares the performance of four tuned models—Decision Tree, Random Forest, Logistic Regression, and </a:t>
            </a:r>
            <a:r>
              <a:rPr lang="en-US" dirty="0" err="1"/>
              <a:t>XGBoost</a:t>
            </a:r>
            <a:r>
              <a:rPr lang="en-US" dirty="0"/>
              <a:t>—using Accuracy, Precision, Recall, and F1-Score.</a:t>
            </a:r>
          </a:p>
          <a:p>
            <a:r>
              <a:rPr lang="en-US" dirty="0"/>
              <a:t>The </a:t>
            </a:r>
            <a:r>
              <a:rPr lang="en-US" b="1" dirty="0"/>
              <a:t>Decision Tree</a:t>
            </a:r>
            <a:r>
              <a:rPr lang="en-US" dirty="0"/>
              <a:t> model shows the lowest performance, with all metrics at 0.92, indicating consistent but relatively limited classification capability due to its simplicity.</a:t>
            </a:r>
          </a:p>
          <a:p>
            <a:r>
              <a:rPr lang="en-US" b="1" dirty="0"/>
              <a:t>Random Forest</a:t>
            </a:r>
            <a:r>
              <a:rPr lang="en-US" dirty="0"/>
              <a:t> and </a:t>
            </a:r>
            <a:r>
              <a:rPr lang="en-US" b="1" dirty="0"/>
              <a:t>Logistic Regression</a:t>
            </a:r>
            <a:r>
              <a:rPr lang="en-US" dirty="0"/>
              <a:t> show better results. Random Forest scores 0.96 across all metrics, reflecting strong performance through ensemble learning. Logistic Regression achieves 0.93 in Accuracy, Recall, and F1-Score, and 0.94 in Precision, showing decent results but not ideal for capturing complex patterns.</a:t>
            </a:r>
            <a:endParaRPr lang="en-IN" dirty="0"/>
          </a:p>
        </p:txBody>
      </p:sp>
      <p:sp>
        <p:nvSpPr>
          <p:cNvPr id="3" name="TextBox 2">
            <a:extLst>
              <a:ext uri="{FF2B5EF4-FFF2-40B4-BE49-F238E27FC236}">
                <a16:creationId xmlns:a16="http://schemas.microsoft.com/office/drawing/2014/main" id="{30CA5EBC-8AA3-2B75-6C06-7628C7816F14}"/>
              </a:ext>
            </a:extLst>
          </p:cNvPr>
          <p:cNvSpPr txBox="1"/>
          <p:nvPr/>
        </p:nvSpPr>
        <p:spPr>
          <a:xfrm>
            <a:off x="1415845" y="5475531"/>
            <a:ext cx="9724103" cy="2246769"/>
          </a:xfrm>
          <a:prstGeom prst="rect">
            <a:avLst/>
          </a:prstGeom>
          <a:noFill/>
        </p:spPr>
        <p:txBody>
          <a:bodyPr wrap="square" rtlCol="0">
            <a:spAutoFit/>
          </a:bodyPr>
          <a:lstStyle/>
          <a:p>
            <a:r>
              <a:rPr lang="en-US" sz="2800" b="1" dirty="0" err="1"/>
              <a:t>XGBoost</a:t>
            </a:r>
            <a:r>
              <a:rPr lang="en-US" sz="2800" dirty="0"/>
              <a:t> outperforms all others, scoring 0.97 in every metric. Its high accuracy, generalization, and consistent multiclass classification ability make it the most reliable. Therefore, </a:t>
            </a:r>
            <a:r>
              <a:rPr lang="en-US" sz="2800" b="1" dirty="0" err="1"/>
              <a:t>XGBoost</a:t>
            </a:r>
            <a:r>
              <a:rPr lang="en-US" sz="2800" b="1" dirty="0"/>
              <a:t> was chosen as the final model</a:t>
            </a:r>
            <a:r>
              <a:rPr lang="en-US" sz="2800" dirty="0"/>
              <a:t> for its robustness and superior predictive power in detecting sleep disorders.</a:t>
            </a:r>
            <a:endParaRPr lang="en-IN" sz="2800" dirty="0"/>
          </a:p>
        </p:txBody>
      </p:sp>
    </p:spTree>
    <p:extLst>
      <p:ext uri="{BB962C8B-B14F-4D97-AF65-F5344CB8AC3E}">
        <p14:creationId xmlns:p14="http://schemas.microsoft.com/office/powerpoint/2010/main" val="2368339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6C4C804-B821-3D31-B850-DFF61C88B8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3511" y="1266262"/>
            <a:ext cx="5965340" cy="35417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4E94CB5-A88D-4E43-EB9B-9B62E3703FC0}"/>
              </a:ext>
            </a:extLst>
          </p:cNvPr>
          <p:cNvSpPr txBox="1"/>
          <p:nvPr/>
        </p:nvSpPr>
        <p:spPr>
          <a:xfrm>
            <a:off x="7059561" y="889575"/>
            <a:ext cx="4876800" cy="5601533"/>
          </a:xfrm>
          <a:prstGeom prst="rect">
            <a:avLst/>
          </a:prstGeom>
          <a:noFill/>
        </p:spPr>
        <p:txBody>
          <a:bodyPr wrap="square" rtlCol="0">
            <a:spAutoFit/>
          </a:bodyPr>
          <a:lstStyle/>
          <a:p>
            <a:pPr algn="l">
              <a:buNone/>
            </a:pPr>
            <a:r>
              <a:rPr lang="en-US" sz="2000" b="0" i="0" dirty="0">
                <a:effectLst/>
                <a:latin typeface="system-ui"/>
              </a:rPr>
              <a:t>🔴 </a:t>
            </a:r>
            <a:r>
              <a:rPr lang="en-US" sz="2000" b="0" i="0" dirty="0" err="1">
                <a:effectLst/>
                <a:latin typeface="system-ui"/>
              </a:rPr>
              <a:t>XGBoost</a:t>
            </a:r>
            <a:r>
              <a:rPr lang="en-US" sz="2000" b="0" i="0" dirty="0">
                <a:effectLst/>
                <a:latin typeface="system-ui"/>
              </a:rPr>
              <a:t> Performs Best Overall:</a:t>
            </a:r>
          </a:p>
          <a:p>
            <a:pPr algn="l">
              <a:buNone/>
            </a:pPr>
            <a:r>
              <a:rPr lang="en-US" sz="2000" b="0" i="0" dirty="0">
                <a:effectLst/>
                <a:latin typeface="system-ui"/>
              </a:rPr>
              <a:t>This indicates that the </a:t>
            </a:r>
            <a:r>
              <a:rPr lang="en-US" sz="2000" b="0" i="0" dirty="0" err="1">
                <a:effectLst/>
                <a:latin typeface="system-ui"/>
              </a:rPr>
              <a:t>XGBoost</a:t>
            </a:r>
            <a:r>
              <a:rPr lang="en-US" sz="2000" b="0" i="0" dirty="0">
                <a:effectLst/>
                <a:latin typeface="system-ui"/>
              </a:rPr>
              <a:t> model is the most balanced and reliable among the models tested for predicting sleep disorders.</a:t>
            </a:r>
          </a:p>
          <a:p>
            <a:pPr algn="l">
              <a:buNone/>
            </a:pPr>
            <a:endParaRPr lang="en-US" sz="2000" b="0" i="0" dirty="0">
              <a:effectLst/>
              <a:latin typeface="system-ui"/>
            </a:endParaRPr>
          </a:p>
          <a:p>
            <a:pPr algn="l">
              <a:buNone/>
            </a:pPr>
            <a:r>
              <a:rPr lang="en-US" sz="2000" b="0" i="0" dirty="0">
                <a:effectLst/>
                <a:latin typeface="system-ui"/>
              </a:rPr>
              <a:t>🟠 Random Forest is a Strong Contender:</a:t>
            </a:r>
          </a:p>
          <a:p>
            <a:pPr algn="l">
              <a:buNone/>
            </a:pPr>
            <a:r>
              <a:rPr lang="en-US" sz="2000" b="0" i="0" dirty="0">
                <a:effectLst/>
                <a:latin typeface="system-ui"/>
              </a:rPr>
              <a:t>It can be a good alternative if </a:t>
            </a:r>
            <a:r>
              <a:rPr lang="en-US" sz="2000" b="0" i="0" dirty="0" err="1">
                <a:effectLst/>
                <a:latin typeface="system-ui"/>
              </a:rPr>
              <a:t>XGBoost’s</a:t>
            </a:r>
            <a:r>
              <a:rPr lang="en-US" sz="2000" b="0" i="0" dirty="0">
                <a:effectLst/>
                <a:latin typeface="system-ui"/>
              </a:rPr>
              <a:t> computational cost is a concern.</a:t>
            </a:r>
          </a:p>
          <a:p>
            <a:pPr algn="l">
              <a:buNone/>
            </a:pPr>
            <a:endParaRPr lang="en-US" sz="2000" b="0" i="0" dirty="0">
              <a:effectLst/>
              <a:latin typeface="system-ui"/>
            </a:endParaRPr>
          </a:p>
          <a:p>
            <a:pPr algn="l">
              <a:buNone/>
            </a:pPr>
            <a:r>
              <a:rPr lang="en-US" sz="2000" b="0" i="0" dirty="0">
                <a:effectLst/>
                <a:latin typeface="system-ui"/>
              </a:rPr>
              <a:t>🔵 Logistic Regression Shows Moderate Performance:</a:t>
            </a:r>
          </a:p>
          <a:p>
            <a:pPr algn="l">
              <a:buNone/>
            </a:pPr>
            <a:r>
              <a:rPr lang="en-US" sz="2000" b="0" i="0" dirty="0">
                <a:effectLst/>
                <a:latin typeface="system-ui"/>
              </a:rPr>
              <a:t>It may still be useful due to its simplicity and interpretability.</a:t>
            </a:r>
          </a:p>
          <a:p>
            <a:pPr algn="l">
              <a:buNone/>
            </a:pPr>
            <a:endParaRPr lang="en-US" sz="2000" b="0" i="0" dirty="0">
              <a:effectLst/>
              <a:latin typeface="system-ui"/>
            </a:endParaRPr>
          </a:p>
          <a:p>
            <a:pPr algn="l">
              <a:buNone/>
            </a:pPr>
            <a:r>
              <a:rPr lang="en-US" sz="2000" b="0" i="0" dirty="0">
                <a:effectLst/>
                <a:latin typeface="system-ui"/>
              </a:rPr>
              <a:t>🔵 Decision Tree Performs the Least:</a:t>
            </a:r>
          </a:p>
          <a:p>
            <a:pPr algn="l"/>
            <a:r>
              <a:rPr lang="en-US" sz="2000" b="0" i="0" dirty="0">
                <a:effectLst/>
                <a:latin typeface="system-ui"/>
              </a:rPr>
              <a:t>It might be prone to overfitting and lacks the robustness of ensemble methods</a:t>
            </a:r>
          </a:p>
          <a:p>
            <a:endParaRPr lang="en-IN" dirty="0"/>
          </a:p>
        </p:txBody>
      </p:sp>
      <p:sp>
        <p:nvSpPr>
          <p:cNvPr id="6" name="Arrow: Right 5">
            <a:extLst>
              <a:ext uri="{FF2B5EF4-FFF2-40B4-BE49-F238E27FC236}">
                <a16:creationId xmlns:a16="http://schemas.microsoft.com/office/drawing/2014/main" id="{5E0BDDFA-7261-2D2A-C74E-DBE79E8B3277}"/>
              </a:ext>
            </a:extLst>
          </p:cNvPr>
          <p:cNvSpPr/>
          <p:nvPr/>
        </p:nvSpPr>
        <p:spPr>
          <a:xfrm>
            <a:off x="696181" y="139346"/>
            <a:ext cx="3637935" cy="884904"/>
          </a:xfrm>
          <a:prstGeom prst="rightArrow">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1BA5786A-7AEF-2055-32E0-57A885B27A38}"/>
              </a:ext>
            </a:extLst>
          </p:cNvPr>
          <p:cNvSpPr txBox="1"/>
          <p:nvPr/>
        </p:nvSpPr>
        <p:spPr>
          <a:xfrm>
            <a:off x="663511" y="334748"/>
            <a:ext cx="5918149" cy="461665"/>
          </a:xfrm>
          <a:prstGeom prst="rect">
            <a:avLst/>
          </a:prstGeom>
          <a:noFill/>
        </p:spPr>
        <p:txBody>
          <a:bodyPr wrap="square" rtlCol="0">
            <a:spAutoFit/>
          </a:bodyPr>
          <a:lstStyle/>
          <a:p>
            <a:r>
              <a:rPr lang="en-IN" sz="2400" dirty="0">
                <a:solidFill>
                  <a:schemeClr val="accent5"/>
                </a:solidFill>
              </a:rPr>
              <a:t>Model Evaluation Matrix:</a:t>
            </a:r>
          </a:p>
        </p:txBody>
      </p:sp>
    </p:spTree>
    <p:extLst>
      <p:ext uri="{BB962C8B-B14F-4D97-AF65-F5344CB8AC3E}">
        <p14:creationId xmlns:p14="http://schemas.microsoft.com/office/powerpoint/2010/main" val="1066659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5795EF8-A9D7-0249-2D6D-1DA87DE8BE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9734" y="1167478"/>
            <a:ext cx="5780498" cy="51055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161FE52-DB48-5A3E-1F61-C96625436BF1}"/>
              </a:ext>
            </a:extLst>
          </p:cNvPr>
          <p:cNvSpPr txBox="1"/>
          <p:nvPr/>
        </p:nvSpPr>
        <p:spPr>
          <a:xfrm>
            <a:off x="7384026" y="788691"/>
            <a:ext cx="4434348" cy="5262979"/>
          </a:xfrm>
          <a:prstGeom prst="rect">
            <a:avLst/>
          </a:prstGeom>
          <a:noFill/>
        </p:spPr>
        <p:txBody>
          <a:bodyPr wrap="square" rtlCol="0">
            <a:spAutoFit/>
          </a:bodyPr>
          <a:lstStyle/>
          <a:p>
            <a:r>
              <a:rPr lang="en-US" sz="2800" b="0" i="0" dirty="0">
                <a:effectLst/>
                <a:latin typeface="Tw Cen MT" panose="020B0602020104020603" pitchFamily="34" charset="0"/>
              </a:rPr>
              <a:t>The Random Forest (green) and </a:t>
            </a:r>
            <a:r>
              <a:rPr lang="en-US" sz="2800" b="0" i="0" dirty="0" err="1">
                <a:effectLst/>
                <a:latin typeface="Tw Cen MT" panose="020B0602020104020603" pitchFamily="34" charset="0"/>
              </a:rPr>
              <a:t>XGBoost</a:t>
            </a:r>
            <a:r>
              <a:rPr lang="en-US" sz="2800" b="0" i="0" dirty="0">
                <a:effectLst/>
                <a:latin typeface="Tw Cen MT" panose="020B0602020104020603" pitchFamily="34" charset="0"/>
              </a:rPr>
              <a:t> (red) models show superior performance with AUC scores of 1.00, indicating perfect classification on the dataset. </a:t>
            </a:r>
          </a:p>
          <a:p>
            <a:r>
              <a:rPr lang="en-US" sz="2800" b="0" i="0" dirty="0">
                <a:effectLst/>
                <a:latin typeface="Tw Cen MT" panose="020B0602020104020603" pitchFamily="34" charset="0"/>
              </a:rPr>
              <a:t>The Decision Tree (blue) and Logistic Regression (yellow) models also perform well, with AUC scores of 0.98, but are slightly less effective than the </a:t>
            </a:r>
            <a:r>
              <a:rPr lang="en-US" sz="2800" dirty="0">
                <a:latin typeface="Tw Cen MT" panose="020B0602020104020603" pitchFamily="34" charset="0"/>
              </a:rPr>
              <a:t>other </a:t>
            </a:r>
            <a:r>
              <a:rPr lang="en-US" sz="2800" b="0" i="0" dirty="0">
                <a:effectLst/>
                <a:latin typeface="Tw Cen MT" panose="020B0602020104020603" pitchFamily="34" charset="0"/>
              </a:rPr>
              <a:t>two models. </a:t>
            </a:r>
            <a:endParaRPr lang="en-IN" sz="2800" dirty="0">
              <a:latin typeface="Tw Cen MT" panose="020B0602020104020603" pitchFamily="34" charset="0"/>
            </a:endParaRPr>
          </a:p>
        </p:txBody>
      </p:sp>
      <p:sp>
        <p:nvSpPr>
          <p:cNvPr id="6" name="Arrow: Right 5">
            <a:extLst>
              <a:ext uri="{FF2B5EF4-FFF2-40B4-BE49-F238E27FC236}">
                <a16:creationId xmlns:a16="http://schemas.microsoft.com/office/drawing/2014/main" id="{07497E32-621C-1551-1659-B95478C5848A}"/>
              </a:ext>
            </a:extLst>
          </p:cNvPr>
          <p:cNvSpPr/>
          <p:nvPr/>
        </p:nvSpPr>
        <p:spPr>
          <a:xfrm>
            <a:off x="1141412" y="0"/>
            <a:ext cx="2850484" cy="980665"/>
          </a:xfrm>
          <a:prstGeom prst="rightArrow">
            <a:avLst>
              <a:gd name="adj1" fmla="val 50000"/>
              <a:gd name="adj2" fmla="val 48997"/>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79BE8979-875C-3D2B-AE9D-48955A830D59}"/>
              </a:ext>
            </a:extLst>
          </p:cNvPr>
          <p:cNvSpPr txBox="1"/>
          <p:nvPr/>
        </p:nvSpPr>
        <p:spPr>
          <a:xfrm>
            <a:off x="1141412" y="226139"/>
            <a:ext cx="5878820" cy="461665"/>
          </a:xfrm>
          <a:prstGeom prst="rect">
            <a:avLst/>
          </a:prstGeom>
          <a:noFill/>
        </p:spPr>
        <p:txBody>
          <a:bodyPr wrap="square" rtlCol="0">
            <a:spAutoFit/>
          </a:bodyPr>
          <a:lstStyle/>
          <a:p>
            <a:r>
              <a:rPr lang="en-IN" sz="2400" dirty="0">
                <a:solidFill>
                  <a:schemeClr val="accent5"/>
                </a:solidFill>
              </a:rPr>
              <a:t>ROC-AUC CURVE</a:t>
            </a:r>
          </a:p>
        </p:txBody>
      </p:sp>
    </p:spTree>
    <p:extLst>
      <p:ext uri="{BB962C8B-B14F-4D97-AF65-F5344CB8AC3E}">
        <p14:creationId xmlns:p14="http://schemas.microsoft.com/office/powerpoint/2010/main" val="415043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218C64E-D22F-CF3B-8393-48218BF06A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400" y="1478570"/>
            <a:ext cx="4543408" cy="35417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2F3EBC8-F0D8-1CBF-12DF-AC049C0ADBD1}"/>
              </a:ext>
            </a:extLst>
          </p:cNvPr>
          <p:cNvSpPr txBox="1"/>
          <p:nvPr/>
        </p:nvSpPr>
        <p:spPr>
          <a:xfrm>
            <a:off x="6389194" y="1478570"/>
            <a:ext cx="5427406" cy="3895938"/>
          </a:xfrm>
          <a:prstGeom prst="rect">
            <a:avLst/>
          </a:prstGeom>
          <a:noFill/>
        </p:spPr>
        <p:txBody>
          <a:bodyPr wrap="square" rtlCol="0">
            <a:spAutoFit/>
          </a:bodyPr>
          <a:lstStyle/>
          <a:p>
            <a:pPr algn="l">
              <a:lnSpc>
                <a:spcPts val="1650"/>
              </a:lnSpc>
              <a:spcBef>
                <a:spcPts val="750"/>
              </a:spcBef>
              <a:spcAft>
                <a:spcPts val="600"/>
              </a:spcAft>
              <a:buFont typeface="Arial" panose="020B0604020202020204" pitchFamily="34" charset="0"/>
              <a:buChar char="•"/>
            </a:pPr>
            <a:r>
              <a:rPr lang="en-US" sz="2400" b="1" dirty="0">
                <a:latin typeface="Tw Cen MT" panose="020B0602020104020603" pitchFamily="34" charset="0"/>
              </a:rPr>
              <a:t>Insomnia (Class 0) </a:t>
            </a:r>
            <a:r>
              <a:rPr lang="en-US" sz="2400" b="1" i="0" dirty="0">
                <a:effectLst/>
                <a:latin typeface="Tw Cen MT" panose="020B0602020104020603" pitchFamily="34" charset="0"/>
              </a:rPr>
              <a:t>:</a:t>
            </a:r>
            <a:r>
              <a:rPr lang="en-US" sz="2400" b="0" i="0" dirty="0">
                <a:effectLst/>
                <a:latin typeface="Tw Cen MT" panose="020B0602020104020603" pitchFamily="34" charset="0"/>
              </a:rPr>
              <a:t> 14 instances were correctly predicted as insomnia, while 1 instance was incorrectly predicted as sleep apnea.</a:t>
            </a:r>
          </a:p>
          <a:p>
            <a:pPr algn="l">
              <a:lnSpc>
                <a:spcPts val="1650"/>
              </a:lnSpc>
              <a:spcBef>
                <a:spcPts val="750"/>
              </a:spcBef>
              <a:spcAft>
                <a:spcPts val="600"/>
              </a:spcAft>
            </a:pPr>
            <a:endParaRPr lang="en-US" sz="2400" b="0" i="0" dirty="0">
              <a:effectLst/>
              <a:latin typeface="Tw Cen MT" panose="020B0602020104020603" pitchFamily="34" charset="0"/>
            </a:endParaRPr>
          </a:p>
          <a:p>
            <a:pPr algn="l">
              <a:lnSpc>
                <a:spcPts val="1650"/>
              </a:lnSpc>
              <a:spcBef>
                <a:spcPts val="750"/>
              </a:spcBef>
              <a:spcAft>
                <a:spcPts val="600"/>
              </a:spcAft>
              <a:buFont typeface="Arial" panose="020B0604020202020204" pitchFamily="34" charset="0"/>
              <a:buChar char="•"/>
            </a:pPr>
            <a:r>
              <a:rPr lang="en-US" sz="2400" b="1" dirty="0">
                <a:latin typeface="Tw Cen MT" panose="020B0602020104020603" pitchFamily="34" charset="0"/>
              </a:rPr>
              <a:t>None (Class 1) </a:t>
            </a:r>
            <a:r>
              <a:rPr lang="en-US" sz="2400" b="1" i="0" dirty="0">
                <a:effectLst/>
                <a:latin typeface="Tw Cen MT" panose="020B0602020104020603" pitchFamily="34" charset="0"/>
              </a:rPr>
              <a:t>:</a:t>
            </a:r>
            <a:r>
              <a:rPr lang="en-US" sz="2400" b="0" i="0" dirty="0">
                <a:effectLst/>
                <a:latin typeface="Tw Cen MT" panose="020B0602020104020603" pitchFamily="34" charset="0"/>
              </a:rPr>
              <a:t> All 44 instances were correctly predicted as none.</a:t>
            </a:r>
          </a:p>
          <a:p>
            <a:pPr algn="l">
              <a:lnSpc>
                <a:spcPts val="1650"/>
              </a:lnSpc>
              <a:spcBef>
                <a:spcPts val="750"/>
              </a:spcBef>
              <a:spcAft>
                <a:spcPts val="600"/>
              </a:spcAft>
            </a:pPr>
            <a:endParaRPr lang="en-US" sz="2400" b="0" i="0" dirty="0">
              <a:effectLst/>
              <a:latin typeface="Tw Cen MT" panose="020B0602020104020603" pitchFamily="34" charset="0"/>
            </a:endParaRPr>
          </a:p>
          <a:p>
            <a:pPr algn="l">
              <a:lnSpc>
                <a:spcPts val="1650"/>
              </a:lnSpc>
              <a:spcBef>
                <a:spcPts val="750"/>
              </a:spcBef>
              <a:spcAft>
                <a:spcPts val="1500"/>
              </a:spcAft>
              <a:buFont typeface="Arial" panose="020B0604020202020204" pitchFamily="34" charset="0"/>
              <a:buChar char="•"/>
            </a:pPr>
            <a:r>
              <a:rPr lang="en-US" sz="2400" b="1" dirty="0">
                <a:latin typeface="Tw Cen MT" panose="020B0602020104020603" pitchFamily="34" charset="0"/>
              </a:rPr>
              <a:t>Sleep Apnea (Class 2) </a:t>
            </a:r>
            <a:r>
              <a:rPr lang="en-US" sz="2400" b="1" i="0" dirty="0">
                <a:effectLst/>
                <a:latin typeface="Tw Cen MT" panose="020B0602020104020603" pitchFamily="34" charset="0"/>
              </a:rPr>
              <a:t>:</a:t>
            </a:r>
            <a:r>
              <a:rPr lang="en-US" sz="2400" b="0" i="0" dirty="0">
                <a:effectLst/>
                <a:latin typeface="Tw Cen MT" panose="020B0602020104020603" pitchFamily="34" charset="0"/>
              </a:rPr>
              <a:t> 15 instances were correctly predicted as sleep apnea, while 1 instance was incorrectly predicted as insomnia.</a:t>
            </a:r>
          </a:p>
          <a:p>
            <a:pPr marL="285750" indent="-285750">
              <a:buFont typeface="Courier New" panose="02070309020205020404" pitchFamily="49" charset="0"/>
              <a:buChar char="o"/>
            </a:pPr>
            <a:endParaRPr lang="en-IN" dirty="0"/>
          </a:p>
        </p:txBody>
      </p:sp>
      <p:sp>
        <p:nvSpPr>
          <p:cNvPr id="4" name="Arrow: Right 3">
            <a:extLst>
              <a:ext uri="{FF2B5EF4-FFF2-40B4-BE49-F238E27FC236}">
                <a16:creationId xmlns:a16="http://schemas.microsoft.com/office/drawing/2014/main" id="{DC9E5150-E6DB-DFEB-D30E-1CC091FD3E36}"/>
              </a:ext>
            </a:extLst>
          </p:cNvPr>
          <p:cNvSpPr/>
          <p:nvPr/>
        </p:nvSpPr>
        <p:spPr>
          <a:xfrm>
            <a:off x="395032" y="0"/>
            <a:ext cx="6526878" cy="1478570"/>
          </a:xfrm>
          <a:prstGeom prst="rightArrow">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68407FCF-A81A-250C-186D-9A5298E55E73}"/>
              </a:ext>
            </a:extLst>
          </p:cNvPr>
          <p:cNvSpPr txBox="1"/>
          <p:nvPr/>
        </p:nvSpPr>
        <p:spPr>
          <a:xfrm>
            <a:off x="395032" y="477675"/>
            <a:ext cx="5917278" cy="523220"/>
          </a:xfrm>
          <a:prstGeom prst="rect">
            <a:avLst/>
          </a:prstGeom>
          <a:noFill/>
        </p:spPr>
        <p:txBody>
          <a:bodyPr wrap="square" rtlCol="0">
            <a:spAutoFit/>
          </a:bodyPr>
          <a:lstStyle/>
          <a:p>
            <a:r>
              <a:rPr lang="en-IN" sz="2800" dirty="0">
                <a:solidFill>
                  <a:schemeClr val="accent5"/>
                </a:solidFill>
              </a:rPr>
              <a:t>Confusion Matrix: </a:t>
            </a:r>
            <a:r>
              <a:rPr lang="en-IN" sz="2800" dirty="0" err="1">
                <a:solidFill>
                  <a:schemeClr val="accent5"/>
                </a:solidFill>
              </a:rPr>
              <a:t>XGBoost</a:t>
            </a:r>
            <a:r>
              <a:rPr lang="en-IN" sz="2800" dirty="0">
                <a:solidFill>
                  <a:schemeClr val="accent5"/>
                </a:solidFill>
              </a:rPr>
              <a:t> (Best Model)</a:t>
            </a:r>
          </a:p>
        </p:txBody>
      </p:sp>
      <p:sp>
        <p:nvSpPr>
          <p:cNvPr id="7" name="TextBox 6">
            <a:extLst>
              <a:ext uri="{FF2B5EF4-FFF2-40B4-BE49-F238E27FC236}">
                <a16:creationId xmlns:a16="http://schemas.microsoft.com/office/drawing/2014/main" id="{642FD01F-12DE-137F-8E33-012889277300}"/>
              </a:ext>
            </a:extLst>
          </p:cNvPr>
          <p:cNvSpPr txBox="1"/>
          <p:nvPr/>
        </p:nvSpPr>
        <p:spPr>
          <a:xfrm>
            <a:off x="1419856" y="5379430"/>
            <a:ext cx="9645445" cy="1200329"/>
          </a:xfrm>
          <a:prstGeom prst="rect">
            <a:avLst/>
          </a:prstGeom>
          <a:noFill/>
        </p:spPr>
        <p:txBody>
          <a:bodyPr wrap="square" rtlCol="0">
            <a:spAutoFit/>
          </a:bodyPr>
          <a:lstStyle/>
          <a:p>
            <a:r>
              <a:rPr lang="en-US" sz="2400" dirty="0"/>
              <a:t>The confusion matrix for the tuned </a:t>
            </a:r>
            <a:r>
              <a:rPr lang="en-US" sz="2400" dirty="0" err="1"/>
              <a:t>XGBoost</a:t>
            </a:r>
            <a:r>
              <a:rPr lang="en-US" sz="2400" dirty="0"/>
              <a:t> model shows nearly perfect classification with minimal misclassification errors across all classes, confirming its outstanding predictive power for sleep disorder detection.</a:t>
            </a:r>
            <a:endParaRPr lang="en-IN" sz="2400" dirty="0"/>
          </a:p>
        </p:txBody>
      </p:sp>
    </p:spTree>
    <p:extLst>
      <p:ext uri="{BB962C8B-B14F-4D97-AF65-F5344CB8AC3E}">
        <p14:creationId xmlns:p14="http://schemas.microsoft.com/office/powerpoint/2010/main" val="1940311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BD7EE5-F637-F9FF-6F31-AEF3A10F5BEE}"/>
              </a:ext>
            </a:extLst>
          </p:cNvPr>
          <p:cNvSpPr>
            <a:spLocks noGrp="1"/>
          </p:cNvSpPr>
          <p:nvPr>
            <p:ph idx="1"/>
          </p:nvPr>
        </p:nvSpPr>
        <p:spPr>
          <a:xfrm>
            <a:off x="616539" y="1317523"/>
            <a:ext cx="11411205" cy="5309419"/>
          </a:xfrm>
        </p:spPr>
        <p:txBody>
          <a:bodyPr>
            <a:normAutofit fontScale="92500" lnSpcReduction="20000"/>
          </a:bodyPr>
          <a:lstStyle/>
          <a:p>
            <a:pPr>
              <a:buNone/>
            </a:pPr>
            <a:r>
              <a:rPr lang="en-US" dirty="0"/>
              <a:t>    This project aimed to predict sleep disorders—None, Insomnia, and Sleep Apnea—using patient lifestyle and medical data through a machine learning pipeline. We began with data preprocessing, including handling missing values, encoding categorical variables, and standardization. Exploratory Data Analysis (EDA) helped identify patterns and relationships within the data. </a:t>
            </a:r>
          </a:p>
          <a:p>
            <a:pPr>
              <a:buNone/>
            </a:pPr>
            <a:r>
              <a:rPr lang="en-US" dirty="0"/>
              <a:t>   We then trained and tuned four classification models: Decision Tree, Random Forest, Logistic Regression, and </a:t>
            </a:r>
            <a:r>
              <a:rPr lang="en-US" dirty="0" err="1"/>
              <a:t>XGBoost</a:t>
            </a:r>
            <a:r>
              <a:rPr lang="en-US" dirty="0"/>
              <a:t>, evaluating each using accuracy, precision, recall, F1-score, and multiclass ROC-AUC. Visual tools like bar plots, heatmaps, and ROC curves were used to support comparison.</a:t>
            </a:r>
            <a:r>
              <a:rPr lang="en-IN" dirty="0"/>
              <a:t> </a:t>
            </a:r>
            <a:r>
              <a:rPr lang="en-US" dirty="0" err="1"/>
              <a:t>XGBoost</a:t>
            </a:r>
            <a:r>
              <a:rPr lang="en-US" dirty="0"/>
              <a:t> was selected as the final model, achieving the highest accuracy (97%) and strong scores across all evaluation metrics, with excellent ROC-AUC performance, making it the most reliable in distinguishing between disorder types. </a:t>
            </a:r>
          </a:p>
          <a:p>
            <a:pPr>
              <a:buNone/>
            </a:pPr>
            <a:r>
              <a:rPr lang="en-US" dirty="0"/>
              <a:t>   This project demonstrates how machine learning can support early detection of sleep disorders, aiding clinical decisions and potentially improving patient outcomes through timely, data-driven insights.</a:t>
            </a:r>
          </a:p>
          <a:p>
            <a:pPr>
              <a:buNone/>
            </a:pPr>
            <a:endParaRPr lang="en-US" dirty="0"/>
          </a:p>
        </p:txBody>
      </p:sp>
      <p:sp>
        <p:nvSpPr>
          <p:cNvPr id="4" name="Arrow: Right 3">
            <a:extLst>
              <a:ext uri="{FF2B5EF4-FFF2-40B4-BE49-F238E27FC236}">
                <a16:creationId xmlns:a16="http://schemas.microsoft.com/office/drawing/2014/main" id="{F1DEF9DC-B46C-572E-D35D-261F3E6C47CD}"/>
              </a:ext>
            </a:extLst>
          </p:cNvPr>
          <p:cNvSpPr/>
          <p:nvPr/>
        </p:nvSpPr>
        <p:spPr>
          <a:xfrm>
            <a:off x="943897" y="39329"/>
            <a:ext cx="2835301" cy="1219200"/>
          </a:xfrm>
          <a:prstGeom prst="rightArrow">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B9BD8E6-884A-A9B4-ADB5-BA60155F61C9}"/>
              </a:ext>
            </a:extLst>
          </p:cNvPr>
          <p:cNvSpPr txBox="1"/>
          <p:nvPr/>
        </p:nvSpPr>
        <p:spPr>
          <a:xfrm>
            <a:off x="943897" y="387319"/>
            <a:ext cx="2595716" cy="523220"/>
          </a:xfrm>
          <a:prstGeom prst="rect">
            <a:avLst/>
          </a:prstGeom>
          <a:noFill/>
        </p:spPr>
        <p:txBody>
          <a:bodyPr wrap="square" rtlCol="0">
            <a:spAutoFit/>
          </a:bodyPr>
          <a:lstStyle/>
          <a:p>
            <a:r>
              <a:rPr lang="en-IN" sz="2800" dirty="0">
                <a:solidFill>
                  <a:schemeClr val="accent5"/>
                </a:solidFill>
              </a:rPr>
              <a:t>CONCLUSION</a:t>
            </a:r>
          </a:p>
        </p:txBody>
      </p:sp>
    </p:spTree>
    <p:extLst>
      <p:ext uri="{BB962C8B-B14F-4D97-AF65-F5344CB8AC3E}">
        <p14:creationId xmlns:p14="http://schemas.microsoft.com/office/powerpoint/2010/main" val="1364387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FD1D76-6AEB-A0E7-4A5F-530A43A54297}"/>
              </a:ext>
            </a:extLst>
          </p:cNvPr>
          <p:cNvSpPr>
            <a:spLocks noGrp="1"/>
          </p:cNvSpPr>
          <p:nvPr>
            <p:ph idx="1"/>
          </p:nvPr>
        </p:nvSpPr>
        <p:spPr>
          <a:xfrm>
            <a:off x="1141412" y="1300436"/>
            <a:ext cx="9905999" cy="4490765"/>
          </a:xfrm>
        </p:spPr>
        <p:txBody>
          <a:bodyPr>
            <a:normAutofit fontScale="92500" lnSpcReduction="10000"/>
          </a:bodyPr>
          <a:lstStyle/>
          <a:p>
            <a:r>
              <a:rPr lang="en-US" sz="2600" b="1" dirty="0"/>
              <a:t>Feature Expansion</a:t>
            </a:r>
            <a:r>
              <a:rPr lang="en-US" sz="2600" dirty="0"/>
              <a:t>:</a:t>
            </a:r>
            <a:r>
              <a:rPr lang="en-US" dirty="0"/>
              <a:t> Integrate additional biometric and lifestyle features such as </a:t>
            </a:r>
            <a:r>
              <a:rPr lang="en-US" b="1" dirty="0"/>
              <a:t>heart rate variability, diet, </a:t>
            </a:r>
            <a:r>
              <a:rPr lang="en-US" dirty="0"/>
              <a:t>etc.</a:t>
            </a:r>
          </a:p>
          <a:p>
            <a:r>
              <a:rPr lang="en-US" sz="2600" b="1" dirty="0"/>
              <a:t>Model Explainability</a:t>
            </a:r>
            <a:r>
              <a:rPr lang="en-US" sz="2600" dirty="0"/>
              <a:t>: </a:t>
            </a:r>
            <a:r>
              <a:rPr lang="en-US" dirty="0"/>
              <a:t>Use tools like </a:t>
            </a:r>
            <a:r>
              <a:rPr lang="en-US" b="1" dirty="0"/>
              <a:t>SHAP</a:t>
            </a:r>
            <a:r>
              <a:rPr lang="en-US" dirty="0"/>
              <a:t> or </a:t>
            </a:r>
            <a:r>
              <a:rPr lang="en-US" b="1" dirty="0"/>
              <a:t>LIME</a:t>
            </a:r>
            <a:r>
              <a:rPr lang="en-US" dirty="0"/>
              <a:t> for interpreting predictions to support clinical decision-making.</a:t>
            </a:r>
          </a:p>
          <a:p>
            <a:r>
              <a:rPr lang="en-US" sz="2600" b="1" dirty="0"/>
              <a:t>Deep Learning</a:t>
            </a:r>
            <a:r>
              <a:rPr lang="en-US" sz="2600" dirty="0"/>
              <a:t>: </a:t>
            </a:r>
            <a:r>
              <a:rPr lang="en-US" dirty="0"/>
              <a:t>Explore </a:t>
            </a:r>
            <a:r>
              <a:rPr lang="en-US" b="1" dirty="0"/>
              <a:t>RNNs or CNNs</a:t>
            </a:r>
            <a:r>
              <a:rPr lang="en-US" dirty="0"/>
              <a:t> if time-series sleep data (like EEG) is available.</a:t>
            </a:r>
          </a:p>
          <a:p>
            <a:r>
              <a:rPr lang="en-US" sz="2600" b="1" dirty="0"/>
              <a:t>Mobile Integration</a:t>
            </a:r>
            <a:r>
              <a:rPr lang="en-US" sz="2600" dirty="0"/>
              <a:t>:</a:t>
            </a:r>
            <a:r>
              <a:rPr lang="en-US" dirty="0"/>
              <a:t> Deploy the model in a </a:t>
            </a:r>
            <a:r>
              <a:rPr lang="en-US" b="1" dirty="0"/>
              <a:t>user-friendly app</a:t>
            </a:r>
            <a:r>
              <a:rPr lang="en-US" dirty="0"/>
              <a:t> to collect real-time inputs from wearable devices.</a:t>
            </a:r>
          </a:p>
          <a:p>
            <a:r>
              <a:rPr lang="en-US" sz="2600" b="1" dirty="0"/>
              <a:t>Cross-population Testing</a:t>
            </a:r>
            <a:r>
              <a:rPr lang="en-US" sz="2600" dirty="0"/>
              <a:t>: </a:t>
            </a:r>
            <a:r>
              <a:rPr lang="en-US" dirty="0"/>
              <a:t>Validate the model’s performance across </a:t>
            </a:r>
            <a:r>
              <a:rPr lang="en-US" b="1" dirty="0"/>
              <a:t>diverse demographic and geographic groups</a:t>
            </a:r>
            <a:r>
              <a:rPr lang="en-US" dirty="0"/>
              <a:t> to improve robustness.</a:t>
            </a:r>
            <a:endParaRPr lang="en-IN" dirty="0"/>
          </a:p>
        </p:txBody>
      </p:sp>
      <p:sp>
        <p:nvSpPr>
          <p:cNvPr id="4" name="Arrow: Right 3">
            <a:extLst>
              <a:ext uri="{FF2B5EF4-FFF2-40B4-BE49-F238E27FC236}">
                <a16:creationId xmlns:a16="http://schemas.microsoft.com/office/drawing/2014/main" id="{5D4DCA91-5E09-D96F-B00D-DC443933B7B0}"/>
              </a:ext>
            </a:extLst>
          </p:cNvPr>
          <p:cNvSpPr/>
          <p:nvPr/>
        </p:nvSpPr>
        <p:spPr>
          <a:xfrm>
            <a:off x="1189702" y="0"/>
            <a:ext cx="2861188" cy="1052051"/>
          </a:xfrm>
          <a:prstGeom prst="rightArrow">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0D88FB84-9C69-F189-698C-DBA211275804}"/>
              </a:ext>
            </a:extLst>
          </p:cNvPr>
          <p:cNvSpPr txBox="1"/>
          <p:nvPr/>
        </p:nvSpPr>
        <p:spPr>
          <a:xfrm>
            <a:off x="1297857" y="233637"/>
            <a:ext cx="2644877" cy="584775"/>
          </a:xfrm>
          <a:prstGeom prst="rect">
            <a:avLst/>
          </a:prstGeom>
          <a:noFill/>
        </p:spPr>
        <p:txBody>
          <a:bodyPr wrap="square" rtlCol="0">
            <a:spAutoFit/>
          </a:bodyPr>
          <a:lstStyle/>
          <a:p>
            <a:r>
              <a:rPr lang="en-IN" sz="3200" dirty="0">
                <a:solidFill>
                  <a:schemeClr val="accent5"/>
                </a:solidFill>
              </a:rPr>
              <a:t>Future Scope</a:t>
            </a:r>
          </a:p>
        </p:txBody>
      </p:sp>
    </p:spTree>
    <p:extLst>
      <p:ext uri="{BB962C8B-B14F-4D97-AF65-F5344CB8AC3E}">
        <p14:creationId xmlns:p14="http://schemas.microsoft.com/office/powerpoint/2010/main" val="3630795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268C5B-D1DA-2471-3D85-016D06F6DCEA}"/>
              </a:ext>
            </a:extLst>
          </p:cNvPr>
          <p:cNvSpPr txBox="1"/>
          <p:nvPr/>
        </p:nvSpPr>
        <p:spPr>
          <a:xfrm>
            <a:off x="3033252" y="2389239"/>
            <a:ext cx="6125496" cy="769441"/>
          </a:xfrm>
          <a:prstGeom prst="rect">
            <a:avLst/>
          </a:prstGeom>
          <a:noFill/>
        </p:spPr>
        <p:txBody>
          <a:bodyPr wrap="square" rtlCol="0">
            <a:spAutoFit/>
          </a:bodyPr>
          <a:lstStyle/>
          <a:p>
            <a:r>
              <a:rPr lang="en-IN" sz="4400" dirty="0"/>
              <a:t>Dashboard Using Power BI</a:t>
            </a:r>
          </a:p>
        </p:txBody>
      </p:sp>
    </p:spTree>
    <p:extLst>
      <p:ext uri="{BB962C8B-B14F-4D97-AF65-F5344CB8AC3E}">
        <p14:creationId xmlns:p14="http://schemas.microsoft.com/office/powerpoint/2010/main" val="2090339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54C5B8-3882-8D3F-83C7-E16873075E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p:spTree>
    <p:extLst>
      <p:ext uri="{BB962C8B-B14F-4D97-AF65-F5344CB8AC3E}">
        <p14:creationId xmlns:p14="http://schemas.microsoft.com/office/powerpoint/2010/main" val="329354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F0DF0-7CBC-047A-3F6B-214AE16BD9F8}"/>
              </a:ext>
            </a:extLst>
          </p:cNvPr>
          <p:cNvSpPr>
            <a:spLocks noGrp="1"/>
          </p:cNvSpPr>
          <p:nvPr>
            <p:ph type="title"/>
          </p:nvPr>
        </p:nvSpPr>
        <p:spPr>
          <a:xfrm>
            <a:off x="1554367" y="2437486"/>
            <a:ext cx="9905998" cy="1478570"/>
          </a:xfrm>
        </p:spPr>
        <p:txBody>
          <a:bodyPr/>
          <a:lstStyle/>
          <a:p>
            <a:r>
              <a:rPr lang="en-IN" dirty="0"/>
              <a:t>                     </a:t>
            </a:r>
            <a:r>
              <a:rPr lang="en-IN" sz="4800" dirty="0"/>
              <a:t>THANK YOU !</a:t>
            </a:r>
          </a:p>
        </p:txBody>
      </p:sp>
    </p:spTree>
    <p:extLst>
      <p:ext uri="{BB962C8B-B14F-4D97-AF65-F5344CB8AC3E}">
        <p14:creationId xmlns:p14="http://schemas.microsoft.com/office/powerpoint/2010/main" val="2838970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7D91E650-EA02-A89B-5344-1EF7B8A0012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614" r="14614"/>
          <a:stretch>
            <a:fillRect/>
          </a:stretch>
        </p:blipFill>
        <p:spPr/>
      </p:pic>
      <p:sp>
        <p:nvSpPr>
          <p:cNvPr id="4" name="Text Placeholder 3">
            <a:extLst>
              <a:ext uri="{FF2B5EF4-FFF2-40B4-BE49-F238E27FC236}">
                <a16:creationId xmlns:a16="http://schemas.microsoft.com/office/drawing/2014/main" id="{CE8B29CB-4B6F-4A74-1F65-21059BD55A8C}"/>
              </a:ext>
            </a:extLst>
          </p:cNvPr>
          <p:cNvSpPr>
            <a:spLocks noGrp="1"/>
          </p:cNvSpPr>
          <p:nvPr>
            <p:ph type="body" sz="half" idx="2"/>
          </p:nvPr>
        </p:nvSpPr>
        <p:spPr>
          <a:xfrm>
            <a:off x="963562" y="1558413"/>
            <a:ext cx="5934511" cy="5299587"/>
          </a:xfrm>
        </p:spPr>
        <p:txBody>
          <a:bodyPr>
            <a:normAutofit/>
          </a:bodyPr>
          <a:lstStyle/>
          <a:p>
            <a:pPr>
              <a:buNone/>
            </a:pPr>
            <a:r>
              <a:rPr lang="en-US" sz="2400" dirty="0"/>
              <a:t>Sleep disorders like </a:t>
            </a:r>
            <a:r>
              <a:rPr lang="en-US" sz="2400" b="1" dirty="0"/>
              <a:t>Insomnia</a:t>
            </a:r>
            <a:r>
              <a:rPr lang="en-US" sz="2400" dirty="0"/>
              <a:t> and </a:t>
            </a:r>
            <a:r>
              <a:rPr lang="en-US" sz="2400" b="1" dirty="0"/>
              <a:t>Sleep Apnea</a:t>
            </a:r>
            <a:r>
              <a:rPr lang="en-US" sz="2400" dirty="0"/>
              <a:t> are common yet underdiagnosed conditions that can severely affect an individual's quality of life, health, and productivity. Timely and accurate identification is crucial but often limited by clinical resources. This project focuses on building a machine learning solution to classify individuals into three categories: </a:t>
            </a:r>
            <a:r>
              <a:rPr lang="en-US" sz="2400" b="1" dirty="0"/>
              <a:t>No Disorder, Insomnia, and Sleep Apnea</a:t>
            </a:r>
            <a:r>
              <a:rPr lang="en-US" sz="2400" dirty="0"/>
              <a:t>, using lifestyle and health-related data.</a:t>
            </a:r>
          </a:p>
          <a:p>
            <a:endParaRPr lang="en-IN" dirty="0"/>
          </a:p>
        </p:txBody>
      </p:sp>
      <p:sp>
        <p:nvSpPr>
          <p:cNvPr id="5" name="Arrow: Right 4">
            <a:extLst>
              <a:ext uri="{FF2B5EF4-FFF2-40B4-BE49-F238E27FC236}">
                <a16:creationId xmlns:a16="http://schemas.microsoft.com/office/drawing/2014/main" id="{033C0C72-E7FA-1B4D-39AF-3D1D8B02C651}"/>
              </a:ext>
            </a:extLst>
          </p:cNvPr>
          <p:cNvSpPr/>
          <p:nvPr/>
        </p:nvSpPr>
        <p:spPr>
          <a:xfrm>
            <a:off x="963562" y="0"/>
            <a:ext cx="2991600" cy="1490400"/>
          </a:xfrm>
          <a:prstGeom prst="rightArrow">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6626F349-0E33-E47C-C679-A62793B61966}"/>
              </a:ext>
            </a:extLst>
          </p:cNvPr>
          <p:cNvSpPr txBox="1"/>
          <p:nvPr/>
        </p:nvSpPr>
        <p:spPr>
          <a:xfrm>
            <a:off x="1141410" y="420469"/>
            <a:ext cx="2264641" cy="646331"/>
          </a:xfrm>
          <a:prstGeom prst="rect">
            <a:avLst/>
          </a:prstGeom>
          <a:noFill/>
        </p:spPr>
        <p:txBody>
          <a:bodyPr wrap="square" rtlCol="0">
            <a:spAutoFit/>
          </a:bodyPr>
          <a:lstStyle/>
          <a:p>
            <a:r>
              <a:rPr lang="en-IN" sz="3600" dirty="0">
                <a:solidFill>
                  <a:schemeClr val="bg2">
                    <a:lumMod val="60000"/>
                    <a:lumOff val="40000"/>
                  </a:schemeClr>
                </a:solidFill>
              </a:rPr>
              <a:t>Introduction</a:t>
            </a:r>
          </a:p>
        </p:txBody>
      </p:sp>
    </p:spTree>
    <p:extLst>
      <p:ext uri="{BB962C8B-B14F-4D97-AF65-F5344CB8AC3E}">
        <p14:creationId xmlns:p14="http://schemas.microsoft.com/office/powerpoint/2010/main" val="2488322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B5BFFD-C919-37E9-B8C3-FCD63B5205B4}"/>
              </a:ext>
            </a:extLst>
          </p:cNvPr>
          <p:cNvSpPr>
            <a:spLocks noGrp="1"/>
          </p:cNvSpPr>
          <p:nvPr>
            <p:ph idx="1"/>
          </p:nvPr>
        </p:nvSpPr>
        <p:spPr>
          <a:xfrm>
            <a:off x="1297857" y="1580893"/>
            <a:ext cx="9905999" cy="4642926"/>
          </a:xfrm>
        </p:spPr>
        <p:txBody>
          <a:bodyPr/>
          <a:lstStyle/>
          <a:p>
            <a:r>
              <a:rPr lang="en-US" sz="2800" dirty="0"/>
              <a:t>Early detection helps prevent </a:t>
            </a:r>
            <a:r>
              <a:rPr lang="en-US" sz="2800" b="1" dirty="0"/>
              <a:t>chronic health issues</a:t>
            </a:r>
            <a:r>
              <a:rPr lang="en-US" sz="2800" dirty="0"/>
              <a:t> like hypertension, diabetes, and depression.</a:t>
            </a:r>
            <a:endParaRPr lang="en-IN" sz="2800" dirty="0"/>
          </a:p>
          <a:p>
            <a:r>
              <a:rPr lang="en-US" sz="2800" dirty="0"/>
              <a:t>Reduces </a:t>
            </a:r>
            <a:r>
              <a:rPr lang="en-US" sz="2800" b="1" dirty="0"/>
              <a:t>economic burden</a:t>
            </a:r>
            <a:r>
              <a:rPr lang="en-US" sz="2800" dirty="0"/>
              <a:t> on healthcare systems.</a:t>
            </a:r>
            <a:endParaRPr lang="en-IN" sz="2800" dirty="0"/>
          </a:p>
          <a:p>
            <a:r>
              <a:rPr lang="en-IN" sz="2800" dirty="0"/>
              <a:t>Enables </a:t>
            </a:r>
            <a:r>
              <a:rPr lang="en-IN" sz="2800" b="1" dirty="0"/>
              <a:t>personalized healthcare interventions</a:t>
            </a:r>
            <a:r>
              <a:rPr lang="en-IN" sz="2800" dirty="0"/>
              <a:t>.</a:t>
            </a:r>
          </a:p>
          <a:p>
            <a:r>
              <a:rPr lang="en-US" sz="2800" dirty="0"/>
              <a:t>Empowers patients to make </a:t>
            </a:r>
            <a:r>
              <a:rPr lang="en-US" sz="2800" b="1" dirty="0"/>
              <a:t>lifestyle adjustments</a:t>
            </a:r>
            <a:r>
              <a:rPr lang="en-US" sz="2800" dirty="0"/>
              <a:t> for better sleep hygiene.</a:t>
            </a:r>
            <a:endParaRPr lang="en-IN" sz="2800" dirty="0"/>
          </a:p>
          <a:p>
            <a:pPr marL="0" indent="0">
              <a:buNone/>
            </a:pPr>
            <a:endParaRPr lang="en-IN" dirty="0"/>
          </a:p>
        </p:txBody>
      </p:sp>
      <p:sp>
        <p:nvSpPr>
          <p:cNvPr id="4" name="Arrow: Right 3">
            <a:extLst>
              <a:ext uri="{FF2B5EF4-FFF2-40B4-BE49-F238E27FC236}">
                <a16:creationId xmlns:a16="http://schemas.microsoft.com/office/drawing/2014/main" id="{3A696C46-2F38-1E89-EE90-205A30C3D8E2}"/>
              </a:ext>
            </a:extLst>
          </p:cNvPr>
          <p:cNvSpPr/>
          <p:nvPr/>
        </p:nvSpPr>
        <p:spPr>
          <a:xfrm>
            <a:off x="1297857" y="68826"/>
            <a:ext cx="4916130" cy="1376516"/>
          </a:xfrm>
          <a:prstGeom prst="rightArrow">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8666010-7CA7-BD85-F91C-8A56F360000E}"/>
              </a:ext>
            </a:extLst>
          </p:cNvPr>
          <p:cNvSpPr txBox="1"/>
          <p:nvPr/>
        </p:nvSpPr>
        <p:spPr>
          <a:xfrm>
            <a:off x="1297857" y="557029"/>
            <a:ext cx="4404853" cy="400110"/>
          </a:xfrm>
          <a:prstGeom prst="rect">
            <a:avLst/>
          </a:prstGeom>
          <a:noFill/>
        </p:spPr>
        <p:txBody>
          <a:bodyPr wrap="square" rtlCol="0">
            <a:spAutoFit/>
          </a:bodyPr>
          <a:lstStyle/>
          <a:p>
            <a:r>
              <a:rPr lang="en-IN" sz="2000" dirty="0">
                <a:solidFill>
                  <a:schemeClr val="accent5"/>
                </a:solidFill>
              </a:rPr>
              <a:t>Importance of Identifying Sleep Disorders</a:t>
            </a:r>
          </a:p>
        </p:txBody>
      </p:sp>
    </p:spTree>
    <p:extLst>
      <p:ext uri="{BB962C8B-B14F-4D97-AF65-F5344CB8AC3E}">
        <p14:creationId xmlns:p14="http://schemas.microsoft.com/office/powerpoint/2010/main" val="3288212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7719209-B65F-21BC-EEA2-7004338564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3551437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F67C8B67-09A4-92CB-DE15-62D689509E35}"/>
              </a:ext>
            </a:extLst>
          </p:cNvPr>
          <p:cNvGraphicFramePr>
            <a:graphicFrameLocks noGrp="1"/>
          </p:cNvGraphicFramePr>
          <p:nvPr>
            <p:ph idx="1"/>
            <p:extLst>
              <p:ext uri="{D42A27DB-BD31-4B8C-83A1-F6EECF244321}">
                <p14:modId xmlns:p14="http://schemas.microsoft.com/office/powerpoint/2010/main" val="1075007562"/>
              </p:ext>
            </p:extLst>
          </p:nvPr>
        </p:nvGraphicFramePr>
        <p:xfrm>
          <a:off x="1557542" y="931606"/>
          <a:ext cx="9906000" cy="4994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Arrow: Right 3">
            <a:extLst>
              <a:ext uri="{FF2B5EF4-FFF2-40B4-BE49-F238E27FC236}">
                <a16:creationId xmlns:a16="http://schemas.microsoft.com/office/drawing/2014/main" id="{234ACD1A-E280-AE16-8EC1-4660A9C3EFDB}"/>
              </a:ext>
            </a:extLst>
          </p:cNvPr>
          <p:cNvSpPr/>
          <p:nvPr/>
        </p:nvSpPr>
        <p:spPr>
          <a:xfrm>
            <a:off x="728458" y="31954"/>
            <a:ext cx="3559277" cy="1066799"/>
          </a:xfrm>
          <a:prstGeom prst="rightArrow">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E58EE15A-A4D9-861F-D5F2-FC664A660A09}"/>
              </a:ext>
            </a:extLst>
          </p:cNvPr>
          <p:cNvSpPr txBox="1"/>
          <p:nvPr/>
        </p:nvSpPr>
        <p:spPr>
          <a:xfrm>
            <a:off x="728458" y="334520"/>
            <a:ext cx="3480619" cy="461665"/>
          </a:xfrm>
          <a:prstGeom prst="rect">
            <a:avLst/>
          </a:prstGeom>
          <a:noFill/>
        </p:spPr>
        <p:txBody>
          <a:bodyPr wrap="square" rtlCol="0">
            <a:spAutoFit/>
          </a:bodyPr>
          <a:lstStyle/>
          <a:p>
            <a:r>
              <a:rPr lang="en-IN" sz="2400" dirty="0">
                <a:solidFill>
                  <a:schemeClr val="accent5"/>
                </a:solidFill>
              </a:rPr>
              <a:t>Understanding the Data</a:t>
            </a:r>
          </a:p>
        </p:txBody>
      </p:sp>
    </p:spTree>
    <p:extLst>
      <p:ext uri="{BB962C8B-B14F-4D97-AF65-F5344CB8AC3E}">
        <p14:creationId xmlns:p14="http://schemas.microsoft.com/office/powerpoint/2010/main" val="3686765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119032D0-66CE-653B-F578-24DDD17BFB6D}"/>
              </a:ext>
            </a:extLst>
          </p:cNvPr>
          <p:cNvGraphicFramePr>
            <a:graphicFrameLocks noGrp="1"/>
          </p:cNvGraphicFramePr>
          <p:nvPr>
            <p:ph idx="1"/>
            <p:extLst>
              <p:ext uri="{D42A27DB-BD31-4B8C-83A1-F6EECF244321}">
                <p14:modId xmlns:p14="http://schemas.microsoft.com/office/powerpoint/2010/main" val="845688586"/>
              </p:ext>
            </p:extLst>
          </p:nvPr>
        </p:nvGraphicFramePr>
        <p:xfrm>
          <a:off x="296000" y="1081548"/>
          <a:ext cx="11600000" cy="5723389"/>
        </p:xfrm>
        <a:graphic>
          <a:graphicData uri="http://schemas.openxmlformats.org/drawingml/2006/table">
            <a:tbl>
              <a:tblPr firstRow="1" bandRow="1">
                <a:tableStyleId>{7DF18680-E054-41AD-8BC1-D1AEF772440D}</a:tableStyleId>
              </a:tblPr>
              <a:tblGrid>
                <a:gridCol w="1141200">
                  <a:extLst>
                    <a:ext uri="{9D8B030D-6E8A-4147-A177-3AD203B41FA5}">
                      <a16:colId xmlns:a16="http://schemas.microsoft.com/office/drawing/2014/main" val="2293256886"/>
                    </a:ext>
                  </a:extLst>
                </a:gridCol>
                <a:gridCol w="3302000">
                  <a:extLst>
                    <a:ext uri="{9D8B030D-6E8A-4147-A177-3AD203B41FA5}">
                      <a16:colId xmlns:a16="http://schemas.microsoft.com/office/drawing/2014/main" val="383569959"/>
                    </a:ext>
                  </a:extLst>
                </a:gridCol>
                <a:gridCol w="7156800">
                  <a:extLst>
                    <a:ext uri="{9D8B030D-6E8A-4147-A177-3AD203B41FA5}">
                      <a16:colId xmlns:a16="http://schemas.microsoft.com/office/drawing/2014/main" val="1262394284"/>
                    </a:ext>
                  </a:extLst>
                </a:gridCol>
              </a:tblGrid>
              <a:tr h="351015">
                <a:tc>
                  <a:txBody>
                    <a:bodyPr/>
                    <a:lstStyle/>
                    <a:p>
                      <a:r>
                        <a:rPr lang="en-IN" dirty="0" err="1"/>
                        <a:t>Sl.No</a:t>
                      </a:r>
                      <a:r>
                        <a:rPr lang="en-IN" dirty="0"/>
                        <a:t>.</a:t>
                      </a:r>
                    </a:p>
                  </a:txBody>
                  <a:tcPr/>
                </a:tc>
                <a:tc>
                  <a:txBody>
                    <a:bodyPr/>
                    <a:lstStyle/>
                    <a:p>
                      <a:r>
                        <a:rPr lang="en-IN" dirty="0"/>
                        <a:t>Feature Names</a:t>
                      </a:r>
                    </a:p>
                  </a:txBody>
                  <a:tcPr/>
                </a:tc>
                <a:tc>
                  <a:txBody>
                    <a:bodyPr/>
                    <a:lstStyle/>
                    <a:p>
                      <a:r>
                        <a:rPr lang="en-IN" dirty="0"/>
                        <a:t>Description</a:t>
                      </a:r>
                    </a:p>
                  </a:txBody>
                  <a:tcPr/>
                </a:tc>
                <a:extLst>
                  <a:ext uri="{0D108BD9-81ED-4DB2-BD59-A6C34878D82A}">
                    <a16:rowId xmlns:a16="http://schemas.microsoft.com/office/drawing/2014/main" val="1908957163"/>
                  </a:ext>
                </a:extLst>
              </a:tr>
              <a:tr h="370679">
                <a:tc>
                  <a:txBody>
                    <a:bodyPr/>
                    <a:lstStyle/>
                    <a:p>
                      <a:r>
                        <a:rPr lang="en-IN" dirty="0"/>
                        <a:t>1</a:t>
                      </a:r>
                    </a:p>
                  </a:txBody>
                  <a:tcPr/>
                </a:tc>
                <a:tc>
                  <a:txBody>
                    <a:bodyPr/>
                    <a:lstStyle/>
                    <a:p>
                      <a:r>
                        <a:rPr lang="en-IN" dirty="0"/>
                        <a:t>Person ID</a:t>
                      </a:r>
                    </a:p>
                  </a:txBody>
                  <a:tcPr/>
                </a:tc>
                <a:tc>
                  <a:txBody>
                    <a:bodyPr/>
                    <a:lstStyle/>
                    <a:p>
                      <a:r>
                        <a:rPr lang="en-IN" dirty="0"/>
                        <a:t>Unique ID assigned to each person</a:t>
                      </a:r>
                    </a:p>
                  </a:txBody>
                  <a:tcPr/>
                </a:tc>
                <a:extLst>
                  <a:ext uri="{0D108BD9-81ED-4DB2-BD59-A6C34878D82A}">
                    <a16:rowId xmlns:a16="http://schemas.microsoft.com/office/drawing/2014/main" val="1862009214"/>
                  </a:ext>
                </a:extLst>
              </a:tr>
              <a:tr h="370679">
                <a:tc>
                  <a:txBody>
                    <a:bodyPr/>
                    <a:lstStyle/>
                    <a:p>
                      <a:r>
                        <a:rPr lang="en-IN" dirty="0"/>
                        <a:t>2</a:t>
                      </a:r>
                    </a:p>
                  </a:txBody>
                  <a:tcPr/>
                </a:tc>
                <a:tc>
                  <a:txBody>
                    <a:bodyPr/>
                    <a:lstStyle/>
                    <a:p>
                      <a:r>
                        <a:rPr lang="en-IN" dirty="0"/>
                        <a:t>Gender</a:t>
                      </a:r>
                    </a:p>
                  </a:txBody>
                  <a:tcPr/>
                </a:tc>
                <a:tc>
                  <a:txBody>
                    <a:bodyPr/>
                    <a:lstStyle/>
                    <a:p>
                      <a:r>
                        <a:rPr lang="en-IN" dirty="0"/>
                        <a:t>The gender of the person (Male/Female)</a:t>
                      </a:r>
                    </a:p>
                  </a:txBody>
                  <a:tcPr/>
                </a:tc>
                <a:extLst>
                  <a:ext uri="{0D108BD9-81ED-4DB2-BD59-A6C34878D82A}">
                    <a16:rowId xmlns:a16="http://schemas.microsoft.com/office/drawing/2014/main" val="3295694388"/>
                  </a:ext>
                </a:extLst>
              </a:tr>
              <a:tr h="370679">
                <a:tc>
                  <a:txBody>
                    <a:bodyPr/>
                    <a:lstStyle/>
                    <a:p>
                      <a:r>
                        <a:rPr lang="en-IN" dirty="0"/>
                        <a:t>3</a:t>
                      </a:r>
                    </a:p>
                  </a:txBody>
                  <a:tcPr/>
                </a:tc>
                <a:tc>
                  <a:txBody>
                    <a:bodyPr/>
                    <a:lstStyle/>
                    <a:p>
                      <a:r>
                        <a:rPr lang="en-IN" dirty="0"/>
                        <a:t>Age</a:t>
                      </a:r>
                    </a:p>
                  </a:txBody>
                  <a:tcPr/>
                </a:tc>
                <a:tc>
                  <a:txBody>
                    <a:bodyPr/>
                    <a:lstStyle/>
                    <a:p>
                      <a:r>
                        <a:rPr lang="en-IN" dirty="0"/>
                        <a:t>Age of the person</a:t>
                      </a:r>
                    </a:p>
                  </a:txBody>
                  <a:tcPr/>
                </a:tc>
                <a:extLst>
                  <a:ext uri="{0D108BD9-81ED-4DB2-BD59-A6C34878D82A}">
                    <a16:rowId xmlns:a16="http://schemas.microsoft.com/office/drawing/2014/main" val="1495569958"/>
                  </a:ext>
                </a:extLst>
              </a:tr>
              <a:tr h="370679">
                <a:tc>
                  <a:txBody>
                    <a:bodyPr/>
                    <a:lstStyle/>
                    <a:p>
                      <a:r>
                        <a:rPr lang="en-IN" dirty="0"/>
                        <a:t>4</a:t>
                      </a:r>
                    </a:p>
                  </a:txBody>
                  <a:tcPr/>
                </a:tc>
                <a:tc>
                  <a:txBody>
                    <a:bodyPr/>
                    <a:lstStyle/>
                    <a:p>
                      <a:r>
                        <a:rPr lang="en-IN" dirty="0"/>
                        <a:t>Occupation</a:t>
                      </a:r>
                    </a:p>
                  </a:txBody>
                  <a:tcPr/>
                </a:tc>
                <a:tc>
                  <a:txBody>
                    <a:bodyPr/>
                    <a:lstStyle/>
                    <a:p>
                      <a:r>
                        <a:rPr lang="en-IN" dirty="0"/>
                        <a:t>The occupation of the person</a:t>
                      </a:r>
                    </a:p>
                  </a:txBody>
                  <a:tcPr/>
                </a:tc>
                <a:extLst>
                  <a:ext uri="{0D108BD9-81ED-4DB2-BD59-A6C34878D82A}">
                    <a16:rowId xmlns:a16="http://schemas.microsoft.com/office/drawing/2014/main" val="4187407485"/>
                  </a:ext>
                </a:extLst>
              </a:tr>
              <a:tr h="370679">
                <a:tc>
                  <a:txBody>
                    <a:bodyPr/>
                    <a:lstStyle/>
                    <a:p>
                      <a:r>
                        <a:rPr lang="en-IN" dirty="0"/>
                        <a:t>5</a:t>
                      </a:r>
                    </a:p>
                  </a:txBody>
                  <a:tcPr/>
                </a:tc>
                <a:tc>
                  <a:txBody>
                    <a:bodyPr/>
                    <a:lstStyle/>
                    <a:p>
                      <a:r>
                        <a:rPr lang="en-IN" dirty="0"/>
                        <a:t>Sleep Duration</a:t>
                      </a:r>
                    </a:p>
                  </a:txBody>
                  <a:tcPr/>
                </a:tc>
                <a:tc>
                  <a:txBody>
                    <a:bodyPr/>
                    <a:lstStyle/>
                    <a:p>
                      <a:r>
                        <a:rPr lang="en-IN" dirty="0"/>
                        <a:t>The duration of sleep of the person in hours</a:t>
                      </a:r>
                    </a:p>
                  </a:txBody>
                  <a:tcPr/>
                </a:tc>
                <a:extLst>
                  <a:ext uri="{0D108BD9-81ED-4DB2-BD59-A6C34878D82A}">
                    <a16:rowId xmlns:a16="http://schemas.microsoft.com/office/drawing/2014/main" val="2943363450"/>
                  </a:ext>
                </a:extLst>
              </a:tr>
              <a:tr h="370679">
                <a:tc>
                  <a:txBody>
                    <a:bodyPr/>
                    <a:lstStyle/>
                    <a:p>
                      <a:r>
                        <a:rPr lang="en-IN" dirty="0"/>
                        <a:t>6</a:t>
                      </a:r>
                    </a:p>
                  </a:txBody>
                  <a:tcPr/>
                </a:tc>
                <a:tc>
                  <a:txBody>
                    <a:bodyPr/>
                    <a:lstStyle/>
                    <a:p>
                      <a:r>
                        <a:rPr lang="en-IN" dirty="0"/>
                        <a:t>Quality of Sleep</a:t>
                      </a:r>
                    </a:p>
                  </a:txBody>
                  <a:tcPr/>
                </a:tc>
                <a:tc>
                  <a:txBody>
                    <a:bodyPr/>
                    <a:lstStyle/>
                    <a:p>
                      <a:r>
                        <a:rPr lang="en-IN" dirty="0"/>
                        <a:t>A subjective rating of the quality of sleep, ranging from 1 to 10</a:t>
                      </a:r>
                    </a:p>
                  </a:txBody>
                  <a:tcPr/>
                </a:tc>
                <a:extLst>
                  <a:ext uri="{0D108BD9-81ED-4DB2-BD59-A6C34878D82A}">
                    <a16:rowId xmlns:a16="http://schemas.microsoft.com/office/drawing/2014/main" val="2551835201"/>
                  </a:ext>
                </a:extLst>
              </a:tr>
              <a:tr h="370679">
                <a:tc>
                  <a:txBody>
                    <a:bodyPr/>
                    <a:lstStyle/>
                    <a:p>
                      <a:r>
                        <a:rPr lang="en-IN" dirty="0"/>
                        <a:t>7</a:t>
                      </a:r>
                    </a:p>
                  </a:txBody>
                  <a:tcPr/>
                </a:tc>
                <a:tc>
                  <a:txBody>
                    <a:bodyPr/>
                    <a:lstStyle/>
                    <a:p>
                      <a:r>
                        <a:rPr lang="en-IN" dirty="0"/>
                        <a:t>Physical Activity</a:t>
                      </a:r>
                    </a:p>
                  </a:txBody>
                  <a:tcPr/>
                </a:tc>
                <a:tc>
                  <a:txBody>
                    <a:bodyPr/>
                    <a:lstStyle/>
                    <a:p>
                      <a:r>
                        <a:rPr lang="en-IN" dirty="0"/>
                        <a:t>The level of physical activity of the person (Low/Medium/High)</a:t>
                      </a:r>
                    </a:p>
                  </a:txBody>
                  <a:tcPr/>
                </a:tc>
                <a:extLst>
                  <a:ext uri="{0D108BD9-81ED-4DB2-BD59-A6C34878D82A}">
                    <a16:rowId xmlns:a16="http://schemas.microsoft.com/office/drawing/2014/main" val="2724459252"/>
                  </a:ext>
                </a:extLst>
              </a:tr>
              <a:tr h="370679">
                <a:tc>
                  <a:txBody>
                    <a:bodyPr/>
                    <a:lstStyle/>
                    <a:p>
                      <a:r>
                        <a:rPr lang="en-IN" dirty="0"/>
                        <a:t>8</a:t>
                      </a:r>
                    </a:p>
                  </a:txBody>
                  <a:tcPr/>
                </a:tc>
                <a:tc>
                  <a:txBody>
                    <a:bodyPr/>
                    <a:lstStyle/>
                    <a:p>
                      <a:r>
                        <a:rPr lang="en-IN" dirty="0"/>
                        <a:t>Stress Level</a:t>
                      </a:r>
                    </a:p>
                  </a:txBody>
                  <a:tcPr/>
                </a:tc>
                <a:tc>
                  <a:txBody>
                    <a:bodyPr/>
                    <a:lstStyle/>
                    <a:p>
                      <a:r>
                        <a:rPr lang="en-IN" dirty="0"/>
                        <a:t>A subjective rating of the stress level, ranging from 1 to 10</a:t>
                      </a:r>
                    </a:p>
                  </a:txBody>
                  <a:tcPr/>
                </a:tc>
                <a:extLst>
                  <a:ext uri="{0D108BD9-81ED-4DB2-BD59-A6C34878D82A}">
                    <a16:rowId xmlns:a16="http://schemas.microsoft.com/office/drawing/2014/main" val="23799070"/>
                  </a:ext>
                </a:extLst>
              </a:tr>
              <a:tr h="370679">
                <a:tc>
                  <a:txBody>
                    <a:bodyPr/>
                    <a:lstStyle/>
                    <a:p>
                      <a:r>
                        <a:rPr lang="en-IN" dirty="0"/>
                        <a:t>9</a:t>
                      </a:r>
                    </a:p>
                  </a:txBody>
                  <a:tcPr/>
                </a:tc>
                <a:tc>
                  <a:txBody>
                    <a:bodyPr/>
                    <a:lstStyle/>
                    <a:p>
                      <a:r>
                        <a:rPr lang="en-IN" dirty="0"/>
                        <a:t>BMI category</a:t>
                      </a:r>
                    </a:p>
                  </a:txBody>
                  <a:tcPr/>
                </a:tc>
                <a:tc>
                  <a:txBody>
                    <a:bodyPr/>
                    <a:lstStyle/>
                    <a:p>
                      <a:r>
                        <a:rPr lang="en-IN" dirty="0"/>
                        <a:t>The BMI category of the person (Underweight/Normal/Overweight/Obesity)</a:t>
                      </a:r>
                    </a:p>
                  </a:txBody>
                  <a:tcPr/>
                </a:tc>
                <a:extLst>
                  <a:ext uri="{0D108BD9-81ED-4DB2-BD59-A6C34878D82A}">
                    <a16:rowId xmlns:a16="http://schemas.microsoft.com/office/drawing/2014/main" val="291949036"/>
                  </a:ext>
                </a:extLst>
              </a:tr>
              <a:tr h="370679">
                <a:tc>
                  <a:txBody>
                    <a:bodyPr/>
                    <a:lstStyle/>
                    <a:p>
                      <a:r>
                        <a:rPr lang="en-IN" dirty="0"/>
                        <a:t>10</a:t>
                      </a:r>
                    </a:p>
                  </a:txBody>
                  <a:tcPr/>
                </a:tc>
                <a:tc>
                  <a:txBody>
                    <a:bodyPr/>
                    <a:lstStyle/>
                    <a:p>
                      <a:r>
                        <a:rPr lang="en-IN" dirty="0"/>
                        <a:t>Blood Pressure</a:t>
                      </a:r>
                    </a:p>
                  </a:txBody>
                  <a:tcPr/>
                </a:tc>
                <a:tc>
                  <a:txBody>
                    <a:bodyPr/>
                    <a:lstStyle/>
                    <a:p>
                      <a:r>
                        <a:rPr lang="en-IN" dirty="0"/>
                        <a:t>The blood pressure of the person in mmHg</a:t>
                      </a:r>
                    </a:p>
                  </a:txBody>
                  <a:tcPr/>
                </a:tc>
                <a:extLst>
                  <a:ext uri="{0D108BD9-81ED-4DB2-BD59-A6C34878D82A}">
                    <a16:rowId xmlns:a16="http://schemas.microsoft.com/office/drawing/2014/main" val="2650668404"/>
                  </a:ext>
                </a:extLst>
              </a:tr>
              <a:tr h="370679">
                <a:tc>
                  <a:txBody>
                    <a:bodyPr/>
                    <a:lstStyle/>
                    <a:p>
                      <a:r>
                        <a:rPr lang="en-IN" dirty="0"/>
                        <a:t>11</a:t>
                      </a:r>
                    </a:p>
                  </a:txBody>
                  <a:tcPr/>
                </a:tc>
                <a:tc>
                  <a:txBody>
                    <a:bodyPr/>
                    <a:lstStyle/>
                    <a:p>
                      <a:r>
                        <a:rPr lang="en-IN" dirty="0"/>
                        <a:t>Heart Rate</a:t>
                      </a:r>
                    </a:p>
                  </a:txBody>
                  <a:tcPr/>
                </a:tc>
                <a:tc>
                  <a:txBody>
                    <a:bodyPr/>
                    <a:lstStyle/>
                    <a:p>
                      <a:r>
                        <a:rPr lang="en-IN" dirty="0"/>
                        <a:t>The heart rate of the person in beats per minute</a:t>
                      </a:r>
                    </a:p>
                  </a:txBody>
                  <a:tcPr/>
                </a:tc>
                <a:extLst>
                  <a:ext uri="{0D108BD9-81ED-4DB2-BD59-A6C34878D82A}">
                    <a16:rowId xmlns:a16="http://schemas.microsoft.com/office/drawing/2014/main" val="2190612717"/>
                  </a:ext>
                </a:extLst>
              </a:tr>
              <a:tr h="370679">
                <a:tc>
                  <a:txBody>
                    <a:bodyPr/>
                    <a:lstStyle/>
                    <a:p>
                      <a:r>
                        <a:rPr lang="en-IN" dirty="0"/>
                        <a:t>12</a:t>
                      </a:r>
                    </a:p>
                  </a:txBody>
                  <a:tcPr/>
                </a:tc>
                <a:tc>
                  <a:txBody>
                    <a:bodyPr/>
                    <a:lstStyle/>
                    <a:p>
                      <a:r>
                        <a:rPr lang="en-IN" dirty="0"/>
                        <a:t>Daily Steps</a:t>
                      </a:r>
                    </a:p>
                  </a:txBody>
                  <a:tcPr/>
                </a:tc>
                <a:tc>
                  <a:txBody>
                    <a:bodyPr/>
                    <a:lstStyle/>
                    <a:p>
                      <a:r>
                        <a:rPr lang="en-IN" dirty="0"/>
                        <a:t>The number of steps taken by the person per day</a:t>
                      </a:r>
                    </a:p>
                  </a:txBody>
                  <a:tcPr/>
                </a:tc>
                <a:extLst>
                  <a:ext uri="{0D108BD9-81ED-4DB2-BD59-A6C34878D82A}">
                    <a16:rowId xmlns:a16="http://schemas.microsoft.com/office/drawing/2014/main" val="1030339112"/>
                  </a:ext>
                </a:extLst>
              </a:tr>
              <a:tr h="370679">
                <a:tc>
                  <a:txBody>
                    <a:bodyPr/>
                    <a:lstStyle/>
                    <a:p>
                      <a:r>
                        <a:rPr lang="en-IN" dirty="0"/>
                        <a:t>13</a:t>
                      </a:r>
                    </a:p>
                  </a:txBody>
                  <a:tcPr/>
                </a:tc>
                <a:tc>
                  <a:txBody>
                    <a:bodyPr/>
                    <a:lstStyle/>
                    <a:p>
                      <a:r>
                        <a:rPr lang="en-IN" dirty="0"/>
                        <a:t>Sleep Disorder</a:t>
                      </a:r>
                    </a:p>
                  </a:txBody>
                  <a:tcPr/>
                </a:tc>
                <a:tc>
                  <a:txBody>
                    <a:bodyPr/>
                    <a:lstStyle/>
                    <a:p>
                      <a:r>
                        <a:rPr lang="en-IN" dirty="0"/>
                        <a:t>The presence or absence of a sleep disorder in the person (None, Insomnia, Sleep </a:t>
                      </a:r>
                      <a:r>
                        <a:rPr lang="en-IN" dirty="0" err="1"/>
                        <a:t>Apnea</a:t>
                      </a:r>
                      <a:endParaRPr lang="en-IN" dirty="0"/>
                    </a:p>
                  </a:txBody>
                  <a:tcPr/>
                </a:tc>
                <a:extLst>
                  <a:ext uri="{0D108BD9-81ED-4DB2-BD59-A6C34878D82A}">
                    <a16:rowId xmlns:a16="http://schemas.microsoft.com/office/drawing/2014/main" val="2350445656"/>
                  </a:ext>
                </a:extLst>
              </a:tr>
            </a:tbl>
          </a:graphicData>
        </a:graphic>
      </p:graphicFrame>
      <p:sp>
        <p:nvSpPr>
          <p:cNvPr id="4" name="Arrow: Right 3">
            <a:extLst>
              <a:ext uri="{FF2B5EF4-FFF2-40B4-BE49-F238E27FC236}">
                <a16:creationId xmlns:a16="http://schemas.microsoft.com/office/drawing/2014/main" id="{6ACFC9FC-C4DC-5D5E-79C4-04CA36E7DE70}"/>
              </a:ext>
            </a:extLst>
          </p:cNvPr>
          <p:cNvSpPr/>
          <p:nvPr/>
        </p:nvSpPr>
        <p:spPr>
          <a:xfrm>
            <a:off x="521109" y="0"/>
            <a:ext cx="2389239" cy="1081549"/>
          </a:xfrm>
          <a:prstGeom prst="rightArrow">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B47F6E2-0C25-1033-B43D-E73C6A488D60}"/>
              </a:ext>
            </a:extLst>
          </p:cNvPr>
          <p:cNvSpPr txBox="1"/>
          <p:nvPr/>
        </p:nvSpPr>
        <p:spPr>
          <a:xfrm>
            <a:off x="521109" y="186831"/>
            <a:ext cx="2113935" cy="707886"/>
          </a:xfrm>
          <a:prstGeom prst="rect">
            <a:avLst/>
          </a:prstGeom>
          <a:noFill/>
        </p:spPr>
        <p:txBody>
          <a:bodyPr wrap="square" rtlCol="0">
            <a:spAutoFit/>
          </a:bodyPr>
          <a:lstStyle/>
          <a:p>
            <a:r>
              <a:rPr lang="en-IN" sz="4000" dirty="0">
                <a:solidFill>
                  <a:schemeClr val="accent5"/>
                </a:solidFill>
              </a:rPr>
              <a:t>Features</a:t>
            </a:r>
          </a:p>
        </p:txBody>
      </p:sp>
    </p:spTree>
    <p:extLst>
      <p:ext uri="{BB962C8B-B14F-4D97-AF65-F5344CB8AC3E}">
        <p14:creationId xmlns:p14="http://schemas.microsoft.com/office/powerpoint/2010/main" val="1380221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1C23AFF5-7CCA-1D8F-EF78-7F77D70F65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41349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66AFFBC-5C4C-E7D3-EF51-B0682757D3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7858" y="1802577"/>
            <a:ext cx="5340107" cy="35113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4DDB051-8545-78B8-EEBA-AC06DB171C9B}"/>
              </a:ext>
            </a:extLst>
          </p:cNvPr>
          <p:cNvSpPr txBox="1"/>
          <p:nvPr/>
        </p:nvSpPr>
        <p:spPr>
          <a:xfrm>
            <a:off x="7059561" y="953729"/>
            <a:ext cx="4778478" cy="4801314"/>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majority of individuals </a:t>
            </a:r>
            <a:r>
              <a:rPr lang="en-US" sz="2400" b="1" dirty="0"/>
              <a:t>(over 200)</a:t>
            </a:r>
            <a:r>
              <a:rPr lang="en-US" sz="2400" dirty="0"/>
              <a:t> in the dataset </a:t>
            </a:r>
            <a:r>
              <a:rPr lang="en-US" sz="2400" b="1" dirty="0"/>
              <a:t>do not suffer from any sleep disorder.</a:t>
            </a:r>
          </a:p>
          <a:p>
            <a:pPr marL="285750" indent="-285750">
              <a:buFont typeface="Arial" panose="020B0604020202020204" pitchFamily="34" charset="0"/>
              <a:buChar char="•"/>
            </a:pPr>
            <a:r>
              <a:rPr lang="en-US" sz="2400" dirty="0"/>
              <a:t>Both </a:t>
            </a:r>
            <a:r>
              <a:rPr lang="en-US" sz="2400" b="1" dirty="0"/>
              <a:t>Sleep Apnea</a:t>
            </a:r>
            <a:r>
              <a:rPr lang="en-US" sz="2400" dirty="0"/>
              <a:t> and </a:t>
            </a:r>
            <a:r>
              <a:rPr lang="en-US" sz="2400" b="1" dirty="0"/>
              <a:t>Insomnia</a:t>
            </a:r>
            <a:r>
              <a:rPr lang="en-US" sz="2400" dirty="0"/>
              <a:t> affect a </a:t>
            </a:r>
            <a:r>
              <a:rPr lang="en-US" sz="2400" b="1" dirty="0"/>
              <a:t>comparable number of individuals</a:t>
            </a:r>
            <a:r>
              <a:rPr lang="en-US" sz="2400" dirty="0"/>
              <a:t>, each accounting for a </a:t>
            </a:r>
            <a:r>
              <a:rPr lang="en-US" sz="2400" b="1" dirty="0"/>
              <a:t>smaller yet significant portion</a:t>
            </a:r>
            <a:r>
              <a:rPr lang="en-US" sz="2400" dirty="0"/>
              <a:t> of the population.</a:t>
            </a:r>
            <a:endParaRPr lang="en-US" sz="2400" b="1" dirty="0"/>
          </a:p>
          <a:p>
            <a:pPr marL="285750" indent="-285750">
              <a:buFont typeface="Arial" panose="020B0604020202020204" pitchFamily="34" charset="0"/>
              <a:buChar char="•"/>
            </a:pPr>
            <a:r>
              <a:rPr lang="en-US" sz="2400" dirty="0"/>
              <a:t>This </a:t>
            </a:r>
            <a:r>
              <a:rPr lang="en-US" sz="2400" b="1" dirty="0"/>
              <a:t>class imbalance</a:t>
            </a:r>
            <a:r>
              <a:rPr lang="en-US" sz="2400" dirty="0"/>
              <a:t> highlights the importance of using appropriate modeling techniques to avoid bias toward the majority class.</a:t>
            </a:r>
          </a:p>
          <a:p>
            <a:pPr marL="285750" indent="-285750">
              <a:buFont typeface="Arial" panose="020B0604020202020204" pitchFamily="34" charset="0"/>
              <a:buChar char="•"/>
            </a:pPr>
            <a:endParaRPr lang="en-IN" dirty="0"/>
          </a:p>
        </p:txBody>
      </p:sp>
      <p:sp>
        <p:nvSpPr>
          <p:cNvPr id="6" name="Arrow: Right 5">
            <a:extLst>
              <a:ext uri="{FF2B5EF4-FFF2-40B4-BE49-F238E27FC236}">
                <a16:creationId xmlns:a16="http://schemas.microsoft.com/office/drawing/2014/main" id="{10CAF24E-670B-2CE6-A66B-965519FDCE88}"/>
              </a:ext>
            </a:extLst>
          </p:cNvPr>
          <p:cNvSpPr/>
          <p:nvPr/>
        </p:nvSpPr>
        <p:spPr>
          <a:xfrm>
            <a:off x="825909" y="0"/>
            <a:ext cx="5535561" cy="1288026"/>
          </a:xfrm>
          <a:prstGeom prst="rightArrow">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D374C447-6370-16EF-1EE6-CF01C3382833}"/>
              </a:ext>
            </a:extLst>
          </p:cNvPr>
          <p:cNvSpPr txBox="1"/>
          <p:nvPr/>
        </p:nvSpPr>
        <p:spPr>
          <a:xfrm>
            <a:off x="825909" y="413180"/>
            <a:ext cx="5270091" cy="461665"/>
          </a:xfrm>
          <a:prstGeom prst="rect">
            <a:avLst/>
          </a:prstGeom>
          <a:noFill/>
        </p:spPr>
        <p:txBody>
          <a:bodyPr wrap="square" rtlCol="0">
            <a:spAutoFit/>
          </a:bodyPr>
          <a:lstStyle/>
          <a:p>
            <a:r>
              <a:rPr lang="en-IN" sz="2400" dirty="0">
                <a:solidFill>
                  <a:schemeClr val="accent5"/>
                </a:solidFill>
              </a:rPr>
              <a:t>Distribution of Sleep Disorder Categories</a:t>
            </a:r>
          </a:p>
        </p:txBody>
      </p:sp>
    </p:spTree>
    <p:extLst>
      <p:ext uri="{BB962C8B-B14F-4D97-AF65-F5344CB8AC3E}">
        <p14:creationId xmlns:p14="http://schemas.microsoft.com/office/powerpoint/2010/main" val="1828387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1620</TotalTime>
  <Words>1394</Words>
  <Application>Microsoft Office PowerPoint</Application>
  <PresentationFormat>Widescreen</PresentationFormat>
  <Paragraphs>144</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Courier New</vt:lpstr>
      <vt:lpstr>system-ui</vt:lpstr>
      <vt:lpstr>Tw Cen MT</vt:lpstr>
      <vt:lpstr>Wingdings</vt:lpstr>
      <vt:lpstr>Circuit</vt:lpstr>
      <vt:lpstr>SLEEP DISORDER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PREPROCESSING AND FEATURE ENGINEERING</vt:lpstr>
      <vt:lpstr>PowerPoint Presentation</vt:lpstr>
      <vt:lpstr>PowerPoint Presentation</vt:lpstr>
      <vt:lpstr>     MODEL SELECTION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Meghavani S</dc:creator>
  <cp:lastModifiedBy>Meghavani S</cp:lastModifiedBy>
  <cp:revision>3</cp:revision>
  <dcterms:created xsi:type="dcterms:W3CDTF">2025-05-05T15:25:19Z</dcterms:created>
  <dcterms:modified xsi:type="dcterms:W3CDTF">2025-05-09T16:11:11Z</dcterms:modified>
</cp:coreProperties>
</file>