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81" r:id="rId4"/>
    <p:sldId id="258" r:id="rId5"/>
    <p:sldId id="267" r:id="rId6"/>
    <p:sldId id="268" r:id="rId7"/>
    <p:sldId id="276" r:id="rId8"/>
    <p:sldId id="270" r:id="rId9"/>
    <p:sldId id="271" r:id="rId10"/>
    <p:sldId id="272" r:id="rId11"/>
    <p:sldId id="273" r:id="rId12"/>
    <p:sldId id="274" r:id="rId13"/>
    <p:sldId id="275" r:id="rId14"/>
    <p:sldId id="278" r:id="rId15"/>
    <p:sldId id="280" r:id="rId16"/>
    <p:sldId id="261" r:id="rId17"/>
    <p:sldId id="262" r:id="rId18"/>
    <p:sldId id="263" r:id="rId19"/>
    <p:sldId id="264" r:id="rId20"/>
    <p:sldId id="265" r:id="rId21"/>
    <p:sldId id="266" r:id="rId22"/>
  </p:sldIdLst>
  <p:sldSz cx="12192000" cy="6858000"/>
  <p:notesSz cx="6858000" cy="9144000"/>
  <p:embeddedFontLst>
    <p:embeddedFont>
      <p:font typeface="Aharoni" panose="02010803020104030203" pitchFamily="2" charset="-79"/>
      <p:bold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Montserrat Medium" panose="00000600000000000000" pitchFamily="2" charset="0"/>
      <p:regular r:id="rId29"/>
      <p:bold r:id="rId30"/>
      <p:italic r:id="rId31"/>
      <p:boldItalic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  <p:embeddedFont>
      <p:font typeface="Plus Jakarta Sans" panose="020B0604020202020204" charset="0"/>
      <p:regular r:id="rId37"/>
      <p:bold r:id="rId38"/>
      <p:italic r:id="rId39"/>
      <p:boldItalic r:id="rId40"/>
    </p:embeddedFont>
    <p:embeddedFont>
      <p:font typeface="Poppins SemiBold" panose="00000700000000000000" pitchFamily="2" charset="0"/>
      <p:regular r:id="rId41"/>
      <p:bold r:id="rId42"/>
      <p:italic r:id="rId43"/>
      <p:boldItalic r:id="rId44"/>
    </p:embeddedFont>
    <p:embeddedFont>
      <p:font typeface="Verdana" panose="020B060403050404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1" roundtripDataSignature="AMtx7mi1YbB2k8sbQGtAZJiJgS7k/1IsZ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erthy J" initials="KJ" lastIdx="1" clrIdx="0">
    <p:extLst>
      <p:ext uri="{19B8F6BF-5375-455C-9EA6-DF929625EA0E}">
        <p15:presenceInfo xmlns:p15="http://schemas.microsoft.com/office/powerpoint/2012/main" userId="8837a2693f4c42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D17DBB-6F13-46FF-8405-DBAE6C2A244D}" v="1" dt="2025-09-25T17:29:57.295"/>
  </p1510:revLst>
</p1510:revInfo>
</file>

<file path=ppt/tableStyles.xml><?xml version="1.0" encoding="utf-8"?>
<a:tblStyleLst xmlns:a="http://schemas.openxmlformats.org/drawingml/2006/main" def="{31E50CF5-2FA0-4EAE-9C57-31E34DCBC9AB}">
  <a:tblStyle styleId="{31E50CF5-2FA0-4EAE-9C57-31E34DCBC9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font" Target="fonts/font24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font" Target="fonts/font22.fntdata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font" Target="fonts/font21.fntdata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48" Type="http://schemas.openxmlformats.org/officeDocument/2006/relationships/font" Target="fonts/font25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font" Target="fonts/font23.fntdata"/><Relationship Id="rId20" Type="http://schemas.openxmlformats.org/officeDocument/2006/relationships/slide" Target="slides/slide19.xml"/><Relationship Id="rId41" Type="http://schemas.openxmlformats.org/officeDocument/2006/relationships/font" Target="fonts/font18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5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HA YELLELA" userId="e38a630085a32505" providerId="LiveId" clId="{94FABB17-76E1-4590-95A3-00F33F2E8A46}"/>
    <pc:docChg chg="modSld">
      <pc:chgData name="MEGHA YELLELA" userId="e38a630085a32505" providerId="LiveId" clId="{94FABB17-76E1-4590-95A3-00F33F2E8A46}" dt="2025-09-25T17:30:02.852" v="1" actId="20577"/>
      <pc:docMkLst>
        <pc:docMk/>
      </pc:docMkLst>
      <pc:sldChg chg="modSp mod">
        <pc:chgData name="MEGHA YELLELA" userId="e38a630085a32505" providerId="LiveId" clId="{94FABB17-76E1-4590-95A3-00F33F2E8A46}" dt="2025-09-25T17:30:02.852" v="1" actId="20577"/>
        <pc:sldMkLst>
          <pc:docMk/>
          <pc:sldMk cId="290927797" sldId="270"/>
        </pc:sldMkLst>
        <pc:graphicFrameChg chg="mod modGraphic">
          <ac:chgData name="MEGHA YELLELA" userId="e38a630085a32505" providerId="LiveId" clId="{94FABB17-76E1-4590-95A3-00F33F2E8A46}" dt="2025-09-25T17:30:02.852" v="1" actId="20577"/>
          <ac:graphicFrameMkLst>
            <pc:docMk/>
            <pc:sldMk cId="290927797" sldId="270"/>
            <ac:graphicFrameMk id="7" creationId="{669F18DE-0BC7-5638-30AC-23B52D7328B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ae5748121_0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31ae574812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fee63df26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g2fee63df2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1a516b0401_3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g31a516b0401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eb2b6892c_0_3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2" name="Google Shape;72;g30eb2b6892c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21614FDA-5F5C-97CF-A1C6-1906A4878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ef4e68118_0_40:notes">
            <a:extLst>
              <a:ext uri="{FF2B5EF4-FFF2-40B4-BE49-F238E27FC236}">
                <a16:creationId xmlns:a16="http://schemas.microsoft.com/office/drawing/2014/main" id="{72B6A6F3-6777-E87E-4240-54DFBA5B67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30ef4e68118_0_40:notes">
            <a:extLst>
              <a:ext uri="{FF2B5EF4-FFF2-40B4-BE49-F238E27FC236}">
                <a16:creationId xmlns:a16="http://schemas.microsoft.com/office/drawing/2014/main" id="{4785C301-5043-06E5-A099-2D02C1C091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563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7B59F277-2B97-E219-462E-F4E543FEF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ef4e68118_0_40:notes">
            <a:extLst>
              <a:ext uri="{FF2B5EF4-FFF2-40B4-BE49-F238E27FC236}">
                <a16:creationId xmlns:a16="http://schemas.microsoft.com/office/drawing/2014/main" id="{3895C33E-E844-AB06-FD21-826137BF0D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30ef4e68118_0_40:notes">
            <a:extLst>
              <a:ext uri="{FF2B5EF4-FFF2-40B4-BE49-F238E27FC236}">
                <a16:creationId xmlns:a16="http://schemas.microsoft.com/office/drawing/2014/main" id="{AEB5713E-DAFA-1A62-B9C2-47A8EAA7DB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5644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ae5748121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31ae574812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ae5748121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31ae574812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ae5748121_0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31ae574812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Title Slide">
  <p:cSld name="29_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4"/>
          <p:cNvSpPr txBox="1">
            <a:spLocks noGrp="1"/>
          </p:cNvSpPr>
          <p:nvPr>
            <p:ph type="sldNum" idx="12"/>
          </p:nvPr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8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">
  <p:cSld name="General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2f68141a545_0_445"/>
          <p:cNvSpPr/>
          <p:nvPr/>
        </p:nvSpPr>
        <p:spPr>
          <a:xfrm>
            <a:off x="0" y="2689"/>
            <a:ext cx="688500" cy="6858000"/>
          </a:xfrm>
          <a:prstGeom prst="rect">
            <a:avLst/>
          </a:prstGeom>
          <a:solidFill>
            <a:srgbClr val="059A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g2f68141a545_0_445"/>
          <p:cNvSpPr txBox="1">
            <a:spLocks noGrp="1"/>
          </p:cNvSpPr>
          <p:nvPr>
            <p:ph type="title"/>
          </p:nvPr>
        </p:nvSpPr>
        <p:spPr>
          <a:xfrm>
            <a:off x="850492" y="245369"/>
            <a:ext cx="75726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1" name="Google Shape;21;g2f68141a545_0_4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850490" y="902171"/>
            <a:ext cx="790813" cy="4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g2f68141a545_0_4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470" y="5707756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Title Slide">
  <p:cSld name="25_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27884b107a2_2_16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g27884b107a2_2_16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L="914400" marR="0" lvl="1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g27884b107a2_2_16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7884b107a2_0_178"/>
          <p:cNvSpPr>
            <a:spLocks noGrp="1"/>
          </p:cNvSpPr>
          <p:nvPr>
            <p:ph type="pic" idx="2"/>
          </p:nvPr>
        </p:nvSpPr>
        <p:spPr>
          <a:xfrm>
            <a:off x="1055687" y="1268413"/>
            <a:ext cx="4319700" cy="5040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5"/>
          <p:cNvSpPr/>
          <p:nvPr/>
        </p:nvSpPr>
        <p:spPr>
          <a:xfrm>
            <a:off x="6096000" y="3753134"/>
            <a:ext cx="6096000" cy="2555591"/>
          </a:xfrm>
          <a:prstGeom prst="rect">
            <a:avLst/>
          </a:prstGeom>
          <a:gradFill>
            <a:gsLst>
              <a:gs pos="0">
                <a:schemeClr val="accent2"/>
              </a:gs>
              <a:gs pos="96000">
                <a:srgbClr val="EA641A"/>
              </a:gs>
              <a:gs pos="100000">
                <a:srgbClr val="EA641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32" name="Google Shape;32;p85"/>
          <p:cNvSpPr>
            <a:spLocks noGrp="1"/>
          </p:cNvSpPr>
          <p:nvPr>
            <p:ph type="pic" idx="2"/>
          </p:nvPr>
        </p:nvSpPr>
        <p:spPr>
          <a:xfrm>
            <a:off x="681672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3" name="Google Shape;33;p85"/>
          <p:cNvSpPr>
            <a:spLocks noGrp="1"/>
          </p:cNvSpPr>
          <p:nvPr>
            <p:ph type="pic" idx="3"/>
          </p:nvPr>
        </p:nvSpPr>
        <p:spPr>
          <a:xfrm>
            <a:off x="947601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7884b107a2_0_1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Char char="●"/>
              <a:defRPr sz="60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g27884b107a2_0_1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g27884b107a2_0_1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g27884b107a2_0_1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g27884b107a2_0_1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0C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4"/>
          <p:cNvSpPr txBox="1"/>
          <p:nvPr/>
        </p:nvSpPr>
        <p:spPr>
          <a:xfrm>
            <a:off x="434411" y="6230138"/>
            <a:ext cx="47898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Dept EECE, GST Bengaluru</a:t>
            </a:r>
            <a:endParaRPr sz="1800" b="0" i="0" u="none" strike="noStrike" cap="none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" name="Google Shape;11;p6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545066" y="6107763"/>
            <a:ext cx="1432859" cy="61408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9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1253">
          <p15:clr>
            <a:srgbClr val="A4A3A4"/>
          </p15:clr>
        </p15:guide>
        <p15:guide id="6" orient="horz" pos="1706">
          <p15:clr>
            <a:srgbClr val="A4A3A4"/>
          </p15:clr>
        </p15:guide>
        <p15:guide id="7" orient="horz" pos="2614">
          <p15:clr>
            <a:srgbClr val="A4A3A4"/>
          </p15:clr>
        </p15:guide>
        <p15:guide id="8" orient="horz" pos="3067">
          <p15:clr>
            <a:srgbClr val="A4A3A4"/>
          </p15:clr>
        </p15:guide>
        <p15:guide id="9" orient="horz" pos="3521">
          <p15:clr>
            <a:srgbClr val="A4A3A4"/>
          </p15:clr>
        </p15:guide>
        <p15:guide id="10" orient="horz" pos="3974">
          <p15:clr>
            <a:srgbClr val="A4A3A4"/>
          </p15:clr>
        </p15:guide>
        <p15:guide id="11" pos="4294">
          <p15:clr>
            <a:srgbClr val="A4A3A4"/>
          </p15:clr>
        </p15:guide>
        <p15:guide id="12" pos="4747">
          <p15:clr>
            <a:srgbClr val="A4A3A4"/>
          </p15:clr>
        </p15:guide>
        <p15:guide id="13" pos="211">
          <p15:clr>
            <a:srgbClr val="A4A3A4"/>
          </p15:clr>
        </p15:guide>
        <p15:guide id="14" pos="665">
          <p15:clr>
            <a:srgbClr val="A4A3A4"/>
          </p15:clr>
        </p15:guide>
        <p15:guide id="15" pos="1118">
          <p15:clr>
            <a:srgbClr val="A4A3A4"/>
          </p15:clr>
        </p15:guide>
        <p15:guide id="16" pos="1572">
          <p15:clr>
            <a:srgbClr val="A4A3A4"/>
          </p15:clr>
        </p15:guide>
        <p15:guide id="17" pos="2026">
          <p15:clr>
            <a:srgbClr val="A4A3A4"/>
          </p15:clr>
        </p15:guide>
        <p15:guide id="18" pos="2479">
          <p15:clr>
            <a:srgbClr val="A4A3A4"/>
          </p15:clr>
        </p15:guide>
        <p15:guide id="19" pos="2933">
          <p15:clr>
            <a:srgbClr val="A4A3A4"/>
          </p15:clr>
        </p15:guide>
        <p15:guide id="20" pos="3386">
          <p15:clr>
            <a:srgbClr val="A4A3A4"/>
          </p15:clr>
        </p15:guide>
        <p15:guide id="21" pos="5201">
          <p15:clr>
            <a:srgbClr val="A4A3A4"/>
          </p15:clr>
        </p15:guide>
        <p15:guide id="22" pos="5654">
          <p15:clr>
            <a:srgbClr val="A4A3A4"/>
          </p15:clr>
        </p15:guide>
        <p15:guide id="23" pos="6108">
          <p15:clr>
            <a:srgbClr val="A4A3A4"/>
          </p15:clr>
        </p15:guide>
        <p15:guide id="24" pos="6562">
          <p15:clr>
            <a:srgbClr val="A4A3A4"/>
          </p15:clr>
        </p15:guide>
        <p15:guide id="25" pos="7015">
          <p15:clr>
            <a:srgbClr val="A4A3A4"/>
          </p15:clr>
        </p15:guide>
        <p15:guide id="26" pos="7469">
          <p15:clr>
            <a:srgbClr val="A4A3A4"/>
          </p15:clr>
        </p15:guide>
        <p15:guide id="27" pos="347">
          <p15:clr>
            <a:srgbClr val="F26B43"/>
          </p15:clr>
        </p15:guide>
        <p15:guide id="28" pos="73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"/>
          <p:cNvSpPr txBox="1">
            <a:spLocks noGrp="1"/>
          </p:cNvSpPr>
          <p:nvPr>
            <p:ph type="sldNum" idx="12"/>
          </p:nvPr>
        </p:nvSpPr>
        <p:spPr>
          <a:xfrm>
            <a:off x="11460163" y="6218238"/>
            <a:ext cx="731837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2"/>
          <p:cNvPicPr preferRelativeResize="0"/>
          <p:nvPr/>
        </p:nvPicPr>
        <p:blipFill rotWithShape="1">
          <a:blip r:embed="rId3">
            <a:alphaModFix amt="20000"/>
          </a:blip>
          <a:srcRect l="1514" r="2310" b="19493"/>
          <a:stretch/>
        </p:blipFill>
        <p:spPr>
          <a:xfrm>
            <a:off x="-1235" y="7409"/>
            <a:ext cx="12193235" cy="673491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2"/>
          <p:cNvSpPr txBox="1"/>
          <p:nvPr/>
        </p:nvSpPr>
        <p:spPr>
          <a:xfrm>
            <a:off x="2904067" y="3157752"/>
            <a:ext cx="638386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GITAM (Deemed-to-be) University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3060700" y="6148918"/>
            <a:ext cx="6096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www.gitam.edu</a:t>
            </a:r>
            <a:endParaRPr sz="1200" b="0" i="0" u="none" strike="noStrike" cap="none">
              <a:solidFill>
                <a:srgbClr val="7F7F7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48" name="Google Shape;48;p2"/>
          <p:cNvGrpSpPr/>
          <p:nvPr/>
        </p:nvGrpSpPr>
        <p:grpSpPr>
          <a:xfrm rot="2700000">
            <a:off x="5984712" y="5183993"/>
            <a:ext cx="231043" cy="225933"/>
            <a:chOff x="11087593" y="13905"/>
            <a:chExt cx="1085533" cy="1061509"/>
          </a:xfrm>
        </p:grpSpPr>
        <p:sp>
          <p:nvSpPr>
            <p:cNvPr id="49" name="Google Shape;49;p2"/>
            <p:cNvSpPr/>
            <p:nvPr/>
          </p:nvSpPr>
          <p:spPr>
            <a:xfrm>
              <a:off x="11087593" y="548342"/>
              <a:ext cx="537028" cy="527072"/>
            </a:xfrm>
            <a:prstGeom prst="rect">
              <a:avLst/>
            </a:prstGeom>
            <a:solidFill>
              <a:srgbClr val="DF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1636098" y="13905"/>
              <a:ext cx="537028" cy="527079"/>
            </a:xfrm>
            <a:prstGeom prst="rect">
              <a:avLst/>
            </a:prstGeom>
            <a:solidFill>
              <a:srgbClr val="3A3A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2904067" y="3856219"/>
            <a:ext cx="6096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Department of Electrical Electronics and Communication Engineering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9156700" y="5791918"/>
            <a:ext cx="29269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"/>
          <p:cNvSpPr/>
          <p:nvPr/>
        </p:nvSpPr>
        <p:spPr>
          <a:xfrm>
            <a:off x="133750" y="4504625"/>
            <a:ext cx="5436900" cy="11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Team: </a:t>
            </a:r>
            <a:endParaRPr sz="1400" b="1" i="0" u="none" strike="noStrike" cap="none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-US" b="1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Jerripothula</a:t>
            </a:r>
            <a:r>
              <a:rPr lang="en-US" b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Keerthy- BU22EECE0100221</a:t>
            </a:r>
            <a:endParaRPr b="1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-US" b="1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Honalu</a:t>
            </a:r>
            <a:r>
              <a:rPr lang="en-US" b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K.G - BU22EECE0100452</a:t>
            </a: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-US" b="1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Meghavardhan</a:t>
            </a:r>
            <a:r>
              <a:rPr lang="en-US" b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Reddy- BU22EECE0100515</a:t>
            </a:r>
            <a:endParaRPr sz="1400" b="1" i="0" u="none" strike="noStrike" cap="none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7535874" y="5040400"/>
            <a:ext cx="47130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Mentor: </a:t>
            </a:r>
            <a:r>
              <a:rPr lang="en-US" b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Karthick.S</a:t>
            </a:r>
            <a:r>
              <a:rPr lang="en-US" sz="1400" b="1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In-charge: </a:t>
            </a:r>
            <a:r>
              <a:rPr lang="en-US" b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Jayaprakash Sahoo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01352" y="1778687"/>
            <a:ext cx="2674631" cy="124567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"/>
          <p:cNvSpPr txBox="1"/>
          <p:nvPr/>
        </p:nvSpPr>
        <p:spPr>
          <a:xfrm>
            <a:off x="1699275" y="264025"/>
            <a:ext cx="8568900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AI/ML-Driven VLSI Design Optimization: Machine learning for Circuit Layout Optimization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9812887" y="141274"/>
            <a:ext cx="224536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Review-I</a:t>
            </a:r>
            <a:endParaRPr sz="20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133753" y="2965411"/>
            <a:ext cx="2432050" cy="818907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5400" cap="flat" cmpd="sng">
            <a:solidFill>
              <a:srgbClr val="A042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AY 2025-26 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"/>
          <p:cNvSpPr/>
          <p:nvPr/>
        </p:nvSpPr>
        <p:spPr>
          <a:xfrm>
            <a:off x="9287933" y="2965412"/>
            <a:ext cx="2770314" cy="818907"/>
          </a:xfrm>
          <a:prstGeom prst="roundRect">
            <a:avLst>
              <a:gd name="adj" fmla="val 16667"/>
            </a:avLst>
          </a:prstGeom>
          <a:solidFill>
            <a:srgbClr val="EAA600"/>
          </a:solidFill>
          <a:ln w="25400" cap="flat" cmpd="sng">
            <a:solidFill>
              <a:srgbClr val="A042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Capstone Project – Introduction (PROJ2999)</a:t>
            </a:r>
            <a:endParaRPr sz="18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684"/>
    </mc:Choice>
    <mc:Fallback xmlns="">
      <p:transition spd="slow" advTm="2368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96EAD-0CFE-0499-A287-F51CD161F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0055A8-F042-30B0-B92A-DC026CABB6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D218479-A55E-D916-8CED-10EA1F29A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370341"/>
              </p:ext>
            </p:extLst>
          </p:nvPr>
        </p:nvGraphicFramePr>
        <p:xfrm>
          <a:off x="714375" y="997199"/>
          <a:ext cx="10815637" cy="4775099"/>
        </p:xfrm>
        <a:graphic>
          <a:graphicData uri="http://schemas.openxmlformats.org/drawingml/2006/table">
            <a:tbl>
              <a:tblPr firstRow="1" bandRow="1">
                <a:tableStyleId>{31E50CF5-2FA0-4EAE-9C57-31E34DCBC9AB}</a:tableStyleId>
              </a:tblPr>
              <a:tblGrid>
                <a:gridCol w="3542872">
                  <a:extLst>
                    <a:ext uri="{9D8B030D-6E8A-4147-A177-3AD203B41FA5}">
                      <a16:colId xmlns:a16="http://schemas.microsoft.com/office/drawing/2014/main" val="2565229303"/>
                    </a:ext>
                  </a:extLst>
                </a:gridCol>
                <a:gridCol w="2424255">
                  <a:extLst>
                    <a:ext uri="{9D8B030D-6E8A-4147-A177-3AD203B41FA5}">
                      <a16:colId xmlns:a16="http://schemas.microsoft.com/office/drawing/2014/main" val="2848192012"/>
                    </a:ext>
                  </a:extLst>
                </a:gridCol>
                <a:gridCol w="2424255">
                  <a:extLst>
                    <a:ext uri="{9D8B030D-6E8A-4147-A177-3AD203B41FA5}">
                      <a16:colId xmlns:a16="http://schemas.microsoft.com/office/drawing/2014/main" val="739033973"/>
                    </a:ext>
                  </a:extLst>
                </a:gridCol>
                <a:gridCol w="2424255">
                  <a:extLst>
                    <a:ext uri="{9D8B030D-6E8A-4147-A177-3AD203B41FA5}">
                      <a16:colId xmlns:a16="http://schemas.microsoft.com/office/drawing/2014/main" val="2559520365"/>
                    </a:ext>
                  </a:extLst>
                </a:gridCol>
              </a:tblGrid>
              <a:tr h="479562">
                <a:tc>
                  <a:txBody>
                    <a:bodyPr/>
                    <a:lstStyle/>
                    <a:p>
                      <a:pPr marL="67945" marR="0" algn="ctr">
                        <a:buNone/>
                      </a:pPr>
                      <a:endParaRPr lang="en-US" sz="1400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  <a:p>
                      <a:pPr marL="67945" marR="0" algn="ctr">
                        <a:buNone/>
                      </a:pPr>
                      <a:r>
                        <a:rPr lang="en-US" sz="1400" b="1" dirty="0">
                          <a:effectLst/>
                          <a:latin typeface="+mj-lt"/>
                          <a:ea typeface="Arial MT"/>
                          <a:cs typeface="Arial MT"/>
                        </a:rPr>
                        <a:t>TITLE</a:t>
                      </a:r>
                      <a:r>
                        <a:rPr lang="en-US" sz="1400" b="1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+mj-lt"/>
                          <a:ea typeface="Arial MT"/>
                          <a:cs typeface="Arial MT"/>
                        </a:rPr>
                        <a:t>&amp; </a:t>
                      </a:r>
                      <a:r>
                        <a:rPr lang="en-US" sz="1400" b="1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AUTHOR</a:t>
                      </a:r>
                      <a:endParaRPr lang="en-US" sz="1400" b="1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 algn="ctr">
                        <a:buNone/>
                      </a:pPr>
                      <a:endParaRPr lang="en-US" sz="1400" spc="-10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  <a:p>
                      <a:pPr marL="67945" marR="0" algn="ctr">
                        <a:buNone/>
                      </a:pPr>
                      <a:r>
                        <a:rPr lang="en-US" sz="1400" b="1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METHODOLOGY</a:t>
                      </a:r>
                      <a:endParaRPr lang="en-US" sz="1400" b="1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 algn="ctr">
                        <a:buNone/>
                      </a:pPr>
                      <a:endParaRPr lang="en-US" sz="1400" spc="-10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  <a:p>
                      <a:pPr marL="67945" marR="0" algn="ctr">
                        <a:buNone/>
                      </a:pPr>
                      <a:r>
                        <a:rPr lang="en-US" sz="1400" b="1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RESULT</a:t>
                      </a:r>
                      <a:endParaRPr lang="en-US" sz="1400" b="1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160020" algn="ctr">
                        <a:lnSpc>
                          <a:spcPts val="1260"/>
                        </a:lnSpc>
                        <a:buNone/>
                      </a:pPr>
                      <a:endParaRPr lang="en-US" sz="1400" spc="-10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  <a:p>
                      <a:pPr marL="67945" marR="160020" algn="ctr">
                        <a:lnSpc>
                          <a:spcPts val="1260"/>
                        </a:lnSpc>
                        <a:buNone/>
                      </a:pPr>
                      <a:r>
                        <a:rPr lang="en-US" sz="1400" b="1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PROBLEM STATEMENT</a:t>
                      </a:r>
                      <a:endParaRPr lang="en-US" sz="1400" b="1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00347795"/>
                  </a:ext>
                </a:extLst>
              </a:tr>
              <a:tr h="4295537">
                <a:tc>
                  <a:txBody>
                    <a:bodyPr/>
                    <a:lstStyle/>
                    <a:p>
                      <a:pPr marL="67945" marR="108585">
                        <a:buNone/>
                      </a:pPr>
                      <a:r>
                        <a:rPr lang="en-US" sz="1400" b="1" dirty="0">
                          <a:effectLst/>
                          <a:latin typeface="+mj-lt"/>
                          <a:ea typeface="Arial MT"/>
                          <a:cs typeface="Arial MT"/>
                        </a:rPr>
                        <a:t>“GLAAPE: Graph Learning Assisted Average Power Estimation for Gate- level Combinational Designs”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— Rakesh M B, Sai Pranav K R, Pabitra Das, Amit </a:t>
                      </a:r>
                      <a:r>
                        <a:rPr lang="en-US" sz="1400" dirty="0" err="1">
                          <a:effectLst/>
                          <a:latin typeface="+mj-lt"/>
                          <a:ea typeface="Arial MT"/>
                          <a:cs typeface="Arial MT"/>
                        </a:rPr>
                        <a:t>Acharyya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— Department of Electrical Engineering, IIT</a:t>
                      </a:r>
                      <a:r>
                        <a:rPr lang="en-US" sz="1400" spc="-6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Hyderabad</a:t>
                      </a:r>
                      <a:r>
                        <a:rPr lang="en-US" sz="1400" spc="-6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—</a:t>
                      </a:r>
                      <a:r>
                        <a:rPr lang="en-US" sz="1400" spc="-6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IEEE ICECS 2022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86360">
                        <a:buNone/>
                      </a:pP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Converts gate-level netlists into graph structures</a:t>
                      </a:r>
                      <a:r>
                        <a:rPr lang="en-US" sz="1400" spc="-8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using</a:t>
                      </a:r>
                      <a:r>
                        <a:rPr lang="en-US" sz="1400" spc="-75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Networkx and DGL. Assigns node features (static probabilities, switching probabilities, inversion flags) and edge features (16 transition correlation coefficients + 1 state correlation coefficient).</a:t>
                      </a:r>
                    </a:p>
                    <a:p>
                      <a:pPr marL="67945" marR="86360">
                        <a:spcBef>
                          <a:spcPts val="5"/>
                        </a:spcBef>
                        <a:buNone/>
                      </a:pP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Uses an inductive GNN architecture</a:t>
                      </a:r>
                      <a:r>
                        <a:rPr lang="en-US" sz="1400" spc="-3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with</a:t>
                      </a:r>
                      <a:r>
                        <a:rPr lang="en-US" sz="1400" spc="-3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modified message passing and GCN aggregator. Trains on</a:t>
                      </a:r>
                      <a:r>
                        <a:rPr lang="en-US" sz="1400" spc="-45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toggle</a:t>
                      </a:r>
                      <a:r>
                        <a:rPr lang="en-US" sz="1400" spc="-55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rates</a:t>
                      </a:r>
                      <a:r>
                        <a:rPr lang="en-US" sz="1400" spc="-55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from</a:t>
                      </a:r>
                      <a:r>
                        <a:rPr lang="en-US" sz="1400" spc="-4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gate- level SAIF files; tests using RTL SAIF input toggle</a:t>
                      </a:r>
                      <a:r>
                        <a:rPr lang="en-US" sz="1400" spc="-6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rates.</a:t>
                      </a:r>
                      <a:r>
                        <a:rPr lang="en-US" sz="1400" spc="-65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Architecture: FC1 (4→128), GNN Layer, FC2 (128→16),</a:t>
                      </a:r>
                    </a:p>
                    <a:p>
                      <a:pPr marL="67945" marR="0">
                        <a:spcBef>
                          <a:spcPts val="5"/>
                        </a:spcBef>
                        <a:buNone/>
                      </a:pP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FC3</a:t>
                      </a:r>
                      <a:r>
                        <a:rPr lang="en-US" sz="1400" spc="-2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(16→4</a:t>
                      </a:r>
                      <a:r>
                        <a:rPr lang="en-US" sz="1400" spc="-2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with</a:t>
                      </a:r>
                      <a:r>
                        <a:rPr lang="en-US" sz="1400" spc="-15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spc="-10">
                          <a:effectLst/>
                          <a:latin typeface="+mj-lt"/>
                          <a:ea typeface="Arial MT"/>
                          <a:cs typeface="Arial MT"/>
                        </a:rPr>
                        <a:t>softmax).</a:t>
                      </a:r>
                      <a:endParaRPr lang="en-US" sz="140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120650">
                        <a:buNone/>
                      </a:pP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Average</a:t>
                      </a:r>
                      <a:r>
                        <a:rPr lang="en-US" sz="1400" spc="-8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power </a:t>
                      </a:r>
                      <a:r>
                        <a:rPr lang="en-US" sz="1400" spc="-10">
                          <a:effectLst/>
                          <a:latin typeface="+mj-lt"/>
                          <a:ea typeface="Arial MT"/>
                          <a:cs typeface="Arial MT"/>
                        </a:rPr>
                        <a:t>estimation accuracy: GLAAPE 95.63%,</a:t>
                      </a:r>
                      <a:endParaRPr lang="en-US" sz="140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  <a:p>
                      <a:pPr marL="67945" marR="120650">
                        <a:buNone/>
                      </a:pPr>
                      <a:r>
                        <a:rPr lang="en-US" sz="1400" spc="-10">
                          <a:effectLst/>
                          <a:latin typeface="+mj-lt"/>
                          <a:ea typeface="Arial MT"/>
                          <a:cs typeface="Arial MT"/>
                        </a:rPr>
                        <a:t>outperforming GRANNITE </a:t>
                      </a: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(92.35%) and </a:t>
                      </a:r>
                      <a:r>
                        <a:rPr lang="en-US" sz="1400" spc="-10">
                          <a:effectLst/>
                          <a:latin typeface="+mj-lt"/>
                          <a:ea typeface="Arial MT"/>
                          <a:cs typeface="Arial MT"/>
                        </a:rPr>
                        <a:t>CRPET (70.35%).</a:t>
                      </a:r>
                      <a:endParaRPr lang="en-US" sz="140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  <a:p>
                      <a:pPr marL="67945" marR="120650">
                        <a:buNone/>
                      </a:pP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Toggle</a:t>
                      </a:r>
                      <a:r>
                        <a:rPr lang="en-US" sz="1400" spc="-6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rate </a:t>
                      </a:r>
                      <a:r>
                        <a:rPr lang="en-US" sz="1400" spc="-10">
                          <a:effectLst/>
                          <a:latin typeface="+mj-lt"/>
                          <a:ea typeface="Arial MT"/>
                          <a:cs typeface="Arial MT"/>
                        </a:rPr>
                        <a:t>prediction accuracy: GLAAPE </a:t>
                      </a: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83.43%, vs </a:t>
                      </a:r>
                      <a:r>
                        <a:rPr lang="en-US" sz="1400" spc="-10">
                          <a:effectLst/>
                          <a:latin typeface="+mj-lt"/>
                          <a:ea typeface="Arial MT"/>
                          <a:cs typeface="Arial MT"/>
                        </a:rPr>
                        <a:t>GRANNITE 69.48%.</a:t>
                      </a:r>
                      <a:endParaRPr lang="en-US" sz="140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  <a:p>
                      <a:pPr marL="67945" marR="0">
                        <a:spcBef>
                          <a:spcPts val="5"/>
                        </a:spcBef>
                        <a:buNone/>
                      </a:pPr>
                      <a:r>
                        <a:rPr lang="en-US" sz="1400" spc="-10">
                          <a:effectLst/>
                          <a:latin typeface="+mj-lt"/>
                          <a:ea typeface="Arial MT"/>
                          <a:cs typeface="Arial MT"/>
                        </a:rPr>
                        <a:t>Inference throughput: </a:t>
                      </a: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GLAAPE</a:t>
                      </a:r>
                      <a:r>
                        <a:rPr lang="en-US" sz="1400" spc="-8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2.04</a:t>
                      </a:r>
                    </a:p>
                    <a:p>
                      <a:pPr marL="67945" marR="0">
                        <a:lnSpc>
                          <a:spcPts val="1260"/>
                        </a:lnSpc>
                        <a:buNone/>
                      </a:pP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kHz,</a:t>
                      </a:r>
                      <a:r>
                        <a:rPr lang="en-US" sz="1400" spc="-5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spc="-10">
                          <a:effectLst/>
                          <a:latin typeface="+mj-lt"/>
                          <a:ea typeface="Arial MT"/>
                          <a:cs typeface="Arial MT"/>
                        </a:rPr>
                        <a:t>15.69×</a:t>
                      </a:r>
                      <a:endParaRPr lang="en-US" sz="140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  <a:p>
                      <a:pPr marL="67945" marR="0">
                        <a:spcBef>
                          <a:spcPts val="5"/>
                        </a:spcBef>
                        <a:buNone/>
                      </a:pP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faster than CGPET</a:t>
                      </a:r>
                      <a:r>
                        <a:rPr lang="en-US" sz="1400" spc="-8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(0.13</a:t>
                      </a:r>
                    </a:p>
                    <a:p>
                      <a:pPr marL="67945" marR="0">
                        <a:spcBef>
                          <a:spcPts val="5"/>
                        </a:spcBef>
                        <a:buNone/>
                      </a:pPr>
                      <a:r>
                        <a:rPr lang="en-US" sz="1400" spc="-10">
                          <a:effectLst/>
                          <a:latin typeface="+mj-lt"/>
                          <a:ea typeface="Arial MT"/>
                          <a:cs typeface="Arial MT"/>
                        </a:rPr>
                        <a:t>kHz). Transferability: 13.95%</a:t>
                      </a:r>
                      <a:endParaRPr lang="en-US" sz="140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  <a:p>
                      <a:pPr marL="67945" marR="66675">
                        <a:buNone/>
                      </a:pPr>
                      <a:r>
                        <a:rPr lang="en-US" sz="1400" spc="-10">
                          <a:effectLst/>
                          <a:latin typeface="+mj-lt"/>
                          <a:ea typeface="Arial MT"/>
                          <a:cs typeface="Arial MT"/>
                        </a:rPr>
                        <a:t>improvement </a:t>
                      </a: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over</a:t>
                      </a:r>
                      <a:r>
                        <a:rPr lang="en-US" sz="1400" spc="-8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GRANNITE in predicting</a:t>
                      </a:r>
                    </a:p>
                    <a:p>
                      <a:pPr marL="67945" marR="330200">
                        <a:lnSpc>
                          <a:spcPts val="1260"/>
                        </a:lnSpc>
                        <a:buNone/>
                      </a:pP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unseen</a:t>
                      </a:r>
                      <a:r>
                        <a:rPr lang="en-US" sz="1400" spc="-8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logic </a:t>
                      </a:r>
                      <a:r>
                        <a:rPr lang="en-US" sz="1400" spc="-10">
                          <a:effectLst/>
                          <a:latin typeface="+mj-lt"/>
                          <a:ea typeface="Arial MT"/>
                          <a:cs typeface="Arial MT"/>
                        </a:rPr>
                        <a:t>cells.</a:t>
                      </a:r>
                      <a:endParaRPr lang="en-US" sz="140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Existing power estimation methods trade off between accuracy (gate-level) and speed (RTL), while ML models lack transferability and need retraining for new designs.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 fast, accurate, and transferable solution is needed GLAAPE addresses this by learning toggle rate propagation using inductive GNNs.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31778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86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8"/>
    </mc:Choice>
    <mc:Fallback xmlns="">
      <p:transition spd="slow" advTm="37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60C43-C293-6CFF-F72C-8FA6455FB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91D661-B808-AC52-3F2C-0C23555012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57354F-501E-30F0-06D8-B45EB35B1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291370"/>
              </p:ext>
            </p:extLst>
          </p:nvPr>
        </p:nvGraphicFramePr>
        <p:xfrm>
          <a:off x="714375" y="997199"/>
          <a:ext cx="10558463" cy="4775099"/>
        </p:xfrm>
        <a:graphic>
          <a:graphicData uri="http://schemas.openxmlformats.org/drawingml/2006/table">
            <a:tbl>
              <a:tblPr firstRow="1" bandRow="1">
                <a:tableStyleId>{31E50CF5-2FA0-4EAE-9C57-31E34DCBC9AB}</a:tableStyleId>
              </a:tblPr>
              <a:tblGrid>
                <a:gridCol w="3458630">
                  <a:extLst>
                    <a:ext uri="{9D8B030D-6E8A-4147-A177-3AD203B41FA5}">
                      <a16:colId xmlns:a16="http://schemas.microsoft.com/office/drawing/2014/main" val="2565229303"/>
                    </a:ext>
                  </a:extLst>
                </a:gridCol>
                <a:gridCol w="2366611">
                  <a:extLst>
                    <a:ext uri="{9D8B030D-6E8A-4147-A177-3AD203B41FA5}">
                      <a16:colId xmlns:a16="http://schemas.microsoft.com/office/drawing/2014/main" val="2848192012"/>
                    </a:ext>
                  </a:extLst>
                </a:gridCol>
                <a:gridCol w="2366611">
                  <a:extLst>
                    <a:ext uri="{9D8B030D-6E8A-4147-A177-3AD203B41FA5}">
                      <a16:colId xmlns:a16="http://schemas.microsoft.com/office/drawing/2014/main" val="739033973"/>
                    </a:ext>
                  </a:extLst>
                </a:gridCol>
                <a:gridCol w="2366611">
                  <a:extLst>
                    <a:ext uri="{9D8B030D-6E8A-4147-A177-3AD203B41FA5}">
                      <a16:colId xmlns:a16="http://schemas.microsoft.com/office/drawing/2014/main" val="2559520365"/>
                    </a:ext>
                  </a:extLst>
                </a:gridCol>
              </a:tblGrid>
              <a:tr h="479562">
                <a:tc>
                  <a:txBody>
                    <a:bodyPr/>
                    <a:lstStyle/>
                    <a:p>
                      <a:pPr marL="67945" marR="0" algn="ctr">
                        <a:buNone/>
                      </a:pPr>
                      <a:endParaRPr lang="en-US" sz="1400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  <a:p>
                      <a:pPr marL="67945" marR="0" algn="ctr">
                        <a:buNone/>
                      </a:pPr>
                      <a:r>
                        <a:rPr lang="en-US" sz="1400" b="1" dirty="0">
                          <a:effectLst/>
                          <a:latin typeface="+mj-lt"/>
                          <a:ea typeface="Arial MT"/>
                          <a:cs typeface="Arial MT"/>
                        </a:rPr>
                        <a:t>TITLE</a:t>
                      </a:r>
                      <a:r>
                        <a:rPr lang="en-US" sz="1400" b="1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+mj-lt"/>
                          <a:ea typeface="Arial MT"/>
                          <a:cs typeface="Arial MT"/>
                        </a:rPr>
                        <a:t>&amp; </a:t>
                      </a:r>
                      <a:r>
                        <a:rPr lang="en-US" sz="1400" b="1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AUTHOR</a:t>
                      </a:r>
                      <a:endParaRPr lang="en-US" sz="1400" b="1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 algn="ctr">
                        <a:buNone/>
                      </a:pPr>
                      <a:endParaRPr lang="en-US" sz="1400" spc="-10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  <a:p>
                      <a:pPr marL="67945" marR="0" algn="ctr">
                        <a:buNone/>
                      </a:pPr>
                      <a:r>
                        <a:rPr lang="en-US" sz="1400" b="1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METHODOLOGY</a:t>
                      </a:r>
                      <a:endParaRPr lang="en-US" sz="1400" b="1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 algn="ctr">
                        <a:buNone/>
                      </a:pPr>
                      <a:endParaRPr lang="en-US" sz="1400" spc="-10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  <a:p>
                      <a:pPr marL="67945" marR="0" algn="ctr">
                        <a:buNone/>
                      </a:pPr>
                      <a:r>
                        <a:rPr lang="en-US" sz="1400" b="1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RESULT</a:t>
                      </a:r>
                      <a:endParaRPr lang="en-US" sz="1400" b="1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160020" algn="ctr">
                        <a:lnSpc>
                          <a:spcPts val="1260"/>
                        </a:lnSpc>
                        <a:buNone/>
                      </a:pPr>
                      <a:endParaRPr lang="en-US" sz="1400" spc="-10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  <a:p>
                      <a:pPr marL="67945" marR="160020" algn="ctr">
                        <a:lnSpc>
                          <a:spcPts val="1260"/>
                        </a:lnSpc>
                        <a:buNone/>
                      </a:pPr>
                      <a:r>
                        <a:rPr lang="en-US" sz="1400" b="1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PROBLEM STATEMENT</a:t>
                      </a:r>
                      <a:endParaRPr lang="en-US" sz="1400" b="1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00347795"/>
                  </a:ext>
                </a:extLst>
              </a:tr>
              <a:tr h="4295537">
                <a:tc>
                  <a:txBody>
                    <a:bodyPr/>
                    <a:lstStyle/>
                    <a:p>
                      <a:pPr marL="67945" marR="75565">
                        <a:buNone/>
                      </a:pP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“The</a:t>
                      </a:r>
                      <a:r>
                        <a:rPr lang="en-US" sz="1400" spc="-3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Meritorious</a:t>
                      </a:r>
                      <a:r>
                        <a:rPr lang="en-US" sz="1400" spc="-35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Effects of Machine Learning Algorithms in Assessment of Power Consumption by Arithmetic</a:t>
                      </a:r>
                      <a:r>
                        <a:rPr lang="en-US" sz="1400" spc="-55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Circuits</a:t>
                      </a:r>
                      <a:r>
                        <a:rPr lang="en-US" sz="1400" spc="-65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in</a:t>
                      </a:r>
                      <a:r>
                        <a:rPr lang="en-US" sz="1400" spc="-65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IC </a:t>
                      </a:r>
                      <a:r>
                        <a:rPr lang="en-US" sz="1400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Design”</a:t>
                      </a:r>
                      <a:endParaRPr lang="en-US" sz="1400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  <a:p>
                      <a:pPr marL="67945" marR="108585">
                        <a:buNone/>
                      </a:pP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Saravanakumar C, Sasikala A, Sivanantham P, Syed Nasruddin</a:t>
                      </a:r>
                      <a:r>
                        <a:rPr lang="en-US" sz="1400" spc="-8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S,</a:t>
                      </a:r>
                      <a:r>
                        <a:rPr lang="en-US" sz="1400" spc="-75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Sowmiya P, Subhashini 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64135">
                        <a:buNone/>
                      </a:pP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Six machine learning algorithms (Constant Model,</a:t>
                      </a:r>
                      <a:r>
                        <a:rPr lang="en-US" sz="1400" spc="-8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Linear</a:t>
                      </a:r>
                      <a:r>
                        <a:rPr lang="en-US" sz="1400" spc="-75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Regression, Neural Networks, kNN, SVM, AdaBoost) were trained on ISCAS'89 benchmark circuits using Orange Data Mining Tool. Input features included number of gates, PIs, POs, logic types.</a:t>
                      </a:r>
                    </a:p>
                    <a:p>
                      <a:pPr marL="67945" marR="64135">
                        <a:buNone/>
                      </a:pP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Performance was evaluated</a:t>
                      </a:r>
                      <a:r>
                        <a:rPr lang="en-US" sz="1400" spc="-8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using</a:t>
                      </a:r>
                      <a:r>
                        <a:rPr lang="en-US" sz="1400" spc="-75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RMSE, MAE, and R² metrics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81915">
                        <a:buNone/>
                      </a:pPr>
                      <a:r>
                        <a:rPr lang="en-US" sz="1400" spc="-10">
                          <a:effectLst/>
                          <a:latin typeface="+mj-lt"/>
                          <a:ea typeface="Arial MT"/>
                          <a:cs typeface="Arial MT"/>
                        </a:rPr>
                        <a:t>AdaBoost </a:t>
                      </a: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achieved the lowest RMSE (0.006),</a:t>
                      </a:r>
                      <a:r>
                        <a:rPr lang="en-US" sz="1400" spc="-8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showing </a:t>
                      </a:r>
                      <a:r>
                        <a:rPr lang="en-US" sz="1400" spc="-10">
                          <a:effectLst/>
                          <a:latin typeface="+mj-lt"/>
                          <a:ea typeface="Arial MT"/>
                          <a:cs typeface="Arial MT"/>
                        </a:rPr>
                        <a:t>superior performance </a:t>
                      </a: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compared to other models.</a:t>
                      </a:r>
                    </a:p>
                    <a:p>
                      <a:pPr marL="67945" marR="66675">
                        <a:buNone/>
                      </a:pP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The constant </a:t>
                      </a:r>
                      <a:r>
                        <a:rPr lang="en-US" sz="1400" spc="-10">
                          <a:effectLst/>
                          <a:latin typeface="+mj-lt"/>
                          <a:ea typeface="Arial MT"/>
                          <a:cs typeface="Arial MT"/>
                        </a:rPr>
                        <a:t>model</a:t>
                      </a:r>
                      <a:r>
                        <a:rPr lang="en-US" sz="1400" spc="40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performed</a:t>
                      </a:r>
                      <a:r>
                        <a:rPr lang="en-US" sz="1400" spc="-8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worst, making it unsuitable. The </a:t>
                      </a:r>
                      <a:r>
                        <a:rPr lang="en-US" sz="1400" spc="-10">
                          <a:effectLst/>
                          <a:latin typeface="+mj-lt"/>
                          <a:ea typeface="Arial MT"/>
                          <a:cs typeface="Arial MT"/>
                        </a:rPr>
                        <a:t>study demonstrates </a:t>
                      </a: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that ML-based </a:t>
                      </a:r>
                      <a:r>
                        <a:rPr lang="en-US" sz="1400" spc="-10">
                          <a:effectLst/>
                          <a:latin typeface="+mj-lt"/>
                          <a:ea typeface="Arial MT"/>
                          <a:cs typeface="Arial MT"/>
                        </a:rPr>
                        <a:t>powerestimation </a:t>
                      </a: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is feasible</a:t>
                      </a:r>
                    </a:p>
                    <a:p>
                      <a:pPr marL="67945" marR="0">
                        <a:lnSpc>
                          <a:spcPts val="1270"/>
                        </a:lnSpc>
                        <a:buNone/>
                      </a:pP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without prior knowledge</a:t>
                      </a:r>
                      <a:r>
                        <a:rPr lang="en-US" sz="1400" spc="-8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of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1. Limitations of Traditional Methods: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Power estimation is slow, resource-heavy, and needs detailed circuit knowledge.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2. Need for Advancement: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 faster, accurate, and data-driven method is required for early-stage power estimation.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31778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82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6"/>
    </mc:Choice>
    <mc:Fallback xmlns="">
      <p:transition spd="slow" advTm="33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C4A42-2F09-09E3-686B-6574DEB8F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D14B67-D482-3DA5-619E-99B96D1060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803673F-65EB-70D5-BB0F-75A60636E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736946"/>
              </p:ext>
            </p:extLst>
          </p:nvPr>
        </p:nvGraphicFramePr>
        <p:xfrm>
          <a:off x="814387" y="997199"/>
          <a:ext cx="10644188" cy="4868513"/>
        </p:xfrm>
        <a:graphic>
          <a:graphicData uri="http://schemas.openxmlformats.org/drawingml/2006/table">
            <a:tbl>
              <a:tblPr firstRow="1" bandRow="1">
                <a:tableStyleId>{31E50CF5-2FA0-4EAE-9C57-31E34DCBC9AB}</a:tableStyleId>
              </a:tblPr>
              <a:tblGrid>
                <a:gridCol w="3412565">
                  <a:extLst>
                    <a:ext uri="{9D8B030D-6E8A-4147-A177-3AD203B41FA5}">
                      <a16:colId xmlns:a16="http://schemas.microsoft.com/office/drawing/2014/main" val="2565229303"/>
                    </a:ext>
                  </a:extLst>
                </a:gridCol>
                <a:gridCol w="2410541">
                  <a:extLst>
                    <a:ext uri="{9D8B030D-6E8A-4147-A177-3AD203B41FA5}">
                      <a16:colId xmlns:a16="http://schemas.microsoft.com/office/drawing/2014/main" val="2848192012"/>
                    </a:ext>
                  </a:extLst>
                </a:gridCol>
                <a:gridCol w="2410541">
                  <a:extLst>
                    <a:ext uri="{9D8B030D-6E8A-4147-A177-3AD203B41FA5}">
                      <a16:colId xmlns:a16="http://schemas.microsoft.com/office/drawing/2014/main" val="739033973"/>
                    </a:ext>
                  </a:extLst>
                </a:gridCol>
                <a:gridCol w="2410541">
                  <a:extLst>
                    <a:ext uri="{9D8B030D-6E8A-4147-A177-3AD203B41FA5}">
                      <a16:colId xmlns:a16="http://schemas.microsoft.com/office/drawing/2014/main" val="2559520365"/>
                    </a:ext>
                  </a:extLst>
                </a:gridCol>
              </a:tblGrid>
              <a:tr h="572976">
                <a:tc>
                  <a:txBody>
                    <a:bodyPr/>
                    <a:lstStyle/>
                    <a:p>
                      <a:pPr marL="67945" marR="0" algn="ctr">
                        <a:buNone/>
                      </a:pPr>
                      <a:endParaRPr lang="en-US" sz="1400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  <a:p>
                      <a:pPr marL="67945" marR="0" algn="ctr">
                        <a:buNone/>
                      </a:pPr>
                      <a:r>
                        <a:rPr lang="en-US" sz="1400" b="1" dirty="0">
                          <a:effectLst/>
                          <a:latin typeface="+mj-lt"/>
                          <a:ea typeface="Arial MT"/>
                          <a:cs typeface="Arial MT"/>
                        </a:rPr>
                        <a:t>TITLE</a:t>
                      </a:r>
                      <a:r>
                        <a:rPr lang="en-US" sz="1400" b="1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+mj-lt"/>
                          <a:ea typeface="Arial MT"/>
                          <a:cs typeface="Arial MT"/>
                        </a:rPr>
                        <a:t>&amp; </a:t>
                      </a:r>
                      <a:r>
                        <a:rPr lang="en-US" sz="1400" b="1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AUTHOR</a:t>
                      </a:r>
                      <a:endParaRPr lang="en-US" sz="1400" b="1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 algn="ctr">
                        <a:buNone/>
                      </a:pPr>
                      <a:endParaRPr lang="en-US" sz="1400" spc="-10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  <a:p>
                      <a:pPr marL="67945" marR="0" algn="ctr">
                        <a:buNone/>
                      </a:pPr>
                      <a:r>
                        <a:rPr lang="en-US" sz="1400" b="1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METHODOLOGY</a:t>
                      </a:r>
                      <a:endParaRPr lang="en-US" sz="1400" b="1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 algn="ctr">
                        <a:buNone/>
                      </a:pPr>
                      <a:endParaRPr lang="en-US" sz="1400" spc="-10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  <a:p>
                      <a:pPr marL="67945" marR="0" algn="ctr">
                        <a:buNone/>
                      </a:pPr>
                      <a:r>
                        <a:rPr lang="en-US" sz="1400" b="1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RESULT</a:t>
                      </a:r>
                      <a:endParaRPr lang="en-US" sz="1400" b="1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160020" algn="ctr">
                        <a:lnSpc>
                          <a:spcPts val="1260"/>
                        </a:lnSpc>
                        <a:buNone/>
                      </a:pPr>
                      <a:endParaRPr lang="en-US" sz="1400" spc="-10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  <a:p>
                      <a:pPr marL="67945" marR="160020" algn="ctr">
                        <a:lnSpc>
                          <a:spcPts val="1260"/>
                        </a:lnSpc>
                        <a:buNone/>
                      </a:pPr>
                      <a:r>
                        <a:rPr lang="en-US" sz="1400" b="1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PROBLEM STATEMENT</a:t>
                      </a:r>
                      <a:endParaRPr lang="en-US" sz="1400" b="1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00347795"/>
                  </a:ext>
                </a:extLst>
              </a:tr>
              <a:tr h="4295537">
                <a:tc>
                  <a:txBody>
                    <a:bodyPr/>
                    <a:lstStyle/>
                    <a:p>
                      <a:pPr marL="67945" marR="0">
                        <a:buNone/>
                      </a:pPr>
                      <a:r>
                        <a:rPr lang="en-US" sz="1400" dirty="0">
                          <a:effectLst/>
                          <a:latin typeface="Arial "/>
                          <a:ea typeface="Arial MT"/>
                          <a:cs typeface="Arial MT"/>
                        </a:rPr>
                        <a:t>“High-Level</a:t>
                      </a:r>
                      <a:r>
                        <a:rPr lang="en-US" sz="1400" spc="-80" dirty="0">
                          <a:effectLst/>
                          <a:latin typeface="Arial 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 "/>
                          <a:ea typeface="Arial MT"/>
                          <a:cs typeface="Arial MT"/>
                        </a:rPr>
                        <a:t>Early</a:t>
                      </a:r>
                      <a:r>
                        <a:rPr lang="en-US" sz="1400" spc="-75" dirty="0">
                          <a:effectLst/>
                          <a:latin typeface="Arial 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 "/>
                          <a:ea typeface="Arial MT"/>
                          <a:cs typeface="Arial MT"/>
                        </a:rPr>
                        <a:t>Power Estimation of FPGA IP Based on Machine </a:t>
                      </a:r>
                      <a:r>
                        <a:rPr lang="en-US" sz="1400" spc="-10" dirty="0">
                          <a:effectLst/>
                          <a:latin typeface="Arial "/>
                          <a:ea typeface="Arial MT"/>
                          <a:cs typeface="Arial MT"/>
                        </a:rPr>
                        <a:t>Learning”</a:t>
                      </a:r>
                    </a:p>
                    <a:p>
                      <a:pPr marL="67945" marR="0">
                        <a:buNone/>
                      </a:pPr>
                      <a:r>
                        <a:rPr lang="en-US" sz="1400" dirty="0">
                          <a:effectLst/>
                          <a:latin typeface="Arial "/>
                          <a:ea typeface="Arial MT"/>
                          <a:cs typeface="Arial MT"/>
                        </a:rPr>
                        <a:t>Majdi Richa, Jean- Christophe </a:t>
                      </a:r>
                      <a:r>
                        <a:rPr lang="en-US" sz="1400" dirty="0" err="1">
                          <a:effectLst/>
                          <a:latin typeface="Arial "/>
                          <a:ea typeface="Arial MT"/>
                          <a:cs typeface="Arial MT"/>
                        </a:rPr>
                        <a:t>Prévotet</a:t>
                      </a:r>
                      <a:r>
                        <a:rPr lang="en-US" sz="1400" dirty="0">
                          <a:effectLst/>
                          <a:latin typeface="Arial "/>
                          <a:ea typeface="Arial MT"/>
                          <a:cs typeface="Arial MT"/>
                        </a:rPr>
                        <a:t>, Mickaël </a:t>
                      </a:r>
                      <a:r>
                        <a:rPr lang="en-US" sz="1400" dirty="0" err="1">
                          <a:effectLst/>
                          <a:latin typeface="Arial "/>
                          <a:ea typeface="Arial MT"/>
                          <a:cs typeface="Arial MT"/>
                        </a:rPr>
                        <a:t>Dardaillon</a:t>
                      </a:r>
                      <a:r>
                        <a:rPr lang="en-US" sz="1400" dirty="0">
                          <a:effectLst/>
                          <a:latin typeface="Arial "/>
                          <a:ea typeface="Arial MT"/>
                          <a:cs typeface="Arial MT"/>
                        </a:rPr>
                        <a:t> (Univ Rennes, INSA Rennes,</a:t>
                      </a:r>
                      <a:r>
                        <a:rPr lang="en-US" sz="1400" spc="-80" dirty="0">
                          <a:effectLst/>
                          <a:latin typeface="Arial 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 "/>
                          <a:ea typeface="Arial MT"/>
                          <a:cs typeface="Arial MT"/>
                        </a:rPr>
                        <a:t>CNRS,</a:t>
                      </a:r>
                      <a:r>
                        <a:rPr lang="en-US" sz="1400" spc="-75" dirty="0">
                          <a:effectLst/>
                          <a:latin typeface="Arial 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 "/>
                          <a:ea typeface="Arial MT"/>
                          <a:cs typeface="Arial MT"/>
                        </a:rPr>
                        <a:t>IETR),</a:t>
                      </a:r>
                    </a:p>
                    <a:p>
                      <a:pPr marL="67945" marR="75565">
                        <a:buNone/>
                      </a:pPr>
                      <a:r>
                        <a:rPr lang="en-US" sz="1400" dirty="0">
                          <a:effectLst/>
                          <a:latin typeface="Arial "/>
                          <a:ea typeface="Arial MT"/>
                          <a:cs typeface="Arial MT"/>
                        </a:rPr>
                        <a:t>Mohamad</a:t>
                      </a:r>
                      <a:r>
                        <a:rPr lang="en-US" sz="1400" spc="-80" dirty="0">
                          <a:effectLst/>
                          <a:latin typeface="Arial 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 "/>
                          <a:ea typeface="Arial MT"/>
                          <a:cs typeface="Arial MT"/>
                        </a:rPr>
                        <a:t>Mroué</a:t>
                      </a:r>
                      <a:r>
                        <a:rPr lang="en-US" sz="1400" dirty="0">
                          <a:effectLst/>
                          <a:latin typeface="Arial "/>
                          <a:ea typeface="Arial MT"/>
                          <a:cs typeface="Arial MT"/>
                        </a:rPr>
                        <a:t>,</a:t>
                      </a:r>
                      <a:r>
                        <a:rPr lang="en-US" sz="1400" spc="-75" dirty="0">
                          <a:effectLst/>
                          <a:latin typeface="Arial 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 "/>
                          <a:ea typeface="Arial MT"/>
                          <a:cs typeface="Arial MT"/>
                        </a:rPr>
                        <a:t>Abed </a:t>
                      </a:r>
                      <a:r>
                        <a:rPr lang="en-US" sz="1400" dirty="0" err="1">
                          <a:effectLst/>
                          <a:latin typeface="Arial "/>
                          <a:ea typeface="Arial MT"/>
                          <a:cs typeface="Arial MT"/>
                        </a:rPr>
                        <a:t>Ellatif</a:t>
                      </a:r>
                      <a:r>
                        <a:rPr lang="en-US" sz="1400" dirty="0">
                          <a:effectLst/>
                          <a:latin typeface="Arial 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Arial "/>
                          <a:ea typeface="Arial MT"/>
                          <a:cs typeface="Arial MT"/>
                        </a:rPr>
                        <a:t>Samhat</a:t>
                      </a:r>
                      <a:r>
                        <a:rPr lang="en-US" sz="1400" dirty="0">
                          <a:effectLst/>
                          <a:latin typeface="Arial "/>
                          <a:ea typeface="Arial MT"/>
                          <a:cs typeface="Arial MT"/>
                        </a:rPr>
                        <a:t> (Lebanese University)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85725">
                        <a:buNone/>
                      </a:pPr>
                      <a:r>
                        <a:rPr lang="en-US" sz="1400">
                          <a:effectLst/>
                          <a:latin typeface="Arial "/>
                          <a:ea typeface="Arial MT"/>
                          <a:cs typeface="Arial MT"/>
                        </a:rPr>
                        <a:t>Developed a fully automated measurement system (ACDGAS) to collect real power data, then trained a supervised ANN</a:t>
                      </a:r>
                      <a:r>
                        <a:rPr lang="en-US" sz="1400" spc="-5">
                          <a:effectLst/>
                          <a:latin typeface="Arial 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Arial "/>
                          <a:ea typeface="Arial MT"/>
                          <a:cs typeface="Arial MT"/>
                        </a:rPr>
                        <a:t>using</a:t>
                      </a:r>
                      <a:r>
                        <a:rPr lang="en-US" sz="1400" spc="-5">
                          <a:effectLst/>
                          <a:latin typeface="Arial 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Arial "/>
                          <a:ea typeface="Arial MT"/>
                          <a:cs typeface="Arial MT"/>
                        </a:rPr>
                        <a:t>control</a:t>
                      </a:r>
                      <a:r>
                        <a:rPr lang="en-US" sz="1400" spc="-10">
                          <a:effectLst/>
                          <a:latin typeface="Arial 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Arial "/>
                          <a:ea typeface="Arial MT"/>
                          <a:cs typeface="Arial MT"/>
                        </a:rPr>
                        <a:t>signals (CS), Switching Rate (SR), and Percentage Level High (PLH). The neural</a:t>
                      </a:r>
                      <a:r>
                        <a:rPr lang="en-US" sz="1400" spc="-60">
                          <a:effectLst/>
                          <a:latin typeface="Arial 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Arial "/>
                          <a:ea typeface="Arial MT"/>
                          <a:cs typeface="Arial MT"/>
                        </a:rPr>
                        <a:t>network</a:t>
                      </a:r>
                      <a:r>
                        <a:rPr lang="en-US" sz="1400" spc="-70">
                          <a:effectLst/>
                          <a:latin typeface="Arial 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Arial "/>
                          <a:ea typeface="Arial MT"/>
                          <a:cs typeface="Arial MT"/>
                        </a:rPr>
                        <a:t>model</a:t>
                      </a:r>
                      <a:r>
                        <a:rPr lang="en-US" sz="1400" spc="-65">
                          <a:effectLst/>
                          <a:latin typeface="Arial 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Arial "/>
                          <a:ea typeface="Arial MT"/>
                          <a:cs typeface="Arial MT"/>
                        </a:rPr>
                        <a:t>was implemented in </a:t>
                      </a:r>
                      <a:r>
                        <a:rPr lang="en-US" sz="1400" spc="-10">
                          <a:effectLst/>
                          <a:latin typeface="Arial "/>
                          <a:ea typeface="Arial MT"/>
                          <a:cs typeface="Arial MT"/>
                        </a:rPr>
                        <a:t>TensorFlow/Keras,</a:t>
                      </a:r>
                      <a:r>
                        <a:rPr lang="en-US" sz="1400" spc="400">
                          <a:effectLst/>
                          <a:latin typeface="Arial 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Arial "/>
                          <a:ea typeface="Arial MT"/>
                          <a:cs typeface="Arial MT"/>
                        </a:rPr>
                        <a:t>trained with 80-20 split, optimizedusing</a:t>
                      </a:r>
                      <a:r>
                        <a:rPr lang="en-US" sz="1400" spc="-40">
                          <a:effectLst/>
                          <a:latin typeface="Arial 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Arial "/>
                          <a:ea typeface="Arial MT"/>
                          <a:cs typeface="Arial MT"/>
                        </a:rPr>
                        <a:t>Adam</a:t>
                      </a:r>
                      <a:r>
                        <a:rPr lang="en-US" sz="1400" spc="-35">
                          <a:effectLst/>
                          <a:latin typeface="Arial 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Arial "/>
                          <a:ea typeface="Arial MT"/>
                          <a:cs typeface="Arial MT"/>
                        </a:rPr>
                        <a:t>and SeLU activation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76200">
                        <a:buNone/>
                      </a:pPr>
                      <a:r>
                        <a:rPr lang="en-US" sz="1400">
                          <a:effectLst/>
                          <a:latin typeface="Arial "/>
                          <a:ea typeface="Arial MT"/>
                          <a:cs typeface="Arial MT"/>
                        </a:rPr>
                        <a:t>Achieved &lt;1% Mean Absolute </a:t>
                      </a:r>
                      <a:r>
                        <a:rPr lang="en-US" sz="1400" spc="-10">
                          <a:effectLst/>
                          <a:latin typeface="Arial "/>
                          <a:ea typeface="Arial MT"/>
                          <a:cs typeface="Arial MT"/>
                        </a:rPr>
                        <a:t>Percentage</a:t>
                      </a:r>
                      <a:r>
                        <a:rPr lang="en-US" sz="1400" spc="200">
                          <a:effectLst/>
                          <a:latin typeface="Arial 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Arial "/>
                          <a:ea typeface="Arial MT"/>
                          <a:cs typeface="Arial MT"/>
                        </a:rPr>
                        <a:t>Error</a:t>
                      </a:r>
                      <a:r>
                        <a:rPr lang="en-US" sz="1400" spc="-80">
                          <a:effectLst/>
                          <a:latin typeface="Arial 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Arial "/>
                          <a:ea typeface="Arial MT"/>
                          <a:cs typeface="Arial MT"/>
                        </a:rPr>
                        <a:t>(MAPE)</a:t>
                      </a:r>
                      <a:r>
                        <a:rPr lang="en-US" sz="1400" spc="-75">
                          <a:effectLst/>
                          <a:latin typeface="Arial 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Arial "/>
                          <a:ea typeface="Arial MT"/>
                          <a:cs typeface="Arial MT"/>
                        </a:rPr>
                        <a:t>for average power estimation on FPGA</a:t>
                      </a:r>
                      <a:r>
                        <a:rPr lang="en-US" sz="1400" spc="-30">
                          <a:effectLst/>
                          <a:latin typeface="Arial 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Arial "/>
                          <a:ea typeface="Arial MT"/>
                          <a:cs typeface="Arial MT"/>
                        </a:rPr>
                        <a:t>IP</a:t>
                      </a:r>
                      <a:r>
                        <a:rPr lang="en-US" sz="1400" spc="-45">
                          <a:effectLst/>
                          <a:latin typeface="Arial 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Arial "/>
                          <a:ea typeface="Arial MT"/>
                          <a:cs typeface="Arial MT"/>
                        </a:rPr>
                        <a:t>circuits (Xilinx Artix-7).</a:t>
                      </a:r>
                    </a:p>
                    <a:p>
                      <a:pPr marL="67945" marR="73025">
                        <a:buNone/>
                      </a:pPr>
                      <a:r>
                        <a:rPr lang="en-US" sz="1400" spc="-10">
                          <a:effectLst/>
                          <a:latin typeface="Arial "/>
                          <a:ea typeface="Arial MT"/>
                          <a:cs typeface="Arial MT"/>
                        </a:rPr>
                        <a:t>Showed </a:t>
                      </a:r>
                      <a:r>
                        <a:rPr lang="en-US" sz="1400">
                          <a:effectLst/>
                          <a:latin typeface="Arial "/>
                          <a:ea typeface="Arial MT"/>
                          <a:cs typeface="Arial MT"/>
                        </a:rPr>
                        <a:t>scalability and suitability for </a:t>
                      </a:r>
                      <a:r>
                        <a:rPr lang="en-US" sz="1400" spc="-10">
                          <a:effectLst/>
                          <a:latin typeface="Arial "/>
                          <a:ea typeface="Arial MT"/>
                          <a:cs typeface="Arial MT"/>
                        </a:rPr>
                        <a:t>early-stage </a:t>
                      </a:r>
                      <a:r>
                        <a:rPr lang="en-US" sz="1400" spc="-20">
                          <a:effectLst/>
                          <a:latin typeface="Arial "/>
                          <a:ea typeface="Arial MT"/>
                          <a:cs typeface="Arial MT"/>
                        </a:rPr>
                        <a:t>power</a:t>
                      </a:r>
                      <a:r>
                        <a:rPr lang="en-US" sz="1400" spc="400">
                          <a:effectLst/>
                          <a:latin typeface="Arial 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spc="-10">
                          <a:effectLst/>
                          <a:latin typeface="Arial "/>
                          <a:ea typeface="Arial MT"/>
                          <a:cs typeface="Arial MT"/>
                        </a:rPr>
                        <a:t>prediction, potentially </a:t>
                      </a:r>
                      <a:r>
                        <a:rPr lang="en-US" sz="1400">
                          <a:effectLst/>
                          <a:latin typeface="Arial "/>
                          <a:ea typeface="Arial MT"/>
                          <a:cs typeface="Arial MT"/>
                        </a:rPr>
                        <a:t>enabling</a:t>
                      </a:r>
                      <a:r>
                        <a:rPr lang="en-US" sz="1400" spc="-80">
                          <a:effectLst/>
                          <a:latin typeface="Arial 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Arial "/>
                          <a:ea typeface="Arial MT"/>
                          <a:cs typeface="Arial MT"/>
                        </a:rPr>
                        <a:t>runtime </a:t>
                      </a:r>
                      <a:r>
                        <a:rPr lang="en-US" sz="1400" spc="-20">
                          <a:effectLst/>
                          <a:latin typeface="Arial "/>
                          <a:ea typeface="Arial MT"/>
                          <a:cs typeface="Arial MT"/>
                        </a:rPr>
                        <a:t>power </a:t>
                      </a:r>
                      <a:r>
                        <a:rPr lang="en-US" sz="1400" spc="-10">
                          <a:effectLst/>
                          <a:latin typeface="Arial "/>
                          <a:ea typeface="Arial MT"/>
                          <a:cs typeface="Arial MT"/>
                        </a:rPr>
                        <a:t>management </a:t>
                      </a:r>
                      <a:r>
                        <a:rPr lang="en-US" sz="1400">
                          <a:effectLst/>
                          <a:latin typeface="Arial "/>
                          <a:ea typeface="Arial MT"/>
                          <a:cs typeface="Arial MT"/>
                        </a:rPr>
                        <a:t>with</a:t>
                      </a:r>
                      <a:r>
                        <a:rPr lang="en-US" sz="1400" spc="-55">
                          <a:effectLst/>
                          <a:latin typeface="Arial 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Arial "/>
                          <a:ea typeface="Arial MT"/>
                          <a:cs typeface="Arial MT"/>
                        </a:rPr>
                        <a:t>DVFS</a:t>
                      </a:r>
                      <a:r>
                        <a:rPr lang="en-US" sz="1400" spc="-60">
                          <a:effectLst/>
                          <a:latin typeface="Arial 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Arial "/>
                          <a:ea typeface="Arial MT"/>
                          <a:cs typeface="Arial MT"/>
                        </a:rPr>
                        <a:t>in</a:t>
                      </a:r>
                      <a:r>
                        <a:rPr lang="en-US" sz="1400" spc="-55">
                          <a:effectLst/>
                          <a:latin typeface="Arial 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Arial "/>
                          <a:ea typeface="Arial MT"/>
                          <a:cs typeface="Arial MT"/>
                        </a:rPr>
                        <a:t>the</a:t>
                      </a:r>
                    </a:p>
                    <a:p>
                      <a:pPr marL="67945" marR="0">
                        <a:lnSpc>
                          <a:spcPts val="1160"/>
                        </a:lnSpc>
                        <a:buNone/>
                      </a:pPr>
                      <a:r>
                        <a:rPr lang="en-US" sz="1400" spc="-10">
                          <a:effectLst/>
                          <a:latin typeface="Arial "/>
                          <a:ea typeface="Arial MT"/>
                          <a:cs typeface="Arial MT"/>
                        </a:rPr>
                        <a:t>future</a:t>
                      </a:r>
                      <a:endParaRPr lang="en-US" sz="1400">
                        <a:effectLst/>
                        <a:latin typeface="Arial 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Early-stage FPGA power estimation is challenging.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Tight power budgets increase the difficulty.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Existing methods are either slow (low-level sims) or inaccurate (simplified models).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This leads to unreliable power predictions.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31778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82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"/>
    </mc:Choice>
    <mc:Fallback xmlns="">
      <p:transition spd="slow" advTm="25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47580-2DA6-C118-07A6-109AC1B9C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ACB149-0298-7195-4037-B17DEB7640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8B5BC3D-4F65-9F0B-1C0F-726202433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424241"/>
              </p:ext>
            </p:extLst>
          </p:nvPr>
        </p:nvGraphicFramePr>
        <p:xfrm>
          <a:off x="828675" y="997199"/>
          <a:ext cx="10801349" cy="4775099"/>
        </p:xfrm>
        <a:graphic>
          <a:graphicData uri="http://schemas.openxmlformats.org/drawingml/2006/table">
            <a:tbl>
              <a:tblPr firstRow="1" bandRow="1">
                <a:tableStyleId>{31E50CF5-2FA0-4EAE-9C57-31E34DCBC9AB}</a:tableStyleId>
              </a:tblPr>
              <a:tblGrid>
                <a:gridCol w="3452075">
                  <a:extLst>
                    <a:ext uri="{9D8B030D-6E8A-4147-A177-3AD203B41FA5}">
                      <a16:colId xmlns:a16="http://schemas.microsoft.com/office/drawing/2014/main" val="2565229303"/>
                    </a:ext>
                  </a:extLst>
                </a:gridCol>
                <a:gridCol w="2449758">
                  <a:extLst>
                    <a:ext uri="{9D8B030D-6E8A-4147-A177-3AD203B41FA5}">
                      <a16:colId xmlns:a16="http://schemas.microsoft.com/office/drawing/2014/main" val="2848192012"/>
                    </a:ext>
                  </a:extLst>
                </a:gridCol>
                <a:gridCol w="2449758">
                  <a:extLst>
                    <a:ext uri="{9D8B030D-6E8A-4147-A177-3AD203B41FA5}">
                      <a16:colId xmlns:a16="http://schemas.microsoft.com/office/drawing/2014/main" val="739033973"/>
                    </a:ext>
                  </a:extLst>
                </a:gridCol>
                <a:gridCol w="2449758">
                  <a:extLst>
                    <a:ext uri="{9D8B030D-6E8A-4147-A177-3AD203B41FA5}">
                      <a16:colId xmlns:a16="http://schemas.microsoft.com/office/drawing/2014/main" val="2559520365"/>
                    </a:ext>
                  </a:extLst>
                </a:gridCol>
              </a:tblGrid>
              <a:tr h="479562">
                <a:tc>
                  <a:txBody>
                    <a:bodyPr/>
                    <a:lstStyle/>
                    <a:p>
                      <a:pPr marL="67945" marR="0" algn="ctr">
                        <a:buNone/>
                      </a:pPr>
                      <a:endParaRPr lang="en-US" sz="1400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  <a:p>
                      <a:pPr marL="67945" marR="0" algn="ctr">
                        <a:buNone/>
                      </a:pPr>
                      <a:r>
                        <a:rPr lang="en-US" sz="1400" b="1" dirty="0">
                          <a:effectLst/>
                          <a:latin typeface="+mj-lt"/>
                          <a:ea typeface="Arial MT"/>
                          <a:cs typeface="Arial MT"/>
                        </a:rPr>
                        <a:t>TITLE</a:t>
                      </a:r>
                      <a:r>
                        <a:rPr lang="en-US" sz="1400" b="1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+mj-lt"/>
                          <a:ea typeface="Arial MT"/>
                          <a:cs typeface="Arial MT"/>
                        </a:rPr>
                        <a:t>&amp; </a:t>
                      </a:r>
                      <a:r>
                        <a:rPr lang="en-US" sz="1400" b="1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AUTHOR</a:t>
                      </a:r>
                      <a:endParaRPr lang="en-US" sz="1400" b="1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 algn="ctr">
                        <a:buNone/>
                      </a:pPr>
                      <a:endParaRPr lang="en-US" sz="1400" spc="-10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  <a:p>
                      <a:pPr marL="67945" marR="0" algn="ctr">
                        <a:buNone/>
                      </a:pPr>
                      <a:r>
                        <a:rPr lang="en-US" sz="1400" b="1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METHODOLOGY</a:t>
                      </a:r>
                      <a:endParaRPr lang="en-US" sz="1400" b="1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 algn="ctr">
                        <a:buNone/>
                      </a:pPr>
                      <a:endParaRPr lang="en-US" sz="1400" spc="-10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  <a:p>
                      <a:pPr marL="67945" marR="0" algn="ctr">
                        <a:buNone/>
                      </a:pPr>
                      <a:r>
                        <a:rPr lang="en-US" sz="1400" b="1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RESULT</a:t>
                      </a:r>
                      <a:endParaRPr lang="en-US" sz="1400" b="1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160020" algn="ctr">
                        <a:lnSpc>
                          <a:spcPts val="1260"/>
                        </a:lnSpc>
                        <a:buNone/>
                      </a:pPr>
                      <a:endParaRPr lang="en-US" sz="1400" spc="-10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  <a:p>
                      <a:pPr marL="67945" marR="160020" algn="ctr">
                        <a:lnSpc>
                          <a:spcPts val="1260"/>
                        </a:lnSpc>
                        <a:buNone/>
                      </a:pPr>
                      <a:r>
                        <a:rPr lang="en-US" sz="1400" b="1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PROBLEM STATEMENT</a:t>
                      </a:r>
                      <a:endParaRPr lang="en-US" sz="1400" b="1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00347795"/>
                  </a:ext>
                </a:extLst>
              </a:tr>
              <a:tr h="4295537">
                <a:tc>
                  <a:txBody>
                    <a:bodyPr/>
                    <a:lstStyle/>
                    <a:p>
                      <a:pPr marL="67945" marR="302895">
                        <a:buNone/>
                      </a:pPr>
                      <a:r>
                        <a:rPr lang="en-US" sz="1400" dirty="0">
                          <a:effectLst/>
                          <a:latin typeface="+mn-lt"/>
                          <a:ea typeface="Arial MT"/>
                          <a:cs typeface="Arial MT"/>
                        </a:rPr>
                        <a:t>“GLAAPE: Graph Learning Assisted Average Power Estimation</a:t>
                      </a:r>
                      <a:r>
                        <a:rPr lang="en-US" sz="1400" spc="-80" dirty="0">
                          <a:effectLst/>
                          <a:latin typeface="+mn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n-lt"/>
                          <a:ea typeface="Arial MT"/>
                          <a:cs typeface="Arial MT"/>
                        </a:rPr>
                        <a:t>for</a:t>
                      </a:r>
                      <a:r>
                        <a:rPr lang="en-US" sz="1400" spc="-75" dirty="0">
                          <a:effectLst/>
                          <a:latin typeface="+mn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n-lt"/>
                          <a:ea typeface="Arial MT"/>
                          <a:cs typeface="Arial MT"/>
                        </a:rPr>
                        <a:t>Gate- level Combinational </a:t>
                      </a:r>
                      <a:r>
                        <a:rPr lang="en-US" sz="1400" spc="-10" dirty="0">
                          <a:effectLst/>
                          <a:latin typeface="+mn-lt"/>
                          <a:ea typeface="Arial MT"/>
                          <a:cs typeface="Arial MT"/>
                        </a:rPr>
                        <a:t>Designs</a:t>
                      </a:r>
                      <a:r>
                        <a:rPr lang="en-US" sz="1400" spc="200" dirty="0">
                          <a:effectLst/>
                          <a:latin typeface="+mn-lt"/>
                          <a:ea typeface="Arial MT"/>
                          <a:cs typeface="Arial MT"/>
                        </a:rPr>
                        <a:t>”</a:t>
                      </a:r>
                    </a:p>
                    <a:p>
                      <a:pPr marL="67945" marR="302895">
                        <a:buNone/>
                      </a:pPr>
                      <a:r>
                        <a:rPr lang="en-US" sz="1400" dirty="0">
                          <a:effectLst/>
                          <a:latin typeface="+mn-lt"/>
                          <a:ea typeface="Arial MT"/>
                          <a:cs typeface="Arial MT"/>
                        </a:rPr>
                        <a:t>Rakesh M B, Sai Pranav</a:t>
                      </a:r>
                      <a:r>
                        <a:rPr lang="en-US" sz="1400" spc="-65" dirty="0">
                          <a:effectLst/>
                          <a:latin typeface="+mn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n-lt"/>
                          <a:ea typeface="Arial MT"/>
                          <a:cs typeface="Arial MT"/>
                        </a:rPr>
                        <a:t>K</a:t>
                      </a:r>
                      <a:r>
                        <a:rPr lang="en-US" sz="1400" spc="-65" dirty="0">
                          <a:effectLst/>
                          <a:latin typeface="+mn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n-lt"/>
                          <a:ea typeface="Arial MT"/>
                          <a:cs typeface="Arial MT"/>
                        </a:rPr>
                        <a:t>R,</a:t>
                      </a:r>
                      <a:r>
                        <a:rPr lang="en-US" sz="1400" spc="-55" dirty="0">
                          <a:effectLst/>
                          <a:latin typeface="+mn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n-lt"/>
                          <a:ea typeface="Arial MT"/>
                          <a:cs typeface="Arial MT"/>
                        </a:rPr>
                        <a:t>Pabitra Das,</a:t>
                      </a:r>
                      <a:r>
                        <a:rPr lang="en-US" sz="1400" spc="-60" dirty="0">
                          <a:effectLst/>
                          <a:latin typeface="+mn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n-lt"/>
                          <a:ea typeface="Arial MT"/>
                          <a:cs typeface="Arial MT"/>
                        </a:rPr>
                        <a:t>Amit</a:t>
                      </a:r>
                      <a:r>
                        <a:rPr lang="en-US" sz="1400" spc="-60" dirty="0">
                          <a:effectLst/>
                          <a:latin typeface="+mn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  <a:ea typeface="Arial MT"/>
                          <a:cs typeface="Arial MT"/>
                        </a:rPr>
                        <a:t>Acharyya</a:t>
                      </a:r>
                      <a:r>
                        <a:rPr lang="en-US" sz="1400" dirty="0">
                          <a:effectLst/>
                          <a:latin typeface="+mn-lt"/>
                          <a:ea typeface="Arial MT"/>
                          <a:cs typeface="Arial MT"/>
                        </a:rPr>
                        <a:t> (IIT Hyderabad)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64135">
                        <a:buNone/>
                      </a:pPr>
                      <a:r>
                        <a:rPr lang="en-US" sz="1400">
                          <a:effectLst/>
                          <a:latin typeface="+mn-lt"/>
                          <a:ea typeface="Arial MT"/>
                          <a:cs typeface="Arial MT"/>
                        </a:rPr>
                        <a:t>Proposed GLAAPE, an inductive Graph Neural Network (GNN)-based model that learns toggle rate propagation using node and edge features extracted from netlist graphs.</a:t>
                      </a:r>
                      <a:r>
                        <a:rPr lang="en-US" sz="1400" spc="-65">
                          <a:effectLst/>
                          <a:latin typeface="+mn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+mn-lt"/>
                          <a:ea typeface="Arial MT"/>
                          <a:cs typeface="Arial MT"/>
                        </a:rPr>
                        <a:t>Trained</a:t>
                      </a:r>
                      <a:r>
                        <a:rPr lang="en-US" sz="1400" spc="-60">
                          <a:effectLst/>
                          <a:latin typeface="+mn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+mn-lt"/>
                          <a:ea typeface="Arial MT"/>
                          <a:cs typeface="Arial MT"/>
                        </a:rPr>
                        <a:t>with</a:t>
                      </a:r>
                      <a:r>
                        <a:rPr lang="en-US" sz="1400" spc="-70">
                          <a:effectLst/>
                          <a:latin typeface="+mn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+mn-lt"/>
                          <a:ea typeface="Arial MT"/>
                          <a:cs typeface="Arial MT"/>
                        </a:rPr>
                        <a:t>gate- level SAIF file data (ground truth) and tested on unseen circuits using RTL simulation input toggle rates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97155">
                        <a:buNone/>
                      </a:pPr>
                      <a:r>
                        <a:rPr lang="en-US" sz="1400">
                          <a:effectLst/>
                          <a:latin typeface="+mn-lt"/>
                          <a:ea typeface="Arial MT"/>
                          <a:cs typeface="Arial MT"/>
                        </a:rPr>
                        <a:t>. Achieved 95.63%</a:t>
                      </a:r>
                      <a:r>
                        <a:rPr lang="en-US" sz="1400" spc="-80">
                          <a:effectLst/>
                          <a:latin typeface="+mn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+mn-lt"/>
                          <a:ea typeface="Arial MT"/>
                          <a:cs typeface="Arial MT"/>
                        </a:rPr>
                        <a:t>average </a:t>
                      </a:r>
                      <a:r>
                        <a:rPr lang="en-US" sz="1400" spc="-20">
                          <a:effectLst/>
                          <a:latin typeface="+mn-lt"/>
                          <a:ea typeface="Arial MT"/>
                          <a:cs typeface="Arial MT"/>
                        </a:rPr>
                        <a:t>power</a:t>
                      </a:r>
                      <a:r>
                        <a:rPr lang="en-US" sz="1400" spc="200">
                          <a:effectLst/>
                          <a:latin typeface="+mn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spc="-10">
                          <a:effectLst/>
                          <a:latin typeface="+mn-lt"/>
                          <a:ea typeface="Arial MT"/>
                          <a:cs typeface="Arial MT"/>
                        </a:rPr>
                        <a:t>estimation accuracy, outperforming </a:t>
                      </a:r>
                      <a:r>
                        <a:rPr lang="en-US" sz="1400">
                          <a:effectLst/>
                          <a:latin typeface="+mn-lt"/>
                          <a:ea typeface="Arial MT"/>
                          <a:cs typeface="Arial MT"/>
                        </a:rPr>
                        <a:t>commercial</a:t>
                      </a:r>
                      <a:r>
                        <a:rPr lang="en-US" sz="1400" spc="-80">
                          <a:effectLst/>
                          <a:latin typeface="+mn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+mn-lt"/>
                          <a:ea typeface="Arial MT"/>
                          <a:cs typeface="Arial MT"/>
                        </a:rPr>
                        <a:t>RTL tools (CRPET) by 25.28% and GRANNITE by </a:t>
                      </a:r>
                      <a:r>
                        <a:rPr lang="en-US" sz="1400" spc="-10">
                          <a:effectLst/>
                          <a:latin typeface="+mn-lt"/>
                          <a:ea typeface="Arial MT"/>
                          <a:cs typeface="Arial MT"/>
                        </a:rPr>
                        <a:t>3.28%.</a:t>
                      </a:r>
                      <a:endParaRPr lang="en-US" sz="140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  <a:p>
                      <a:pPr marL="67945" marR="0">
                        <a:spcBef>
                          <a:spcPts val="5"/>
                        </a:spcBef>
                        <a:buNone/>
                      </a:pPr>
                      <a:r>
                        <a:rPr lang="en-US" sz="1400" spc="-10">
                          <a:effectLst/>
                          <a:latin typeface="+mn-lt"/>
                          <a:ea typeface="Arial MT"/>
                          <a:cs typeface="Arial MT"/>
                        </a:rPr>
                        <a:t>Inference </a:t>
                      </a:r>
                      <a:r>
                        <a:rPr lang="en-US" sz="1400">
                          <a:effectLst/>
                          <a:latin typeface="+mn-lt"/>
                          <a:ea typeface="Arial MT"/>
                          <a:cs typeface="Arial MT"/>
                        </a:rPr>
                        <a:t>throughput</a:t>
                      </a:r>
                      <a:r>
                        <a:rPr lang="en-US" sz="1400" spc="-80">
                          <a:effectLst/>
                          <a:latin typeface="+mn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+mn-lt"/>
                          <a:ea typeface="Arial MT"/>
                          <a:cs typeface="Arial MT"/>
                        </a:rPr>
                        <a:t>was</a:t>
                      </a:r>
                    </a:p>
                    <a:p>
                      <a:pPr marL="67945" marR="89535">
                        <a:spcBef>
                          <a:spcPts val="5"/>
                        </a:spcBef>
                        <a:buNone/>
                      </a:pPr>
                      <a:r>
                        <a:rPr lang="en-US" sz="1400">
                          <a:effectLst/>
                          <a:latin typeface="+mn-lt"/>
                          <a:ea typeface="Arial MT"/>
                          <a:cs typeface="Arial MT"/>
                        </a:rPr>
                        <a:t>15.69× faster than</a:t>
                      </a:r>
                      <a:r>
                        <a:rPr lang="en-US" sz="1400" spc="-80">
                          <a:effectLst/>
                          <a:latin typeface="+mn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+mn-lt"/>
                          <a:ea typeface="Arial MT"/>
                          <a:cs typeface="Arial MT"/>
                        </a:rPr>
                        <a:t>commercial gate-level tools </a:t>
                      </a:r>
                      <a:r>
                        <a:rPr lang="en-US" sz="1400" spc="-10">
                          <a:effectLst/>
                          <a:latin typeface="+mn-lt"/>
                          <a:ea typeface="Arial MT"/>
                          <a:cs typeface="Arial MT"/>
                        </a:rPr>
                        <a:t>(CGPET),</a:t>
                      </a:r>
                      <a:endParaRPr lang="en-US" sz="140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  <a:p>
                      <a:pPr marL="67945" marR="0">
                        <a:lnSpc>
                          <a:spcPts val="1255"/>
                        </a:lnSpc>
                        <a:buNone/>
                      </a:pPr>
                      <a:r>
                        <a:rPr lang="en-US" sz="1400" spc="-10">
                          <a:effectLst/>
                          <a:latin typeface="+mn-lt"/>
                          <a:ea typeface="Arial MT"/>
                          <a:cs typeface="Arial MT"/>
                        </a:rPr>
                        <a:t>proving</a:t>
                      </a:r>
                      <a:endParaRPr lang="en-US" sz="140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  <a:p>
                      <a:pPr marL="67945" marR="0">
                        <a:lnSpc>
                          <a:spcPts val="1260"/>
                        </a:lnSpc>
                        <a:spcBef>
                          <a:spcPts val="10"/>
                        </a:spcBef>
                        <a:buNone/>
                      </a:pPr>
                      <a:r>
                        <a:rPr lang="en-US" sz="1400" spc="-10">
                          <a:effectLst/>
                          <a:latin typeface="+mn-lt"/>
                          <a:ea typeface="Arial MT"/>
                          <a:cs typeface="Arial MT"/>
                        </a:rPr>
                        <a:t>GLAAPE’s</a:t>
                      </a:r>
                      <a:endParaRPr lang="en-US" sz="140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  <a:p>
                      <a:pPr marL="67945" marR="0">
                        <a:lnSpc>
                          <a:spcPts val="1270"/>
                        </a:lnSpc>
                        <a:buNone/>
                      </a:pPr>
                      <a:r>
                        <a:rPr lang="en-US" sz="1400">
                          <a:effectLst/>
                          <a:latin typeface="+mn-lt"/>
                          <a:ea typeface="Arial MT"/>
                          <a:cs typeface="Arial MT"/>
                        </a:rPr>
                        <a:t>efficiency</a:t>
                      </a:r>
                      <a:r>
                        <a:rPr lang="en-US" sz="1400" spc="-80">
                          <a:effectLst/>
                          <a:latin typeface="+mn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+mn-lt"/>
                          <a:ea typeface="Arial MT"/>
                          <a:cs typeface="Arial MT"/>
                        </a:rPr>
                        <a:t>and </a:t>
                      </a:r>
                      <a:r>
                        <a:rPr lang="en-US" sz="1400" spc="-10">
                          <a:effectLst/>
                          <a:latin typeface="+mn-lt"/>
                          <a:ea typeface="Arial MT"/>
                          <a:cs typeface="Arial MT"/>
                        </a:rPr>
                        <a:t>transferability</a:t>
                      </a:r>
                      <a:endParaRPr lang="en-US" sz="140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Gate-level power estimation is accurate but slow.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RTL-based estimation is faster but less accurate.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Need for a fast, accurate, and generalizable power estimation method.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Should work well on unseen circuits.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31778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6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"/>
    </mc:Choice>
    <mc:Fallback xmlns="">
      <p:transition spd="slow" advTm="35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F4D9AF7B-097E-938A-BA17-169D27AEA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ef4e68118_0_40">
            <a:extLst>
              <a:ext uri="{FF2B5EF4-FFF2-40B4-BE49-F238E27FC236}">
                <a16:creationId xmlns:a16="http://schemas.microsoft.com/office/drawing/2014/main" id="{A74A001F-803D-20E8-9187-55C55F6E1CD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90" name="Google Shape;90;g30ef4e68118_0_40">
            <a:extLst>
              <a:ext uri="{FF2B5EF4-FFF2-40B4-BE49-F238E27FC236}">
                <a16:creationId xmlns:a16="http://schemas.microsoft.com/office/drawing/2014/main" id="{7AD355B8-918A-7C94-19E2-6A8F18BA67DA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Architecture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30ef4e68118_0_40">
            <a:extLst>
              <a:ext uri="{FF2B5EF4-FFF2-40B4-BE49-F238E27FC236}">
                <a16:creationId xmlns:a16="http://schemas.microsoft.com/office/drawing/2014/main" id="{094847B0-524A-B874-A5D0-BC8C7463EED6}"/>
              </a:ext>
            </a:extLst>
          </p:cNvPr>
          <p:cNvSpPr txBox="1"/>
          <p:nvPr/>
        </p:nvSpPr>
        <p:spPr>
          <a:xfrm>
            <a:off x="114712" y="890025"/>
            <a:ext cx="6047138" cy="57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Structural Diagram: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2X1 MUX</a:t>
            </a:r>
            <a:endParaRPr sz="1800" b="1" dirty="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/>
              <a:t>2X4 DECODER</a:t>
            </a:r>
          </a:p>
        </p:txBody>
      </p:sp>
      <p:sp>
        <p:nvSpPr>
          <p:cNvPr id="92" name="Google Shape;92;g30ef4e68118_0_40">
            <a:extLst>
              <a:ext uri="{FF2B5EF4-FFF2-40B4-BE49-F238E27FC236}">
                <a16:creationId xmlns:a16="http://schemas.microsoft.com/office/drawing/2014/main" id="{14D425AC-C5DD-C866-CFDF-BC42FA69C13B}"/>
              </a:ext>
            </a:extLst>
          </p:cNvPr>
          <p:cNvSpPr txBox="1"/>
          <p:nvPr/>
        </p:nvSpPr>
        <p:spPr>
          <a:xfrm>
            <a:off x="6315488" y="1281839"/>
            <a:ext cx="5761800" cy="57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Behaviour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Diagram: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800" b="1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800" b="1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800" b="1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CAF01B-03EE-A3B4-64D7-E4EFEB4C1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1485900"/>
            <a:ext cx="4204049" cy="1543980"/>
          </a:xfrm>
          <a:prstGeom prst="rect">
            <a:avLst/>
          </a:prstGeom>
        </p:spPr>
      </p:pic>
      <p:pic>
        <p:nvPicPr>
          <p:cNvPr id="1028" name="Picture 4" descr="Building Encoder and Decoder using SN-7400 Series ICs - DE Part 15">
            <a:extLst>
              <a:ext uri="{FF2B5EF4-FFF2-40B4-BE49-F238E27FC236}">
                <a16:creationId xmlns:a16="http://schemas.microsoft.com/office/drawing/2014/main" id="{DF174D62-7238-6DB4-418C-131C34C9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3497691"/>
            <a:ext cx="3943350" cy="266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DA9B8A-0CF6-75BE-75E6-C6B44447F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2151" y="1737089"/>
            <a:ext cx="5400675" cy="432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2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27"/>
    </mc:Choice>
    <mc:Fallback xmlns="">
      <p:transition spd="slow" advTm="2112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EFBBB859-4744-C62D-2A39-DBF620017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ef4e68118_0_40">
            <a:extLst>
              <a:ext uri="{FF2B5EF4-FFF2-40B4-BE49-F238E27FC236}">
                <a16:creationId xmlns:a16="http://schemas.microsoft.com/office/drawing/2014/main" id="{96338E40-4E69-D0B1-22AE-3035F23760F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90" name="Google Shape;90;g30ef4e68118_0_40">
            <a:extLst>
              <a:ext uri="{FF2B5EF4-FFF2-40B4-BE49-F238E27FC236}">
                <a16:creationId xmlns:a16="http://schemas.microsoft.com/office/drawing/2014/main" id="{066316D2-DA41-7B81-7588-9056E3C18F5C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Architecture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30ef4e68118_0_40">
            <a:extLst>
              <a:ext uri="{FF2B5EF4-FFF2-40B4-BE49-F238E27FC236}">
                <a16:creationId xmlns:a16="http://schemas.microsoft.com/office/drawing/2014/main" id="{9AE1CA24-F4BA-1647-0959-1679CDFB78E4}"/>
              </a:ext>
            </a:extLst>
          </p:cNvPr>
          <p:cNvSpPr txBox="1"/>
          <p:nvPr/>
        </p:nvSpPr>
        <p:spPr>
          <a:xfrm>
            <a:off x="114711" y="1281839"/>
            <a:ext cx="5628863" cy="5461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Structural Diagram: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D FILPFLOP</a:t>
            </a:r>
            <a:endParaRPr sz="1800" b="1" dirty="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5C4EE8-0AC0-47E1-A0BE-1CB765533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8" y="2087526"/>
            <a:ext cx="4086226" cy="19415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2EF9AD-F1EF-9CE9-5BA2-D5C3D447D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428" y="2087526"/>
            <a:ext cx="3829051" cy="1543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36F2F1-B6AC-D089-CE41-487D7B13C494}"/>
              </a:ext>
            </a:extLst>
          </p:cNvPr>
          <p:cNvSpPr txBox="1"/>
          <p:nvPr/>
        </p:nvSpPr>
        <p:spPr>
          <a:xfrm>
            <a:off x="6362702" y="1281839"/>
            <a:ext cx="6103620" cy="318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 dirty="0"/>
              <a:t>HALF ADDER</a:t>
            </a:r>
          </a:p>
        </p:txBody>
      </p:sp>
    </p:spTree>
    <p:extLst>
      <p:ext uri="{BB962C8B-B14F-4D97-AF65-F5344CB8AC3E}">
        <p14:creationId xmlns:p14="http://schemas.microsoft.com/office/powerpoint/2010/main" val="112620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3"/>
    </mc:Choice>
    <mc:Fallback xmlns="">
      <p:transition spd="slow" advTm="82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sldNum" idx="12"/>
          </p:nvPr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98" name="Google Shape;98;p3"/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 Cases &amp; Testing</a:t>
            </a:r>
            <a:endParaRPr sz="24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452284" y="788096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Use Cases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/>
              <a:t>Power Optimization:</a:t>
            </a:r>
            <a:r>
              <a:rPr lang="en-US" sz="1800"/>
              <a:t> The framework reduces power consumption by up to 25%.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/>
              <a:t>Design Cycle Reduction:</a:t>
            </a:r>
            <a:r>
              <a:rPr lang="en-US" sz="1800"/>
              <a:t> It reduces design closure time by 34%.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b="1"/>
              <a:t>Multi-Objective Optimization:</a:t>
            </a:r>
            <a:r>
              <a:rPr lang="en-US" sz="1800"/>
              <a:t> The approach simultaneously optimizes conflicting objectives, achieving significant gains across the board.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800" b="1"/>
          </a:p>
          <a:p>
            <a:pPr marL="28575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Char char="•"/>
            </a:pP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6213988" y="757114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Test Cases 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 framework is validated using </a:t>
            </a:r>
            <a:r>
              <a:rPr lang="en-US" sz="1800" b="1"/>
              <a:t>industry-standard benchmarks</a:t>
            </a:r>
            <a:r>
              <a:rPr lang="en-US" sz="1800"/>
              <a:t> and custom test cases.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Performance is measured using metrics like </a:t>
            </a:r>
            <a:r>
              <a:rPr lang="en-US" sz="1800" b="1"/>
              <a:t>power consumption (mW)</a:t>
            </a:r>
            <a:r>
              <a:rPr lang="en-US" sz="1800"/>
              <a:t>, area efficiency (%), and signal integrity metrics.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 approach is compared against traditional simulated annealing and commercial EDA tools.</a:t>
            </a:r>
            <a:endParaRPr sz="18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/>
          </a:p>
          <a:p>
            <a:pPr marL="285750" marR="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Verdana"/>
              <a:buChar char="•"/>
            </a:pP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187"/>
    </mc:Choice>
    <mc:Fallback xmlns="">
      <p:transition spd="slow" advTm="61187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ae5748121_0_4"/>
          <p:cNvSpPr txBox="1">
            <a:spLocks noGrp="1"/>
          </p:cNvSpPr>
          <p:nvPr>
            <p:ph type="sldNum" idx="12"/>
          </p:nvPr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06" name="Google Shape;106;g31ae5748121_0_4"/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and Results – Iteration 1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31ae5748121_0_4"/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Iteration 1 : Results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15"/>
    </mc:Choice>
    <mc:Fallback xmlns="">
      <p:transition spd="slow" advTm="441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ae5748121_0_15"/>
          <p:cNvSpPr txBox="1">
            <a:spLocks noGrp="1"/>
          </p:cNvSpPr>
          <p:nvPr>
            <p:ph type="sldNum" idx="12"/>
          </p:nvPr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13" name="Google Shape;113;g31ae5748121_0_15"/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and Results – Iteration 2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31ae5748121_0_15"/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Iteration : Results + Validation against the use cases and test cases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3"/>
    </mc:Choice>
    <mc:Fallback xmlns="">
      <p:transition spd="slow" advTm="196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ae5748121_0_48"/>
          <p:cNvSpPr txBox="1">
            <a:spLocks noGrp="1"/>
          </p:cNvSpPr>
          <p:nvPr>
            <p:ph type="sldNum" idx="12"/>
          </p:nvPr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120" name="Google Shape;120;g31ae5748121_0_48"/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and Results – Iteration 3 (Optional)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31ae5748121_0_48"/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Iteration : Results + Validation against the use cases and test cases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1"/>
    </mc:Choice>
    <mc:Fallback xmlns="">
      <p:transition spd="slow" advTm="81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a516b0401_3_10"/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Objective and Goals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31a516b0401_3_10"/>
          <p:cNvSpPr/>
          <p:nvPr/>
        </p:nvSpPr>
        <p:spPr>
          <a:xfrm>
            <a:off x="550606" y="765905"/>
            <a:ext cx="2114338" cy="302183"/>
          </a:xfrm>
          <a:prstGeom prst="roundRect">
            <a:avLst>
              <a:gd name="adj" fmla="val 16667"/>
            </a:avLst>
          </a:prstGeom>
          <a:solidFill>
            <a:srgbClr val="191919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Objective 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31a516b0401_3_10"/>
          <p:cNvSpPr/>
          <p:nvPr/>
        </p:nvSpPr>
        <p:spPr>
          <a:xfrm>
            <a:off x="564892" y="3564093"/>
            <a:ext cx="2114400" cy="302100"/>
          </a:xfrm>
          <a:prstGeom prst="roundRect">
            <a:avLst>
              <a:gd name="adj" fmla="val 16667"/>
            </a:avLst>
          </a:prstGeom>
          <a:solidFill>
            <a:srgbClr val="191919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Goals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31a516b0401_3_10"/>
          <p:cNvSpPr txBox="1"/>
          <p:nvPr/>
        </p:nvSpPr>
        <p:spPr>
          <a:xfrm>
            <a:off x="1000124" y="1268361"/>
            <a:ext cx="9943200" cy="2446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To investigate the application of AI and ML techniques to optimize VLSI circuit design, with a specific focus on automated placement and routing optimization.</a:t>
            </a:r>
            <a:endParaRPr sz="1800" dirty="0"/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To evaluate a hybrid framework combining genetic algorithms (GA) and reinforcement learning (RL) to automate VLSI layout optimization processes to achieve improvements in Power, Performance, and Area (PPA) metrics while maintaining signal integrity.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68" name="Google Shape;68;g31a516b0401_3_10"/>
          <p:cNvSpPr txBox="1"/>
          <p:nvPr/>
        </p:nvSpPr>
        <p:spPr>
          <a:xfrm>
            <a:off x="1000124" y="3969103"/>
            <a:ext cx="10857000" cy="260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Aft>
                <a:spcPts val="0"/>
              </a:spcAft>
              <a:buSzPts val="1800"/>
              <a:buChar char="●"/>
            </a:pPr>
            <a:r>
              <a:rPr lang="en-US" sz="1800" dirty="0"/>
              <a:t>Develop AI-enhanced optimization algorithms for automated VLSI placement and routing.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Aft>
                <a:spcPts val="0"/>
              </a:spcAft>
              <a:buSzPts val="1800"/>
              <a:buChar char="●"/>
            </a:pPr>
            <a:r>
              <a:rPr lang="en-US" sz="1800" dirty="0"/>
              <a:t>Implement a comprehensive framework that simultaneously optimizes power consumption, performance, area efficiency, and signal integrity.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Aft>
                <a:spcPts val="0"/>
              </a:spcAft>
              <a:buSzPts val="1800"/>
              <a:buChar char="●"/>
            </a:pPr>
            <a:r>
              <a:rPr lang="en-US" sz="1800" dirty="0"/>
              <a:t>Demonstrate the effectiveness of the proposed approach through experimental validation using industry-standard benchmarks.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69" name="Google Shape;69;g31a516b0401_3_10"/>
          <p:cNvSpPr txBox="1">
            <a:spLocks noGrp="1"/>
          </p:cNvSpPr>
          <p:nvPr>
            <p:ph type="sldNum" idx="12"/>
          </p:nvPr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887"/>
    </mc:Choice>
    <mc:Fallback xmlns="">
      <p:transition spd="slow" advTm="6088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ae5748121_0_65"/>
          <p:cNvSpPr txBox="1">
            <a:spLocks noGrp="1"/>
          </p:cNvSpPr>
          <p:nvPr>
            <p:ph type="sldNum" idx="12"/>
          </p:nvPr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127" name="Google Shape;127;g31ae5748121_0_65"/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Conclusion &amp; Future 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31ae5748121_0_65"/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Summary and Conclusion </a:t>
            </a:r>
            <a:endParaRPr sz="1800" b="1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1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This thesis presented a comprehensive investigation of AI/ML applications to VLSI design optimization, demonstrating significant advances over traditional methods. The hybrid GA-RL framework successfully addresses the complex, multi-dimensional challenges of modern semiconductor design.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Future Work</a:t>
            </a:r>
            <a:endParaRPr sz="1800" b="1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Enhanced Interpretability:</a:t>
            </a:r>
            <a:r>
              <a:rPr lang="en-US" sz="1800" dirty="0"/>
              <a:t> Develop explainable AI techniques to provide designers with insights into optimization decisions.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Transfer Learning:</a:t>
            </a:r>
            <a:r>
              <a:rPr lang="en-US" sz="1800" dirty="0"/>
              <a:t> Investigate how to transfer optimization knowledge between similar design problems to reduce training time.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Expanded Application:</a:t>
            </a:r>
            <a:r>
              <a:rPr lang="en-US" sz="1800" dirty="0"/>
              <a:t> Adapt the approach for other domains, such as analog and mixed-signal circuits.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899"/>
    </mc:Choice>
    <mc:Fallback xmlns="">
      <p:transition spd="slow" advTm="56899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fee63df26b_0_0"/>
          <p:cNvSpPr txBox="1"/>
          <p:nvPr/>
        </p:nvSpPr>
        <p:spPr>
          <a:xfrm>
            <a:off x="1233750" y="2603645"/>
            <a:ext cx="97245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lang="en-US" sz="11500" b="1" i="0" u="none" strike="noStrike" cap="none" dirty="0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THANK </a:t>
            </a:r>
            <a:r>
              <a:rPr lang="en-US" sz="11500" b="1" i="0" u="none" strike="noStrike" cap="none" dirty="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YOU</a:t>
            </a:r>
            <a:endParaRPr sz="1400" b="0" i="0" u="none" strike="noStrike" cap="none" dirty="0">
              <a:solidFill>
                <a:srgbClr val="00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34" name="Google Shape;134;g2fee63df26b_0_0"/>
          <p:cNvSpPr txBox="1"/>
          <p:nvPr/>
        </p:nvSpPr>
        <p:spPr>
          <a:xfrm>
            <a:off x="1596571" y="4466045"/>
            <a:ext cx="89988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Have a Great Day ! </a:t>
            </a:r>
            <a:endParaRPr sz="1400" b="0" i="0" u="none" strike="noStrike" cap="none">
              <a:solidFill>
                <a:srgbClr val="00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6C588-85B9-F5C8-6198-8C118B424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>
                <a:latin typeface="Montserrat" panose="00000500000000000000" pitchFamily="2" charset="0"/>
              </a:rPr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FFE27-8D7D-8EC3-50F2-5409076B3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</p:spPr>
        <p:txBody>
          <a:bodyPr/>
          <a:lstStyle/>
          <a:p>
            <a:pPr marL="11430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primary challenges addressed in this research include:</a:t>
            </a:r>
          </a:p>
          <a:p>
            <a:pPr marL="11430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1. Complexity Management: Modern VLSI designs involve millions of design variables and constraints,  creating optimization problems of unprecedented complexity that exceed the capabilities of traditional heuristic approaches.</a:t>
            </a:r>
          </a:p>
          <a:p>
            <a:pPr marL="11430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2. Multi-Objective Optimization: Achieving optimal trade-offs between conflicting objectives such as power consumption, performance, area utilization, and signal integrity requires sophisticated optimization techniques.</a:t>
            </a:r>
          </a:p>
          <a:p>
            <a:pPr marL="11430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3. Design Time Constraints: Increasing market pressures demand shorter design cycles while maintaining or improving quality metrics, necessitating more efficient optimization methodologies. </a:t>
            </a:r>
          </a:p>
          <a:p>
            <a:pPr marL="11430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4. Technology Scaling Challenges: As semiconductor technology scales to smaller nodes, new physical effects and design constraints emerge that traditional tools struggle to handle effectively.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9CA94-0673-FCC5-9719-68F378E3B5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7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369"/>
    </mc:Choice>
    <mc:Fallback xmlns="">
      <p:transition spd="slow" advTm="4736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eb2b6892c_0_395"/>
          <p:cNvSpPr txBox="1">
            <a:spLocks noGrp="1"/>
          </p:cNvSpPr>
          <p:nvPr>
            <p:ph type="sldNum" idx="12"/>
          </p:nvPr>
        </p:nvSpPr>
        <p:spPr>
          <a:xfrm>
            <a:off x="9448800" y="6266175"/>
            <a:ext cx="2743200" cy="65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76" name="Google Shape;76;g30eb2b6892c_0_395"/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Project Plan (Clearly mention milestone for objectives under each reviews)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3CC7B81-19FE-AC3D-FA0A-B5C891818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531102"/>
              </p:ext>
            </p:extLst>
          </p:nvPr>
        </p:nvGraphicFramePr>
        <p:xfrm>
          <a:off x="300038" y="1114427"/>
          <a:ext cx="11644313" cy="5090160"/>
        </p:xfrm>
        <a:graphic>
          <a:graphicData uri="http://schemas.openxmlformats.org/drawingml/2006/table">
            <a:tbl>
              <a:tblPr firstRow="1" bandRow="1">
                <a:tableStyleId>{31E50CF5-2FA0-4EAE-9C57-31E34DCBC9AB}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277696102"/>
                    </a:ext>
                  </a:extLst>
                </a:gridCol>
                <a:gridCol w="928687">
                  <a:extLst>
                    <a:ext uri="{9D8B030D-6E8A-4147-A177-3AD203B41FA5}">
                      <a16:colId xmlns:a16="http://schemas.microsoft.com/office/drawing/2014/main" val="2475507784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4069502718"/>
                    </a:ext>
                  </a:extLst>
                </a:gridCol>
                <a:gridCol w="1068178">
                  <a:extLst>
                    <a:ext uri="{9D8B030D-6E8A-4147-A177-3AD203B41FA5}">
                      <a16:colId xmlns:a16="http://schemas.microsoft.com/office/drawing/2014/main" val="2317683474"/>
                    </a:ext>
                  </a:extLst>
                </a:gridCol>
                <a:gridCol w="1239255">
                  <a:extLst>
                    <a:ext uri="{9D8B030D-6E8A-4147-A177-3AD203B41FA5}">
                      <a16:colId xmlns:a16="http://schemas.microsoft.com/office/drawing/2014/main" val="1656194832"/>
                    </a:ext>
                  </a:extLst>
                </a:gridCol>
                <a:gridCol w="1164431">
                  <a:extLst>
                    <a:ext uri="{9D8B030D-6E8A-4147-A177-3AD203B41FA5}">
                      <a16:colId xmlns:a16="http://schemas.microsoft.com/office/drawing/2014/main" val="2150811736"/>
                    </a:ext>
                  </a:extLst>
                </a:gridCol>
                <a:gridCol w="1164431">
                  <a:extLst>
                    <a:ext uri="{9D8B030D-6E8A-4147-A177-3AD203B41FA5}">
                      <a16:colId xmlns:a16="http://schemas.microsoft.com/office/drawing/2014/main" val="3545600682"/>
                    </a:ext>
                  </a:extLst>
                </a:gridCol>
                <a:gridCol w="1164431">
                  <a:extLst>
                    <a:ext uri="{9D8B030D-6E8A-4147-A177-3AD203B41FA5}">
                      <a16:colId xmlns:a16="http://schemas.microsoft.com/office/drawing/2014/main" val="1125450962"/>
                    </a:ext>
                  </a:extLst>
                </a:gridCol>
                <a:gridCol w="1164431">
                  <a:extLst>
                    <a:ext uri="{9D8B030D-6E8A-4147-A177-3AD203B41FA5}">
                      <a16:colId xmlns:a16="http://schemas.microsoft.com/office/drawing/2014/main" val="1173940354"/>
                    </a:ext>
                  </a:extLst>
                </a:gridCol>
                <a:gridCol w="1164431">
                  <a:extLst>
                    <a:ext uri="{9D8B030D-6E8A-4147-A177-3AD203B41FA5}">
                      <a16:colId xmlns:a16="http://schemas.microsoft.com/office/drawing/2014/main" val="889691000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r>
                        <a:rPr lang="en-US" dirty="0"/>
                        <a:t>TASK/TIME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AUGUST 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SEPTEMBER 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OCTOBER 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NOVEMBER 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DECEMBER  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JANUARY 2026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FEBRUARY 2026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 2026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APRIL 2026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83902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US" dirty="0"/>
                        <a:t>PROJECT SELECTION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891355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US" dirty="0"/>
                        <a:t>IDENTIFICATION 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505431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US" dirty="0"/>
                        <a:t>LITERATURE SERVEY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64104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IDENTITATION OF TOOLS/</a:t>
                      </a:r>
                    </a:p>
                    <a:p>
                      <a:r>
                        <a:rPr lang="en-US" dirty="0"/>
                        <a:t>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9324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US" dirty="0"/>
                        <a:t>MODEL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24653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MODEL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800443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US" dirty="0"/>
                        <a:t>SYSTEM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543368"/>
                  </a:ext>
                </a:extLst>
              </a:tr>
              <a:tr h="281938">
                <a:tc>
                  <a:txBody>
                    <a:bodyPr/>
                    <a:lstStyle/>
                    <a:p>
                      <a:r>
                        <a:rPr lang="en-US" dirty="0"/>
                        <a:t>SYSTEM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3684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506"/>
    </mc:Choice>
    <mc:Fallback xmlns="">
      <p:transition spd="slow" advTm="5950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04A6CD-295F-B1EC-1DDE-76DF715521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7E80DA0-E282-CF9D-4EC2-44B834800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827775"/>
              </p:ext>
            </p:extLst>
          </p:nvPr>
        </p:nvGraphicFramePr>
        <p:xfrm>
          <a:off x="714374" y="997199"/>
          <a:ext cx="10844212" cy="4775099"/>
        </p:xfrm>
        <a:graphic>
          <a:graphicData uri="http://schemas.openxmlformats.org/drawingml/2006/table">
            <a:tbl>
              <a:tblPr firstRow="1" bandRow="1">
                <a:tableStyleId>{31E50CF5-2FA0-4EAE-9C57-31E34DCBC9AB}</a:tableStyleId>
              </a:tblPr>
              <a:tblGrid>
                <a:gridCol w="2711053">
                  <a:extLst>
                    <a:ext uri="{9D8B030D-6E8A-4147-A177-3AD203B41FA5}">
                      <a16:colId xmlns:a16="http://schemas.microsoft.com/office/drawing/2014/main" val="2565229303"/>
                    </a:ext>
                  </a:extLst>
                </a:gridCol>
                <a:gridCol w="2711053">
                  <a:extLst>
                    <a:ext uri="{9D8B030D-6E8A-4147-A177-3AD203B41FA5}">
                      <a16:colId xmlns:a16="http://schemas.microsoft.com/office/drawing/2014/main" val="2848192012"/>
                    </a:ext>
                  </a:extLst>
                </a:gridCol>
                <a:gridCol w="2711053">
                  <a:extLst>
                    <a:ext uri="{9D8B030D-6E8A-4147-A177-3AD203B41FA5}">
                      <a16:colId xmlns:a16="http://schemas.microsoft.com/office/drawing/2014/main" val="739033973"/>
                    </a:ext>
                  </a:extLst>
                </a:gridCol>
                <a:gridCol w="2711053">
                  <a:extLst>
                    <a:ext uri="{9D8B030D-6E8A-4147-A177-3AD203B41FA5}">
                      <a16:colId xmlns:a16="http://schemas.microsoft.com/office/drawing/2014/main" val="2559520365"/>
                    </a:ext>
                  </a:extLst>
                </a:gridCol>
              </a:tblGrid>
              <a:tr h="479562">
                <a:tc>
                  <a:txBody>
                    <a:bodyPr/>
                    <a:lstStyle/>
                    <a:p>
                      <a:pPr marL="67945" marR="0" algn="ctr">
                        <a:buNone/>
                      </a:pPr>
                      <a:endParaRPr lang="en-US" sz="1400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  <a:p>
                      <a:pPr marL="67945" marR="0" algn="ctr">
                        <a:buNone/>
                      </a:pPr>
                      <a:r>
                        <a:rPr lang="en-US" sz="1400" b="1" dirty="0">
                          <a:effectLst/>
                          <a:latin typeface="+mj-lt"/>
                          <a:ea typeface="Arial MT"/>
                          <a:cs typeface="Arial MT"/>
                        </a:rPr>
                        <a:t>TITLE</a:t>
                      </a:r>
                      <a:r>
                        <a:rPr lang="en-US" sz="1400" b="1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+mj-lt"/>
                          <a:ea typeface="Arial MT"/>
                          <a:cs typeface="Arial MT"/>
                        </a:rPr>
                        <a:t>&amp; </a:t>
                      </a:r>
                      <a:r>
                        <a:rPr lang="en-US" sz="1400" b="1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AUTHOR</a:t>
                      </a:r>
                      <a:endParaRPr lang="en-US" sz="1400" b="1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 algn="ctr">
                        <a:buNone/>
                      </a:pPr>
                      <a:endParaRPr lang="en-US" sz="1400" spc="-10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  <a:p>
                      <a:pPr marL="67945" marR="0" algn="ctr">
                        <a:buNone/>
                      </a:pPr>
                      <a:r>
                        <a:rPr lang="en-US" sz="1400" b="1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METHODOLOGY</a:t>
                      </a:r>
                      <a:endParaRPr lang="en-US" sz="1400" b="1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 algn="ctr">
                        <a:buNone/>
                      </a:pPr>
                      <a:endParaRPr lang="en-US" sz="1400" spc="-10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  <a:p>
                      <a:pPr marL="67945" marR="0" algn="ctr">
                        <a:buNone/>
                      </a:pPr>
                      <a:r>
                        <a:rPr lang="en-US" sz="1400" b="1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RESULT</a:t>
                      </a:r>
                      <a:endParaRPr lang="en-US" sz="1400" b="1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160020" algn="ctr">
                        <a:lnSpc>
                          <a:spcPts val="1260"/>
                        </a:lnSpc>
                        <a:buNone/>
                      </a:pPr>
                      <a:endParaRPr lang="en-US" sz="1400" spc="-10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  <a:p>
                      <a:pPr marL="67945" marR="160020" algn="ctr">
                        <a:lnSpc>
                          <a:spcPts val="1260"/>
                        </a:lnSpc>
                        <a:buNone/>
                      </a:pPr>
                      <a:r>
                        <a:rPr lang="en-US" sz="1400" b="1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PROBLEM STATEMENT</a:t>
                      </a:r>
                      <a:endParaRPr lang="en-US" sz="1400" b="1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00347795"/>
                  </a:ext>
                </a:extLst>
              </a:tr>
              <a:tr h="4295537">
                <a:tc>
                  <a:txBody>
                    <a:bodyPr/>
                    <a:lstStyle/>
                    <a:p>
                      <a:pPr marL="67945" marR="108585">
                        <a:buNone/>
                      </a:pP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“Power</a:t>
                      </a:r>
                      <a:r>
                        <a:rPr lang="en-US" sz="1400" spc="-8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Estimation</a:t>
                      </a:r>
                      <a:r>
                        <a:rPr lang="en-US" sz="1400" spc="-75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of Digital</a:t>
                      </a:r>
                      <a:r>
                        <a:rPr lang="en-US" sz="1400" spc="-7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VLSI</a:t>
                      </a:r>
                      <a:r>
                        <a:rPr lang="en-US" sz="1400" spc="-55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Circuits Using Machine </a:t>
                      </a:r>
                      <a:r>
                        <a:rPr lang="en-US" sz="1400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Learning”</a:t>
                      </a:r>
                      <a:endParaRPr lang="en-US" sz="1400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  <a:p>
                      <a:pPr marL="67945" marR="76200">
                        <a:spcBef>
                          <a:spcPts val="5"/>
                        </a:spcBef>
                        <a:buNone/>
                      </a:pP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Manish I. Patel And Srushti Patel </a:t>
                      </a:r>
                    </a:p>
                    <a:p>
                      <a:pPr marL="67945" marR="76200">
                        <a:spcBef>
                          <a:spcPts val="5"/>
                        </a:spcBef>
                        <a:buNone/>
                      </a:pPr>
                      <a:r>
                        <a:rPr lang="en-US" sz="1400" b="1" spc="-6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2024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119380" algn="just">
                        <a:buNone/>
                      </a:pP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Circuits</a:t>
                      </a:r>
                      <a:r>
                        <a:rPr lang="en-US" sz="1400" spc="-2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were</a:t>
                      </a:r>
                      <a:r>
                        <a:rPr lang="en-US" sz="1400" spc="-3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designed</a:t>
                      </a:r>
                      <a:r>
                        <a:rPr lang="en-US" sz="1400" spc="-25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in </a:t>
                      </a:r>
                      <a:r>
                        <a:rPr lang="en-US" sz="1400" dirty="0" err="1">
                          <a:effectLst/>
                          <a:latin typeface="+mj-lt"/>
                          <a:ea typeface="Arial MT"/>
                          <a:cs typeface="Arial MT"/>
                        </a:rPr>
                        <a:t>Verilog,features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collected using Quartus, power </a:t>
                      </a:r>
                    </a:p>
                    <a:p>
                      <a:pPr marL="67945" marR="64135">
                        <a:buNone/>
                      </a:pP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measured using powerplay, a dataset was made.</a:t>
                      </a:r>
                    </a:p>
                    <a:p>
                      <a:pPr marL="67945" marR="64135">
                        <a:buNone/>
                      </a:pPr>
                      <a:r>
                        <a:rPr lang="en-US" sz="1400" b="1" dirty="0">
                          <a:effectLst/>
                          <a:latin typeface="+mj-lt"/>
                          <a:ea typeface="Arial MT"/>
                          <a:cs typeface="Arial MT"/>
                        </a:rPr>
                        <a:t>ML Models used: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four</a:t>
                      </a:r>
                      <a:r>
                        <a:rPr lang="en-US" sz="1400" spc="2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ML models (Tree Regression, Gaussian Process,</a:t>
                      </a:r>
                      <a:r>
                        <a:rPr lang="en-US" sz="1400" spc="-8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SVM,</a:t>
                      </a:r>
                      <a:r>
                        <a:rPr lang="en-US" sz="1400" spc="-75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Ensemble) were trained in MATLAB With</a:t>
                      </a:r>
                      <a:r>
                        <a:rPr lang="en-US" sz="1400" spc="-8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5-fold</a:t>
                      </a:r>
                      <a:r>
                        <a:rPr lang="en-US" sz="1400" spc="-75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j-lt"/>
                          <a:ea typeface="Arial MT"/>
                          <a:cs typeface="Arial MT"/>
                        </a:rPr>
                        <a:t>crossvalidation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+mj-lt"/>
                          <a:ea typeface="Arial MT"/>
                          <a:cs typeface="Arial MT"/>
                        </a:rPr>
                        <a:t>Comparison Metrics: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R² (accuracy) and RMSE </a:t>
                      </a:r>
                      <a:r>
                        <a:rPr lang="en-US" sz="1400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(error).</a:t>
                      </a:r>
                      <a:endParaRPr lang="en-US" sz="1400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buNone/>
                      </a:pP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Tree</a:t>
                      </a:r>
                      <a:r>
                        <a:rPr lang="en-US" sz="1400" spc="-8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Regression performed best.</a:t>
                      </a:r>
                    </a:p>
                    <a:p>
                      <a:pPr marL="342900" marR="0" lvl="0" indent="-342900">
                        <a:lnSpc>
                          <a:spcPts val="1260"/>
                        </a:lnSpc>
                        <a:buSzPts val="1100"/>
                        <a:buFont typeface="Arial MT"/>
                        <a:buChar char="•"/>
                        <a:tabLst>
                          <a:tab pos="155575" algn="l"/>
                        </a:tabLst>
                      </a:pPr>
                      <a:endParaRPr lang="en-US" sz="1400" spc="0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  <a:p>
                      <a:pPr marL="342900" marR="0" lvl="0" indent="-342900">
                        <a:lnSpc>
                          <a:spcPts val="1260"/>
                        </a:lnSpc>
                        <a:buSzPts val="1100"/>
                        <a:buFont typeface="Arial MT"/>
                        <a:buChar char="•"/>
                        <a:tabLst>
                          <a:tab pos="155575" algn="l"/>
                        </a:tabLst>
                      </a:pPr>
                      <a:r>
                        <a:rPr lang="en-US" sz="1400" spc="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Achieved</a:t>
                      </a:r>
                      <a:r>
                        <a:rPr lang="en-US" sz="1400" spc="-25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spc="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R²</a:t>
                      </a:r>
                      <a:r>
                        <a:rPr lang="en-US" sz="1400" spc="-2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spc="-5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≈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0.98</a:t>
                      </a:r>
                      <a:r>
                        <a:rPr lang="en-US" sz="1400" spc="-8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(very</a:t>
                      </a:r>
                      <a:r>
                        <a:rPr lang="en-US" sz="1400" spc="-75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high accuracy) and RMSE</a:t>
                      </a:r>
                      <a:r>
                        <a:rPr lang="en-US" sz="1400" spc="-25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≈</a:t>
                      </a:r>
                      <a:r>
                        <a:rPr lang="en-US" sz="1400" spc="-3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0.296</a:t>
                      </a:r>
                    </a:p>
                    <a:p>
                      <a:pPr marL="67945" marR="0">
                        <a:lnSpc>
                          <a:spcPts val="126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    (low</a:t>
                      </a:r>
                      <a:r>
                        <a:rPr lang="en-US" sz="1400" spc="-2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error).</a:t>
                      </a:r>
                      <a:endParaRPr lang="en-US" sz="1400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  <a:p>
                      <a:pPr marL="342900" marR="73660" lvl="0" indent="-342900">
                        <a:spcBef>
                          <a:spcPts val="5"/>
                        </a:spcBef>
                        <a:buSzPts val="1100"/>
                        <a:buFont typeface="Arial MT"/>
                        <a:buChar char="•"/>
                        <a:tabLst>
                          <a:tab pos="155575" algn="l"/>
                        </a:tabLst>
                      </a:pPr>
                      <a:endParaRPr lang="en-US" sz="1400" spc="0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  <a:p>
                      <a:pPr marL="342900" marR="73660" lvl="0" indent="-342900">
                        <a:spcBef>
                          <a:spcPts val="5"/>
                        </a:spcBef>
                        <a:buSzPts val="1100"/>
                        <a:buFont typeface="Arial MT"/>
                        <a:buChar char="•"/>
                        <a:tabLst>
                          <a:tab pos="155575" algn="l"/>
                        </a:tabLst>
                      </a:pPr>
                      <a:r>
                        <a:rPr lang="en-US" sz="1400" spc="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Proved</a:t>
                      </a:r>
                      <a:r>
                        <a:rPr lang="en-US" sz="1400" spc="-7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spc="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that</a:t>
                      </a:r>
                      <a:r>
                        <a:rPr lang="en-US" sz="1400" spc="-65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spc="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ML models can predict power much</a:t>
                      </a:r>
                      <a:r>
                        <a:rPr lang="en-US" sz="1400" spc="-8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spc="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faster</a:t>
                      </a:r>
                      <a:r>
                        <a:rPr lang="en-US" sz="1400" spc="-75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spc="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than </a:t>
                      </a:r>
                      <a:r>
                        <a:rPr lang="en-US" sz="1400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traditional simulations.</a:t>
                      </a:r>
                      <a:endParaRPr lang="en-US" sz="1400" spc="0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5750" marR="183515" lvl="0" indent="-285750" algn="just"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192405" algn="l"/>
                        </a:tabLst>
                      </a:pPr>
                      <a:r>
                        <a:rPr lang="en-US" sz="1400" spc="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At</a:t>
                      </a:r>
                      <a:r>
                        <a:rPr lang="en-US" sz="1400" spc="-8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spc="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higher</a:t>
                      </a:r>
                      <a:r>
                        <a:rPr lang="en-US" sz="1400" spc="-75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spc="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abstraction levels → fast but less </a:t>
                      </a:r>
                      <a:r>
                        <a:rPr lang="en-US" sz="1400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accurate.</a:t>
                      </a:r>
                      <a:endParaRPr lang="en-US" sz="1400" spc="0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  <a:p>
                      <a:pPr marL="285750" marR="183515" lvl="0" indent="-285750" algn="just"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192405" algn="l"/>
                        </a:tabLst>
                      </a:pPr>
                      <a:r>
                        <a:rPr lang="en-US" sz="1400" spc="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At lower abstraction levels → accurate but very slow and time- consuming.</a:t>
                      </a:r>
                    </a:p>
                    <a:p>
                      <a:pPr marL="285750" marR="183515" lvl="0" indent="-285750" algn="just">
                        <a:buSzPts val="1000"/>
                        <a:buFont typeface="Wingdings" panose="05000000000000000000" pitchFamily="2" charset="2"/>
                        <a:buChar char="Ø"/>
                        <a:tabLst>
                          <a:tab pos="192405" algn="l"/>
                        </a:tabLst>
                      </a:pPr>
                      <a:r>
                        <a:rPr lang="en-US" sz="1400" spc="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As</a:t>
                      </a:r>
                      <a:r>
                        <a:rPr lang="en-US" sz="1400" spc="-8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spc="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designs grow bigger, these simulation methods become too slow and </a:t>
                      </a:r>
                      <a:r>
                        <a:rPr lang="en-US" sz="1400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computationally expensive.</a:t>
                      </a:r>
                      <a:endParaRPr lang="en-US" sz="1400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317781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EBFFD46-BC01-C6EA-81BB-433396B89095}"/>
              </a:ext>
            </a:extLst>
          </p:cNvPr>
          <p:cNvSpPr txBox="1"/>
          <p:nvPr/>
        </p:nvSpPr>
        <p:spPr>
          <a:xfrm>
            <a:off x="3050381" y="157164"/>
            <a:ext cx="6398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Literature Survey</a:t>
            </a:r>
            <a:endParaRPr lang="en-US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632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932"/>
    </mc:Choice>
    <mc:Fallback xmlns="">
      <p:transition spd="slow" advTm="7293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4EFE2-09A5-16E7-A55E-CCE7AFD2A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526D58-5281-C04E-C4D6-923355A5D2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323862B-2F0F-2EE8-5D6B-E4FBA3C43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598400"/>
              </p:ext>
            </p:extLst>
          </p:nvPr>
        </p:nvGraphicFramePr>
        <p:xfrm>
          <a:off x="1723232" y="997199"/>
          <a:ext cx="9749631" cy="4775099"/>
        </p:xfrm>
        <a:graphic>
          <a:graphicData uri="http://schemas.openxmlformats.org/drawingml/2006/table">
            <a:tbl>
              <a:tblPr firstRow="1" bandRow="1">
                <a:tableStyleId>{31E50CF5-2FA0-4EAE-9C57-31E34DCBC9AB}</a:tableStyleId>
              </a:tblPr>
              <a:tblGrid>
                <a:gridCol w="2186384">
                  <a:extLst>
                    <a:ext uri="{9D8B030D-6E8A-4147-A177-3AD203B41FA5}">
                      <a16:colId xmlns:a16="http://schemas.microsoft.com/office/drawing/2014/main" val="2565229303"/>
                    </a:ext>
                  </a:extLst>
                </a:gridCol>
                <a:gridCol w="2186384">
                  <a:extLst>
                    <a:ext uri="{9D8B030D-6E8A-4147-A177-3AD203B41FA5}">
                      <a16:colId xmlns:a16="http://schemas.microsoft.com/office/drawing/2014/main" val="2848192012"/>
                    </a:ext>
                  </a:extLst>
                </a:gridCol>
                <a:gridCol w="2186384">
                  <a:extLst>
                    <a:ext uri="{9D8B030D-6E8A-4147-A177-3AD203B41FA5}">
                      <a16:colId xmlns:a16="http://schemas.microsoft.com/office/drawing/2014/main" val="739033973"/>
                    </a:ext>
                  </a:extLst>
                </a:gridCol>
                <a:gridCol w="3190479">
                  <a:extLst>
                    <a:ext uri="{9D8B030D-6E8A-4147-A177-3AD203B41FA5}">
                      <a16:colId xmlns:a16="http://schemas.microsoft.com/office/drawing/2014/main" val="2559520365"/>
                    </a:ext>
                  </a:extLst>
                </a:gridCol>
              </a:tblGrid>
              <a:tr h="479562">
                <a:tc>
                  <a:txBody>
                    <a:bodyPr/>
                    <a:lstStyle/>
                    <a:p>
                      <a:pPr marL="67945" marR="0" algn="ctr">
                        <a:buNone/>
                      </a:pPr>
                      <a:endParaRPr lang="en-US" sz="1400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  <a:p>
                      <a:pPr marL="67945" marR="0" algn="ctr">
                        <a:buNone/>
                      </a:pPr>
                      <a:r>
                        <a:rPr lang="en-US" sz="1400" b="1" dirty="0">
                          <a:effectLst/>
                          <a:latin typeface="+mj-lt"/>
                          <a:ea typeface="Arial MT"/>
                          <a:cs typeface="Arial MT"/>
                        </a:rPr>
                        <a:t>TITLE</a:t>
                      </a:r>
                      <a:r>
                        <a:rPr lang="en-US" sz="1400" b="1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+mj-lt"/>
                          <a:ea typeface="Arial MT"/>
                          <a:cs typeface="Arial MT"/>
                        </a:rPr>
                        <a:t>&amp; </a:t>
                      </a:r>
                      <a:r>
                        <a:rPr lang="en-US" sz="1400" b="1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AUTHOR</a:t>
                      </a:r>
                      <a:endParaRPr lang="en-US" sz="1400" b="1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 algn="ctr">
                        <a:buNone/>
                      </a:pPr>
                      <a:endParaRPr lang="en-US" sz="1400" spc="-10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  <a:p>
                      <a:pPr marL="67945" marR="0" algn="ctr">
                        <a:buNone/>
                      </a:pPr>
                      <a:r>
                        <a:rPr lang="en-US" sz="1400" b="1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METHODOLOGY</a:t>
                      </a:r>
                      <a:endParaRPr lang="en-US" sz="1400" b="1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 algn="ctr">
                        <a:buNone/>
                      </a:pPr>
                      <a:endParaRPr lang="en-US" sz="1400" spc="-10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  <a:p>
                      <a:pPr marL="67945" marR="0" algn="ctr">
                        <a:buNone/>
                      </a:pPr>
                      <a:r>
                        <a:rPr lang="en-US" sz="1400" b="1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RESULT</a:t>
                      </a:r>
                      <a:endParaRPr lang="en-US" sz="1400" b="1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160020" algn="ctr">
                        <a:lnSpc>
                          <a:spcPts val="1260"/>
                        </a:lnSpc>
                        <a:buNone/>
                      </a:pPr>
                      <a:endParaRPr lang="en-US" sz="1400" spc="-10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  <a:p>
                      <a:pPr marL="67945" marR="160020" algn="ctr">
                        <a:lnSpc>
                          <a:spcPts val="1260"/>
                        </a:lnSpc>
                        <a:buNone/>
                      </a:pPr>
                      <a:r>
                        <a:rPr lang="en-US" sz="1400" b="1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PROBLEM STATEMENT</a:t>
                      </a:r>
                      <a:endParaRPr lang="en-US" sz="1400" b="1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00347795"/>
                  </a:ext>
                </a:extLst>
              </a:tr>
              <a:tr h="4295537">
                <a:tc>
                  <a:txBody>
                    <a:bodyPr/>
                    <a:lstStyle/>
                    <a:p>
                      <a:pPr marL="67945" marR="108585">
                        <a:buNone/>
                      </a:pP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“Machine Learning Based Power Estimation</a:t>
                      </a:r>
                      <a:r>
                        <a:rPr lang="en-US" sz="1400" spc="-8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for</a:t>
                      </a:r>
                      <a:r>
                        <a:rPr lang="en-US" sz="1400" spc="-75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CMOS VLSI Circuits” V . Govindaraj</a:t>
                      </a:r>
                      <a:r>
                        <a:rPr lang="en-US" sz="1400" spc="-6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 </a:t>
                      </a:r>
                      <a:r>
                        <a:rPr lang="en-US" sz="1400" spc="-25" dirty="0">
                          <a:effectLst/>
                          <a:latin typeface="+mj-lt"/>
                          <a:ea typeface="Arial MT"/>
                          <a:cs typeface="Arial MT"/>
                        </a:rPr>
                        <a:t>and</a:t>
                      </a:r>
                      <a:endParaRPr lang="en-US" sz="1400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  <a:p>
                      <a:pPr marL="67945" marR="75565">
                        <a:buNone/>
                      </a:pP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B. Arunadevi </a:t>
                      </a:r>
                    </a:p>
                    <a:p>
                      <a:pPr marL="67945" marR="75565">
                        <a:buNone/>
                      </a:pPr>
                      <a:r>
                        <a:rPr lang="en-US" sz="1400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2021</a:t>
                      </a:r>
                      <a:endParaRPr lang="en-US" sz="1400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86360">
                        <a:buNone/>
                      </a:pP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Training and testing performed on the ISCAS’89 benchmark dataset. The data was normalized and used to train BPNN and RF models. RF was tuned with 10-fold cross- validation and further optimized using NSGA-II.</a:t>
                      </a:r>
                    </a:p>
                    <a:p>
                      <a:pPr marL="67945" marR="86360">
                        <a:buNone/>
                      </a:pPr>
                      <a:r>
                        <a:rPr lang="en-US" sz="1400" b="1" dirty="0">
                          <a:effectLst/>
                          <a:latin typeface="+mj-lt"/>
                          <a:ea typeface="Arial MT"/>
                          <a:cs typeface="Arial MT"/>
                        </a:rPr>
                        <a:t>Comparison Metrics: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RF and BPNN were compared</a:t>
                      </a:r>
                      <a:r>
                        <a:rPr lang="en-US" sz="1400" spc="-65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using</a:t>
                      </a:r>
                      <a:r>
                        <a:rPr lang="en-US" sz="1400" spc="-6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Error</a:t>
                      </a:r>
                      <a:r>
                        <a:rPr lang="en-US" sz="1400" spc="-65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%, MSE, RMSE, and R.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120650">
                        <a:buNone/>
                      </a:pP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Random</a:t>
                      </a:r>
                      <a:r>
                        <a:rPr lang="en-US" sz="1400" spc="-8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Forest achieved very </a:t>
                      </a:r>
                      <a:r>
                        <a:rPr lang="en-US" sz="1400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accurate predictions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(Error 1.4%–6.8%,</a:t>
                      </a:r>
                      <a:r>
                        <a:rPr lang="en-US" sz="1400" spc="-2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MSE</a:t>
                      </a:r>
                      <a:r>
                        <a:rPr lang="en-US" sz="1400" spc="-15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spc="-5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=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1.46E-06,</a:t>
                      </a:r>
                      <a:r>
                        <a:rPr lang="en-US" sz="1400" spc="-35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spc="-2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RMSE</a:t>
                      </a:r>
                      <a:endParaRPr lang="en-US" sz="1400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  <a:p>
                      <a:pPr marL="67945" marR="0">
                        <a:spcBef>
                          <a:spcPts val="5"/>
                        </a:spcBef>
                        <a:buNone/>
                      </a:pP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=</a:t>
                      </a:r>
                      <a:r>
                        <a:rPr lang="en-US" sz="1400" spc="-55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0.000116,</a:t>
                      </a:r>
                      <a:r>
                        <a:rPr lang="en-US" sz="1400" spc="-65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R</a:t>
                      </a:r>
                      <a:r>
                        <a:rPr lang="en-US" sz="1400" spc="-6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= 0.99938) and </a:t>
                      </a:r>
                      <a:r>
                        <a:rPr lang="en-US" sz="1400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clearly outperformed BPNN.</a:t>
                      </a:r>
                      <a:endParaRPr lang="en-US" sz="1400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3695" marR="160020" lvl="3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Neural networks like BPNN</a:t>
                      </a:r>
                      <a:r>
                        <a:rPr lang="en-US" sz="1400" spc="-6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also</a:t>
                      </a:r>
                      <a:r>
                        <a:rPr lang="en-US" sz="1400" spc="-6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need</a:t>
                      </a:r>
                      <a:r>
                        <a:rPr lang="en-US" sz="1400" spc="-6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large data and more computation time.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+mj-lt"/>
                        <a:ea typeface="Arial MT"/>
                        <a:cs typeface="Arial MT"/>
                        <a:sym typeface="Arial"/>
                      </a:endParaRPr>
                    </a:p>
                    <a:p>
                      <a:pPr marL="353695" marR="160020" lvl="3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 faster, simpler, and accurate method is needed.</a:t>
                      </a:r>
                      <a:endParaRPr lang="en-US" sz="1400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31778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17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90"/>
    </mc:Choice>
    <mc:Fallback xmlns="">
      <p:transition spd="slow" advTm="4409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6C254-F0A3-BD86-6698-FBC0CB665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305D60-C282-DA6F-FF0E-893CDFF751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B24174-4847-0CE9-4D65-60C0E6C79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756916"/>
              </p:ext>
            </p:extLst>
          </p:nvPr>
        </p:nvGraphicFramePr>
        <p:xfrm>
          <a:off x="814387" y="997199"/>
          <a:ext cx="10572751" cy="4775099"/>
        </p:xfrm>
        <a:graphic>
          <a:graphicData uri="http://schemas.openxmlformats.org/drawingml/2006/table">
            <a:tbl>
              <a:tblPr firstRow="1" bandRow="1">
                <a:tableStyleId>{31E50CF5-2FA0-4EAE-9C57-31E34DCBC9AB}</a:tableStyleId>
              </a:tblPr>
              <a:tblGrid>
                <a:gridCol w="3389662">
                  <a:extLst>
                    <a:ext uri="{9D8B030D-6E8A-4147-A177-3AD203B41FA5}">
                      <a16:colId xmlns:a16="http://schemas.microsoft.com/office/drawing/2014/main" val="2565229303"/>
                    </a:ext>
                  </a:extLst>
                </a:gridCol>
                <a:gridCol w="2394363">
                  <a:extLst>
                    <a:ext uri="{9D8B030D-6E8A-4147-A177-3AD203B41FA5}">
                      <a16:colId xmlns:a16="http://schemas.microsoft.com/office/drawing/2014/main" val="2848192012"/>
                    </a:ext>
                  </a:extLst>
                </a:gridCol>
                <a:gridCol w="2394363">
                  <a:extLst>
                    <a:ext uri="{9D8B030D-6E8A-4147-A177-3AD203B41FA5}">
                      <a16:colId xmlns:a16="http://schemas.microsoft.com/office/drawing/2014/main" val="739033973"/>
                    </a:ext>
                  </a:extLst>
                </a:gridCol>
                <a:gridCol w="2394363">
                  <a:extLst>
                    <a:ext uri="{9D8B030D-6E8A-4147-A177-3AD203B41FA5}">
                      <a16:colId xmlns:a16="http://schemas.microsoft.com/office/drawing/2014/main" val="2559520365"/>
                    </a:ext>
                  </a:extLst>
                </a:gridCol>
              </a:tblGrid>
              <a:tr h="479562">
                <a:tc>
                  <a:txBody>
                    <a:bodyPr/>
                    <a:lstStyle/>
                    <a:p>
                      <a:pPr marL="67945" marR="0" algn="ctr">
                        <a:buNone/>
                      </a:pPr>
                      <a:endParaRPr lang="en-US" sz="1400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  <a:p>
                      <a:pPr marL="67945" marR="0" algn="ctr">
                        <a:buNone/>
                      </a:pPr>
                      <a:r>
                        <a:rPr lang="en-US" sz="1400" b="1" dirty="0">
                          <a:effectLst/>
                          <a:latin typeface="+mj-lt"/>
                          <a:ea typeface="Arial MT"/>
                          <a:cs typeface="Arial MT"/>
                        </a:rPr>
                        <a:t>TITLE</a:t>
                      </a:r>
                      <a:r>
                        <a:rPr lang="en-US" sz="1400" b="1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+mj-lt"/>
                          <a:ea typeface="Arial MT"/>
                          <a:cs typeface="Arial MT"/>
                        </a:rPr>
                        <a:t>&amp; </a:t>
                      </a:r>
                      <a:r>
                        <a:rPr lang="en-US" sz="1400" b="1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AUTHOR</a:t>
                      </a:r>
                      <a:endParaRPr lang="en-US" sz="1400" b="1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 algn="ctr">
                        <a:buNone/>
                      </a:pPr>
                      <a:endParaRPr lang="en-US" sz="1400" spc="-10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  <a:p>
                      <a:pPr marL="67945" marR="0" algn="ctr">
                        <a:buNone/>
                      </a:pPr>
                      <a:r>
                        <a:rPr lang="en-US" sz="1400" b="1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METHODOLOGY</a:t>
                      </a:r>
                      <a:endParaRPr lang="en-US" sz="1400" b="1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 algn="ctr">
                        <a:buNone/>
                      </a:pPr>
                      <a:endParaRPr lang="en-US" sz="1400" spc="-10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  <a:p>
                      <a:pPr marL="67945" marR="0" algn="ctr">
                        <a:buNone/>
                      </a:pPr>
                      <a:r>
                        <a:rPr lang="en-US" sz="1400" b="1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RESULT</a:t>
                      </a:r>
                      <a:endParaRPr lang="en-US" sz="1400" b="1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160020" algn="ctr">
                        <a:lnSpc>
                          <a:spcPts val="1260"/>
                        </a:lnSpc>
                        <a:buNone/>
                      </a:pPr>
                      <a:endParaRPr lang="en-US" sz="1400" spc="-10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  <a:p>
                      <a:pPr marL="67945" marR="160020" algn="ctr">
                        <a:lnSpc>
                          <a:spcPts val="1260"/>
                        </a:lnSpc>
                        <a:buNone/>
                      </a:pPr>
                      <a:r>
                        <a:rPr lang="en-US" sz="1400" b="1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PROBLEM STATEMENT</a:t>
                      </a:r>
                      <a:endParaRPr lang="en-US" sz="1400" b="1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00347795"/>
                  </a:ext>
                </a:extLst>
              </a:tr>
              <a:tr h="4295537">
                <a:tc>
                  <a:txBody>
                    <a:bodyPr/>
                    <a:lstStyle/>
                    <a:p>
                      <a:pPr marL="67945" marR="0">
                        <a:buNone/>
                      </a:pPr>
                      <a:r>
                        <a:rPr lang="en-US" sz="1400" dirty="0">
                          <a:effectLst/>
                          <a:latin typeface="Arial "/>
                          <a:ea typeface="Arial MT"/>
                          <a:cs typeface="Arial MT"/>
                        </a:rPr>
                        <a:t>“Power Consumption Prediction of Digital Circuits using Machine Learning”</a:t>
                      </a:r>
                    </a:p>
                    <a:p>
                      <a:pPr marL="67945" marR="0">
                        <a:buNone/>
                      </a:pPr>
                      <a:r>
                        <a:rPr lang="en-US" sz="1400" b="0" dirty="0">
                          <a:effectLst/>
                          <a:latin typeface="Arial "/>
                          <a:ea typeface="Arial MT"/>
                          <a:cs typeface="Arial MT"/>
                        </a:rPr>
                        <a:t>Modi Divy Bhavesh; Nair Anoopkumar Anilkumar; Dipesh Panchal; Manish I. Patel; Ruchi Gajjar</a:t>
                      </a:r>
                    </a:p>
                    <a:p>
                      <a:pPr marL="67945" marR="0">
                        <a:buNone/>
                      </a:pPr>
                      <a:r>
                        <a:rPr lang="en-US" sz="1400" dirty="0">
                          <a:effectLst/>
                          <a:latin typeface="Arial "/>
                          <a:ea typeface="Arial MT"/>
                          <a:cs typeface="Arial MT"/>
                        </a:rPr>
                        <a:t>2022</a:t>
                      </a:r>
                    </a:p>
                    <a:p>
                      <a:pPr marL="67945" marR="0">
                        <a:buNone/>
                      </a:pPr>
                      <a:endParaRPr lang="en-US" sz="1400" dirty="0">
                        <a:effectLst/>
                        <a:latin typeface="Arial "/>
                        <a:ea typeface="Arial MT"/>
                        <a:cs typeface="Arial MT"/>
                      </a:endParaRPr>
                    </a:p>
                    <a:p>
                      <a:pPr marL="67945" marR="0">
                        <a:buNone/>
                      </a:pPr>
                      <a:endParaRPr lang="en-US" sz="1400" dirty="0">
                        <a:effectLst/>
                        <a:latin typeface="Arial 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64135">
                        <a:buNone/>
                      </a:pP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Built dataset from small circuits (PMOS RLI, NMOS</a:t>
                      </a:r>
                      <a:r>
                        <a:rPr lang="en-US" sz="1400" spc="-4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RLI,</a:t>
                      </a:r>
                      <a:r>
                        <a:rPr lang="en-US" sz="1400" spc="-15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CMOS</a:t>
                      </a:r>
                      <a:r>
                        <a:rPr lang="en-US" sz="1400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spc="-2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NAND</a:t>
                      </a:r>
                      <a:endParaRPr lang="en-US" sz="1400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  <a:p>
                      <a:pPr marL="67945" marR="86360">
                        <a:spcBef>
                          <a:spcPts val="10"/>
                        </a:spcBef>
                        <a:buNone/>
                      </a:pP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gate).</a:t>
                      </a:r>
                    </a:p>
                    <a:p>
                      <a:pPr marL="67945" marR="86360">
                        <a:spcBef>
                          <a:spcPts val="10"/>
                        </a:spcBef>
                        <a:buNone/>
                      </a:pPr>
                      <a:r>
                        <a:rPr lang="en-US" sz="1400" b="1" dirty="0">
                          <a:effectLst/>
                          <a:latin typeface="+mj-lt"/>
                          <a:ea typeface="Arial MT"/>
                          <a:cs typeface="Arial MT"/>
                        </a:rPr>
                        <a:t>ML</a:t>
                      </a:r>
                      <a:r>
                        <a:rPr lang="en-US" sz="1400" b="1" spc="-8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+mj-lt"/>
                          <a:ea typeface="Arial MT"/>
                          <a:cs typeface="Arial MT"/>
                        </a:rPr>
                        <a:t>Models:</a:t>
                      </a:r>
                      <a:r>
                        <a:rPr lang="en-US" sz="1400" b="1" spc="-75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Linear, Polynomial, Decision Tree, Random Forest , Extra Tree.</a:t>
                      </a:r>
                    </a:p>
                    <a:p>
                      <a:pPr marL="67945" marR="0">
                        <a:buNone/>
                      </a:pPr>
                      <a:r>
                        <a:rPr lang="en-US" sz="1400" b="1" dirty="0">
                          <a:effectLst/>
                          <a:latin typeface="+mj-lt"/>
                          <a:ea typeface="Arial MT"/>
                          <a:cs typeface="Arial MT"/>
                        </a:rPr>
                        <a:t>Training &amp; Testing: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Divided</a:t>
                      </a:r>
                      <a:r>
                        <a:rPr lang="en-US" sz="1400" spc="-6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data</a:t>
                      </a:r>
                      <a:r>
                        <a:rPr lang="en-US" sz="1400" spc="-6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into</a:t>
                      </a:r>
                      <a:r>
                        <a:rPr lang="en-US" sz="1400" spc="-7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training and testing sets.</a:t>
                      </a:r>
                    </a:p>
                    <a:p>
                      <a:pPr marL="67945" marR="0">
                        <a:lnSpc>
                          <a:spcPts val="1270"/>
                        </a:lnSpc>
                        <a:buNone/>
                      </a:pPr>
                      <a:r>
                        <a:rPr lang="en-US" sz="1400" b="1" dirty="0">
                          <a:effectLst/>
                          <a:latin typeface="+mj-lt"/>
                          <a:ea typeface="Arial MT"/>
                          <a:cs typeface="Arial MT"/>
                        </a:rPr>
                        <a:t>Evaluated</a:t>
                      </a:r>
                      <a:r>
                        <a:rPr lang="en-US" sz="1400" b="1" spc="-8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+mj-lt"/>
                          <a:ea typeface="Arial MT"/>
                          <a:cs typeface="Arial MT"/>
                        </a:rPr>
                        <a:t>models</a:t>
                      </a:r>
                      <a:r>
                        <a:rPr lang="en-US" sz="1400" b="1" spc="-75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using R², and MSE.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buNone/>
                      </a:pP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For</a:t>
                      </a:r>
                      <a:r>
                        <a:rPr lang="en-US" sz="1400" spc="-8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RLI</a:t>
                      </a:r>
                      <a:r>
                        <a:rPr lang="en-US" sz="1400" spc="-75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circuits, Extra Tree</a:t>
                      </a:r>
                    </a:p>
                    <a:p>
                      <a:pPr marL="67945" marR="0">
                        <a:buNone/>
                      </a:pP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perform best. For NAND</a:t>
                      </a:r>
                    </a:p>
                    <a:p>
                      <a:pPr marL="67945" marR="0">
                        <a:buNone/>
                      </a:pP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circuits, Polynomial Regression perform best. Overall, ML models predicted power</a:t>
                      </a:r>
                    </a:p>
                    <a:p>
                      <a:pPr marL="67945" marR="0">
                        <a:buNone/>
                      </a:pP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accurately and faster than traditional simulations.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3695" marR="51435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As circuits grow larger, these methods become impractical.</a:t>
                      </a:r>
                      <a:r>
                        <a:rPr lang="en-US" sz="1400" spc="-6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</a:p>
                    <a:p>
                      <a:pPr marL="353695" marR="51435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Arial MT"/>
                          <a:cs typeface="Arial MT"/>
                        </a:rPr>
                        <a:t>A</a:t>
                      </a:r>
                      <a:r>
                        <a:rPr lang="en-US" sz="1400" spc="-65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Arial MT"/>
                          <a:cs typeface="Arial MT"/>
                        </a:rPr>
                        <a:t>faster</a:t>
                      </a:r>
                      <a:r>
                        <a:rPr lang="en-US" sz="1400" spc="-6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Arial MT"/>
                          <a:cs typeface="Arial MT"/>
                        </a:rPr>
                        <a:t>and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reliable method is needed.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31778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81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0"/>
    </mc:Choice>
    <mc:Fallback xmlns="">
      <p:transition spd="slow" advTm="157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FAD2D-BE2D-409A-8C38-300B0C42A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06C832-44E2-80E2-A32E-B5B5E90086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69F18DE-0BC7-5638-30AC-23B52D732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597289"/>
              </p:ext>
            </p:extLst>
          </p:nvPr>
        </p:nvGraphicFramePr>
        <p:xfrm>
          <a:off x="714375" y="997199"/>
          <a:ext cx="10644189" cy="4775099"/>
        </p:xfrm>
        <a:graphic>
          <a:graphicData uri="http://schemas.openxmlformats.org/drawingml/2006/table">
            <a:tbl>
              <a:tblPr firstRow="1" bandRow="1">
                <a:tableStyleId>{31E50CF5-2FA0-4EAE-9C57-31E34DCBC9AB}</a:tableStyleId>
              </a:tblPr>
              <a:tblGrid>
                <a:gridCol w="3486711">
                  <a:extLst>
                    <a:ext uri="{9D8B030D-6E8A-4147-A177-3AD203B41FA5}">
                      <a16:colId xmlns:a16="http://schemas.microsoft.com/office/drawing/2014/main" val="2565229303"/>
                    </a:ext>
                  </a:extLst>
                </a:gridCol>
                <a:gridCol w="2375432">
                  <a:extLst>
                    <a:ext uri="{9D8B030D-6E8A-4147-A177-3AD203B41FA5}">
                      <a16:colId xmlns:a16="http://schemas.microsoft.com/office/drawing/2014/main" val="2848192012"/>
                    </a:ext>
                  </a:extLst>
                </a:gridCol>
                <a:gridCol w="2396220">
                  <a:extLst>
                    <a:ext uri="{9D8B030D-6E8A-4147-A177-3AD203B41FA5}">
                      <a16:colId xmlns:a16="http://schemas.microsoft.com/office/drawing/2014/main" val="739033973"/>
                    </a:ext>
                  </a:extLst>
                </a:gridCol>
                <a:gridCol w="2385826">
                  <a:extLst>
                    <a:ext uri="{9D8B030D-6E8A-4147-A177-3AD203B41FA5}">
                      <a16:colId xmlns:a16="http://schemas.microsoft.com/office/drawing/2014/main" val="2559520365"/>
                    </a:ext>
                  </a:extLst>
                </a:gridCol>
              </a:tblGrid>
              <a:tr h="479562">
                <a:tc>
                  <a:txBody>
                    <a:bodyPr/>
                    <a:lstStyle/>
                    <a:p>
                      <a:pPr marL="67945" marR="0" algn="ctr">
                        <a:buNone/>
                      </a:pPr>
                      <a:endParaRPr lang="en-US" sz="1400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  <a:p>
                      <a:pPr marL="67945" marR="0" algn="ctr">
                        <a:buNone/>
                      </a:pPr>
                      <a:r>
                        <a:rPr lang="en-US" sz="1400" b="1" dirty="0">
                          <a:effectLst/>
                          <a:latin typeface="+mj-lt"/>
                          <a:ea typeface="Arial MT"/>
                          <a:cs typeface="Arial MT"/>
                        </a:rPr>
                        <a:t>TITLE</a:t>
                      </a:r>
                      <a:r>
                        <a:rPr lang="en-US" sz="1400" b="1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+mj-lt"/>
                          <a:ea typeface="Arial MT"/>
                          <a:cs typeface="Arial MT"/>
                        </a:rPr>
                        <a:t>&amp; </a:t>
                      </a:r>
                      <a:r>
                        <a:rPr lang="en-US" sz="1400" b="1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AUTHOR</a:t>
                      </a:r>
                      <a:endParaRPr lang="en-US" sz="1400" b="1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 algn="ctr">
                        <a:buNone/>
                      </a:pPr>
                      <a:endParaRPr lang="en-US" sz="1400" spc="-10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  <a:p>
                      <a:pPr marL="67945" marR="0" algn="ctr">
                        <a:buNone/>
                      </a:pPr>
                      <a:r>
                        <a:rPr lang="en-US" sz="1400" b="1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METHODOLOGY</a:t>
                      </a:r>
                      <a:endParaRPr lang="en-US" sz="1400" b="1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 algn="ctr">
                        <a:buNone/>
                      </a:pPr>
                      <a:endParaRPr lang="en-US" sz="1400" spc="-10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  <a:p>
                      <a:pPr marL="67945" marR="0" algn="ctr">
                        <a:buNone/>
                      </a:pPr>
                      <a:r>
                        <a:rPr lang="en-US" sz="1400" b="1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RESULT</a:t>
                      </a:r>
                      <a:endParaRPr lang="en-US" sz="1400" b="1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160020" algn="ctr">
                        <a:lnSpc>
                          <a:spcPts val="1260"/>
                        </a:lnSpc>
                        <a:buNone/>
                      </a:pPr>
                      <a:endParaRPr lang="en-US" sz="1400" spc="-10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  <a:p>
                      <a:pPr marL="67945" marR="160020" algn="ctr">
                        <a:lnSpc>
                          <a:spcPts val="1260"/>
                        </a:lnSpc>
                        <a:buNone/>
                      </a:pPr>
                      <a:r>
                        <a:rPr lang="en-US" sz="1400" b="1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PROBLEM STATEMENT</a:t>
                      </a:r>
                      <a:endParaRPr lang="en-US" sz="1400" b="1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00347795"/>
                  </a:ext>
                </a:extLst>
              </a:tr>
              <a:tr h="4295537">
                <a:tc>
                  <a:txBody>
                    <a:bodyPr/>
                    <a:lstStyle/>
                    <a:p>
                      <a:pPr marL="67945" marR="89535">
                        <a:buNone/>
                      </a:pP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“Power Estimation of </a:t>
                      </a:r>
                      <a:r>
                        <a:rPr lang="en-US" sz="1400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Synchronous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Sequential VLSI Circuits</a:t>
                      </a:r>
                      <a:r>
                        <a:rPr lang="en-US" sz="1400" spc="-8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Using</a:t>
                      </a:r>
                      <a:r>
                        <a:rPr lang="en-US" sz="1400" spc="-75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Boosting </a:t>
                      </a:r>
                      <a:r>
                        <a:rPr lang="en-US" sz="1400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Techniques”</a:t>
                      </a:r>
                      <a:endParaRPr lang="en-US" sz="1400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  <a:p>
                      <a:pPr marL="67945" marR="108585">
                        <a:buNone/>
                      </a:pPr>
                      <a:r>
                        <a:rPr lang="en-US" sz="1400" dirty="0" err="1">
                          <a:effectLst/>
                          <a:latin typeface="+mj-lt"/>
                          <a:ea typeface="Arial MT"/>
                          <a:cs typeface="Arial MT"/>
                        </a:rPr>
                        <a:t>Givari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Santhosh, Ajay Singh Raghuvanshi </a:t>
                      </a:r>
                      <a:endParaRPr lang="en-US" sz="1400" b="1" spc="-10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  <a:p>
                      <a:pPr marL="67945" marR="108585">
                        <a:buNone/>
                      </a:pPr>
                      <a:r>
                        <a:rPr lang="en-US" sz="1400" b="0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2023</a:t>
                      </a:r>
                      <a:endParaRPr lang="en-US" sz="1400" b="0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64135">
                        <a:buNone/>
                      </a:pP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Used three machine learning algorithms – AdaBoost, Gradient Boosting,</a:t>
                      </a:r>
                      <a:r>
                        <a:rPr lang="en-US" sz="1400" spc="-15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and</a:t>
                      </a:r>
                      <a:r>
                        <a:rPr lang="en-US" sz="1400" spc="-35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Extreme Gradient</a:t>
                      </a:r>
                      <a:r>
                        <a:rPr lang="en-US" sz="1400" spc="-6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Boosting</a:t>
                      </a:r>
                      <a:r>
                        <a:rPr lang="en-US" sz="1400" spc="-65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–</a:t>
                      </a:r>
                      <a:r>
                        <a:rPr lang="en-US" sz="1400" spc="-55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on ISCAS’89 benchmark circuits. Data was normalized and parameters optimized using Grid Search &amp; Random Search to improve accuracy.</a:t>
                      </a:r>
                    </a:p>
                    <a:p>
                      <a:pPr marL="67945" marR="0">
                        <a:lnSpc>
                          <a:spcPts val="1260"/>
                        </a:lnSpc>
                        <a:buNone/>
                      </a:pPr>
                      <a:r>
                        <a:rPr lang="en-US" sz="1400" b="1" dirty="0">
                          <a:effectLst/>
                          <a:latin typeface="+mj-lt"/>
                          <a:ea typeface="Arial MT"/>
                          <a:cs typeface="Arial MT"/>
                        </a:rPr>
                        <a:t>Comparison Metrics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:</a:t>
                      </a:r>
                    </a:p>
                    <a:p>
                      <a:pPr marL="67945" marR="0">
                        <a:lnSpc>
                          <a:spcPts val="126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MSE, RMSE and R score.</a:t>
                      </a:r>
                    </a:p>
                    <a:p>
                      <a:pPr marL="67945" marR="0">
                        <a:lnSpc>
                          <a:spcPts val="1260"/>
                        </a:lnSpc>
                        <a:buNone/>
                      </a:pPr>
                      <a:endParaRPr lang="en-US" sz="1400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66675">
                        <a:buNone/>
                      </a:pPr>
                      <a:r>
                        <a:rPr lang="en-US" sz="1400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Gradient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Boosting with Grid Search performed best (R = 0.99746, RMSE</a:t>
                      </a:r>
                      <a:r>
                        <a:rPr lang="en-US" sz="1400" spc="-8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=</a:t>
                      </a:r>
                      <a:r>
                        <a:rPr lang="en-US" sz="1400" spc="-75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3.143e-</a:t>
                      </a:r>
                    </a:p>
                    <a:p>
                      <a:pPr marL="67945" marR="120650">
                        <a:buNone/>
                      </a:pP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5).</a:t>
                      </a:r>
                      <a:r>
                        <a:rPr lang="en-US" sz="1400" spc="-8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It</a:t>
                      </a:r>
                      <a:r>
                        <a:rPr lang="en-US" sz="1400" spc="-75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accurately predicts</a:t>
                      </a:r>
                      <a:r>
                        <a:rPr lang="en-US" sz="1400" spc="-8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power, reducing the need for time- </a:t>
                      </a:r>
                      <a:r>
                        <a:rPr lang="en-US" sz="1400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consuming simulations.</a:t>
                      </a:r>
                      <a:endParaRPr lang="en-US" sz="1400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3695" marR="51435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Traditional SPICE simulations for power estimation are slow and </a:t>
                      </a: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costly.</a:t>
                      </a:r>
                    </a:p>
                    <a:p>
                      <a:pPr marL="353695" marR="51435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As chips get complex, early power prediction becomes essential to avoid chip damage and speed up design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31778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2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6"/>
    </mc:Choice>
    <mc:Fallback xmlns="">
      <p:transition spd="slow" advTm="59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BF6BF-83A7-A2BF-C64D-7744DFBB3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88A995-5836-8C92-7A1B-D61C4AA76C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A277CB1-D8C2-A947-7AA6-FBF297CE1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020795"/>
              </p:ext>
            </p:extLst>
          </p:nvPr>
        </p:nvGraphicFramePr>
        <p:xfrm>
          <a:off x="785811" y="997199"/>
          <a:ext cx="10629900" cy="4775099"/>
        </p:xfrm>
        <a:graphic>
          <a:graphicData uri="http://schemas.openxmlformats.org/drawingml/2006/table">
            <a:tbl>
              <a:tblPr firstRow="1" bandRow="1">
                <a:tableStyleId>{31E50CF5-2FA0-4EAE-9C57-31E34DCBC9AB}</a:tableStyleId>
              </a:tblPr>
              <a:tblGrid>
                <a:gridCol w="3429297">
                  <a:extLst>
                    <a:ext uri="{9D8B030D-6E8A-4147-A177-3AD203B41FA5}">
                      <a16:colId xmlns:a16="http://schemas.microsoft.com/office/drawing/2014/main" val="2565229303"/>
                    </a:ext>
                  </a:extLst>
                </a:gridCol>
                <a:gridCol w="2400201">
                  <a:extLst>
                    <a:ext uri="{9D8B030D-6E8A-4147-A177-3AD203B41FA5}">
                      <a16:colId xmlns:a16="http://schemas.microsoft.com/office/drawing/2014/main" val="2848192012"/>
                    </a:ext>
                  </a:extLst>
                </a:gridCol>
                <a:gridCol w="2400201">
                  <a:extLst>
                    <a:ext uri="{9D8B030D-6E8A-4147-A177-3AD203B41FA5}">
                      <a16:colId xmlns:a16="http://schemas.microsoft.com/office/drawing/2014/main" val="739033973"/>
                    </a:ext>
                  </a:extLst>
                </a:gridCol>
                <a:gridCol w="2400201">
                  <a:extLst>
                    <a:ext uri="{9D8B030D-6E8A-4147-A177-3AD203B41FA5}">
                      <a16:colId xmlns:a16="http://schemas.microsoft.com/office/drawing/2014/main" val="2559520365"/>
                    </a:ext>
                  </a:extLst>
                </a:gridCol>
              </a:tblGrid>
              <a:tr h="479562">
                <a:tc>
                  <a:txBody>
                    <a:bodyPr/>
                    <a:lstStyle/>
                    <a:p>
                      <a:pPr marL="67945" marR="0" algn="ctr">
                        <a:buNone/>
                      </a:pPr>
                      <a:endParaRPr lang="en-US" sz="1400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  <a:p>
                      <a:pPr marL="67945" marR="0" algn="ctr">
                        <a:buNone/>
                      </a:pPr>
                      <a:r>
                        <a:rPr lang="en-US" sz="1400" b="1" dirty="0">
                          <a:effectLst/>
                          <a:latin typeface="+mj-lt"/>
                          <a:ea typeface="Arial MT"/>
                          <a:cs typeface="Arial MT"/>
                        </a:rPr>
                        <a:t>TITLE</a:t>
                      </a:r>
                      <a:r>
                        <a:rPr lang="en-US" sz="1400" b="1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+mj-lt"/>
                          <a:ea typeface="Arial MT"/>
                          <a:cs typeface="Arial MT"/>
                        </a:rPr>
                        <a:t>&amp; </a:t>
                      </a:r>
                      <a:r>
                        <a:rPr lang="en-US" sz="1400" b="1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AUTHOR</a:t>
                      </a:r>
                      <a:endParaRPr lang="en-US" sz="1400" b="1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 algn="ctr">
                        <a:buNone/>
                      </a:pPr>
                      <a:endParaRPr lang="en-US" sz="1400" spc="-10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  <a:p>
                      <a:pPr marL="67945" marR="0" algn="ctr">
                        <a:buNone/>
                      </a:pPr>
                      <a:r>
                        <a:rPr lang="en-US" sz="1400" b="1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METHODOLOGY</a:t>
                      </a:r>
                      <a:endParaRPr lang="en-US" sz="1400" b="1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 algn="ctr">
                        <a:buNone/>
                      </a:pPr>
                      <a:endParaRPr lang="en-US" sz="1400" spc="-10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  <a:p>
                      <a:pPr marL="67945" marR="0" algn="ctr">
                        <a:buNone/>
                      </a:pPr>
                      <a:r>
                        <a:rPr lang="en-US" sz="1400" b="1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RESULT</a:t>
                      </a:r>
                      <a:endParaRPr lang="en-US" sz="1400" b="1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160020" algn="ctr">
                        <a:lnSpc>
                          <a:spcPts val="1260"/>
                        </a:lnSpc>
                        <a:buNone/>
                      </a:pPr>
                      <a:endParaRPr lang="en-US" sz="1400" spc="-10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  <a:p>
                      <a:pPr marL="67945" marR="160020" algn="ctr">
                        <a:lnSpc>
                          <a:spcPts val="1260"/>
                        </a:lnSpc>
                        <a:buNone/>
                      </a:pPr>
                      <a:r>
                        <a:rPr lang="en-US" sz="1400" b="1" spc="-1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PROBLEM STATEMENT</a:t>
                      </a:r>
                      <a:endParaRPr lang="en-US" sz="1400" b="1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00347795"/>
                  </a:ext>
                </a:extLst>
              </a:tr>
              <a:tr h="4295537">
                <a:tc>
                  <a:txBody>
                    <a:bodyPr/>
                    <a:lstStyle/>
                    <a:p>
                      <a:pPr marL="67945" marR="108585">
                        <a:buNone/>
                      </a:pP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“Power Prediction of VLSI Circuits Using Machine Learning” </a:t>
                      </a:r>
                    </a:p>
                    <a:p>
                      <a:pPr marL="67945" marR="108585">
                        <a:buNone/>
                      </a:pPr>
                      <a:r>
                        <a:rPr lang="en-US" sz="140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E. Poovannan,</a:t>
                      </a:r>
                      <a:r>
                        <a:rPr lang="en-US" sz="1400" spc="-80" dirty="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j-lt"/>
                          <a:ea typeface="Arial MT"/>
                          <a:cs typeface="Arial MT"/>
                        </a:rPr>
                        <a:t>S.Karthik</a:t>
                      </a:r>
                      <a:endParaRPr lang="en-US" sz="1400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64135">
                        <a:buNone/>
                      </a:pP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Developed a ML-CPE (Machine</a:t>
                      </a:r>
                      <a:r>
                        <a:rPr lang="en-US" sz="1400" spc="-5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Learning-based Circuit Power Estimation) using regression models: Linear Least Squares, Ridge, K-Nearest Neighbors, and Multi- Layer</a:t>
                      </a:r>
                      <a:r>
                        <a:rPr lang="en-US" sz="1400" spc="-8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Perceptron.</a:t>
                      </a:r>
                      <a:r>
                        <a:rPr lang="en-US" sz="1400" spc="-75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Utilized CNN architecture for feature extraction from netlists and simulation logs.</a:t>
                      </a:r>
                      <a:r>
                        <a:rPr lang="en-US" sz="1400" spc="-55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Simulated</a:t>
                      </a:r>
                      <a:r>
                        <a:rPr lang="en-US" sz="1400" spc="-7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ISCAS’89 benchmarks and used SPEF data for parasitic </a:t>
                      </a:r>
                      <a:r>
                        <a:rPr lang="en-US" sz="1400" spc="-10">
                          <a:effectLst/>
                          <a:latin typeface="+mj-lt"/>
                          <a:ea typeface="Arial MT"/>
                          <a:cs typeface="Arial MT"/>
                        </a:rPr>
                        <a:t>modeling.</a:t>
                      </a:r>
                      <a:endParaRPr lang="en-US" sz="140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buNone/>
                      </a:pPr>
                      <a:r>
                        <a:rPr lang="en-US" sz="1400" spc="-10">
                          <a:effectLst/>
                          <a:latin typeface="+mj-lt"/>
                          <a:ea typeface="Arial MT"/>
                          <a:cs typeface="Arial MT"/>
                        </a:rPr>
                        <a:t>Achieved prediction </a:t>
                      </a: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accuracy with error</a:t>
                      </a:r>
                      <a:r>
                        <a:rPr lang="en-US" sz="1400" spc="-8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rates</a:t>
                      </a:r>
                      <a:r>
                        <a:rPr lang="en-US" sz="1400" spc="-75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below 6%. Reduced simulation time from hours to </a:t>
                      </a:r>
                      <a:r>
                        <a:rPr lang="en-US" sz="1400" spc="-10">
                          <a:effectLst/>
                          <a:latin typeface="+mj-lt"/>
                          <a:ea typeface="Arial MT"/>
                          <a:cs typeface="Arial MT"/>
                        </a:rPr>
                        <a:t>milliseconds.</a:t>
                      </a:r>
                      <a:endParaRPr lang="en-US" sz="140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  <a:p>
                      <a:pPr marL="67945" marR="120015">
                        <a:spcBef>
                          <a:spcPts val="10"/>
                        </a:spcBef>
                        <a:buNone/>
                      </a:pPr>
                      <a:r>
                        <a:rPr lang="en-US" sz="1400" spc="-10">
                          <a:effectLst/>
                          <a:latin typeface="+mj-lt"/>
                          <a:ea typeface="Arial MT"/>
                          <a:cs typeface="Arial MT"/>
                        </a:rPr>
                        <a:t>Demonstrated scalability </a:t>
                      </a: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across filter sizes</a:t>
                      </a:r>
                      <a:r>
                        <a:rPr lang="en-US" sz="1400" spc="-8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and</a:t>
                      </a:r>
                      <a:r>
                        <a:rPr lang="en-US" sz="1400" spc="-75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circuit types.</a:t>
                      </a:r>
                      <a:r>
                        <a:rPr lang="en-US" sz="1400" spc="-80">
                          <a:effectLst/>
                          <a:latin typeface="+mj-lt"/>
                          <a:ea typeface="Arial MT"/>
                          <a:cs typeface="Arial MT"/>
                        </a:rPr>
                        <a:t> </a:t>
                      </a: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Validated </a:t>
                      </a:r>
                      <a:r>
                        <a:rPr lang="en-US" sz="1400" spc="-10">
                          <a:effectLst/>
                          <a:latin typeface="+mj-lt"/>
                          <a:ea typeface="Arial MT"/>
                          <a:cs typeface="Arial MT"/>
                        </a:rPr>
                        <a:t>performance using training/testing </a:t>
                      </a: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datasets and</a:t>
                      </a:r>
                    </a:p>
                    <a:p>
                      <a:pPr marL="67945" marR="0">
                        <a:lnSpc>
                          <a:spcPts val="1165"/>
                        </a:lnSpc>
                        <a:buNone/>
                      </a:pPr>
                      <a:r>
                        <a:rPr lang="en-US" sz="1400">
                          <a:effectLst/>
                          <a:latin typeface="+mj-lt"/>
                          <a:ea typeface="Arial MT"/>
                          <a:cs typeface="Arial MT"/>
                        </a:rPr>
                        <a:t>error </a:t>
                      </a:r>
                      <a:r>
                        <a:rPr lang="en-US" sz="1400" spc="-10">
                          <a:effectLst/>
                          <a:latin typeface="+mj-lt"/>
                          <a:ea typeface="Arial MT"/>
                          <a:cs typeface="Arial MT"/>
                        </a:rPr>
                        <a:t>analysis.</a:t>
                      </a:r>
                      <a:endParaRPr lang="en-US" sz="140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VLSI power estimation during testing is slow and costly.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Full test vector simulation is impractical.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Worst-case power scenarios may be missed.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 predictive method is needed to spot high-power tests efficiently.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br>
                        <a:rPr lang="en-US" dirty="0"/>
                      </a:br>
                      <a:endParaRPr lang="en-US" sz="1400" dirty="0">
                        <a:effectLst/>
                        <a:latin typeface="+mj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31778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5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8"/>
    </mc:Choice>
    <mc:Fallback xmlns="">
      <p:transition spd="slow" advTm="488"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77">
      <a:dk1>
        <a:srgbClr val="282828"/>
      </a:dk1>
      <a:lt1>
        <a:srgbClr val="FFFFFF"/>
      </a:lt1>
      <a:dk2>
        <a:srgbClr val="282828"/>
      </a:dk2>
      <a:lt2>
        <a:srgbClr val="FAFAFA"/>
      </a:lt2>
      <a:accent1>
        <a:srgbClr val="FFC639"/>
      </a:accent1>
      <a:accent2>
        <a:srgbClr val="F29B6B"/>
      </a:accent2>
      <a:accent3>
        <a:srgbClr val="CCD4FB"/>
      </a:accent3>
      <a:accent4>
        <a:srgbClr val="2B7158"/>
      </a:accent4>
      <a:accent5>
        <a:srgbClr val="456AB8"/>
      </a:accent5>
      <a:accent6>
        <a:srgbClr val="36383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2154</Words>
  <Application>Microsoft Office PowerPoint</Application>
  <PresentationFormat>Widescreen</PresentationFormat>
  <Paragraphs>306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Montserrat</vt:lpstr>
      <vt:lpstr>Arial MT</vt:lpstr>
      <vt:lpstr>Arial </vt:lpstr>
      <vt:lpstr>Verdana</vt:lpstr>
      <vt:lpstr>Plus Jakarta Sans</vt:lpstr>
      <vt:lpstr>Aharoni</vt:lpstr>
      <vt:lpstr>Wingdings</vt:lpstr>
      <vt:lpstr>Montserrat Medium</vt:lpstr>
      <vt:lpstr>Calibri</vt:lpstr>
      <vt:lpstr>Arial</vt:lpstr>
      <vt:lpstr>Poppins SemiBold</vt:lpstr>
      <vt:lpstr>Open Sans</vt:lpstr>
      <vt:lpstr>Office Theme</vt:lpstr>
      <vt:lpstr>PowerPoint Presentation</vt:lpstr>
      <vt:lpstr>PowerPoint Presentation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GITAM</dc:creator>
  <cp:lastModifiedBy>MEGHA YELLELA</cp:lastModifiedBy>
  <cp:revision>14</cp:revision>
  <dcterms:created xsi:type="dcterms:W3CDTF">2022-05-23T07:15:42Z</dcterms:created>
  <dcterms:modified xsi:type="dcterms:W3CDTF">2025-09-25T17:30:09Z</dcterms:modified>
</cp:coreProperties>
</file>