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4"/>
    <p:sldMasterId id="2147483672" r:id="rId5"/>
  </p:sldMasterIdLst>
  <p:notesMasterIdLst>
    <p:notesMasterId r:id="rId2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Montserrat" panose="020B0604020202020204" charset="0"/>
      <p:regular r:id="rId31"/>
      <p:bold r:id="rId32"/>
      <p:italic r:id="rId33"/>
      <p:boldItalic r:id="rId34"/>
    </p:embeddedFont>
    <p:embeddedFont>
      <p:font typeface="Open Sans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971e3748d_0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a971e3748d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971e3748d_0_1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a971e3748d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971e3748d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971e3748d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971e3748d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971e3748d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971e3748d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971e3748d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71e3748d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71e3748d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971e3748d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971e3748d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971e3748d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971e3748d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971e3748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971e3748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971e3748d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a971e3748d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971e3748d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971e3748d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971e3748d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971e3748d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971e3748d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971e3748d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971e3748d_0_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a971e3748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971e3748d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971e3748d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971e3748d_0_1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a971e3748d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457200" y="841772"/>
            <a:ext cx="44943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"/>
              <a:buNone/>
              <a:defRPr sz="4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457200" y="2701528"/>
            <a:ext cx="44943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6565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C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367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C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367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C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2769489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5939028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6565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C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3680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C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2769489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5939028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372500" cy="21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C"/>
              </a:buClr>
              <a:buSzPts val="4500"/>
              <a:buFont typeface="Montserrat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372500" cy="11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ftr" idx="11"/>
          </p:nvPr>
        </p:nvSpPr>
        <p:spPr>
          <a:xfrm>
            <a:off x="2769489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5939028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C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C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C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C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C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ftr" idx="11"/>
          </p:nvPr>
        </p:nvSpPr>
        <p:spPr>
          <a:xfrm>
            <a:off x="2769489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5939028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6565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C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ftr" idx="11"/>
          </p:nvPr>
        </p:nvSpPr>
        <p:spPr>
          <a:xfrm>
            <a:off x="2769489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5939028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ftr" idx="11"/>
          </p:nvPr>
        </p:nvSpPr>
        <p:spPr>
          <a:xfrm>
            <a:off x="2769489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>
            <a:off x="5939028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C"/>
              </a:buClr>
              <a:buSzPts val="2400"/>
              <a:buFont typeface="Montserrat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C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C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ftr" idx="11"/>
          </p:nvPr>
        </p:nvSpPr>
        <p:spPr>
          <a:xfrm>
            <a:off x="2769489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ldNum" idx="12"/>
          </p:nvPr>
        </p:nvSpPr>
        <p:spPr>
          <a:xfrm>
            <a:off x="5939028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C"/>
              </a:buClr>
              <a:buSzPts val="2400"/>
              <a:buFont typeface="Montserrat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C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305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305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305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305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305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C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ftr" idx="11"/>
          </p:nvPr>
        </p:nvSpPr>
        <p:spPr>
          <a:xfrm>
            <a:off x="2769489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sldNum" idx="12"/>
          </p:nvPr>
        </p:nvSpPr>
        <p:spPr>
          <a:xfrm>
            <a:off x="5939028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6565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C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body" idx="1"/>
          </p:nvPr>
        </p:nvSpPr>
        <p:spPr>
          <a:xfrm rot="5400000">
            <a:off x="2680728" y="-683081"/>
            <a:ext cx="3263400" cy="7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C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ftr" idx="11"/>
          </p:nvPr>
        </p:nvSpPr>
        <p:spPr>
          <a:xfrm>
            <a:off x="2769489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ldNum" idx="12"/>
          </p:nvPr>
        </p:nvSpPr>
        <p:spPr>
          <a:xfrm>
            <a:off x="5939028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C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C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ftr" idx="11"/>
          </p:nvPr>
        </p:nvSpPr>
        <p:spPr>
          <a:xfrm>
            <a:off x="2769489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sldNum" idx="12"/>
          </p:nvPr>
        </p:nvSpPr>
        <p:spPr>
          <a:xfrm>
            <a:off x="5939028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6565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C"/>
              </a:buClr>
              <a:buSzPts val="3300"/>
              <a:buFont typeface="Montserrat"/>
              <a:buNone/>
              <a:defRPr sz="3300" b="0" i="0" u="none" strike="noStrike" cap="none">
                <a:solidFill>
                  <a:srgbClr val="00305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3680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C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305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305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305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305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C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305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00305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2769489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00305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5939028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0305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0305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0305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0305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0305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0305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0305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0305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00305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hyperlink" Target="https://www.kaggle.com/sachinsharma1123/room-occupanc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ctrTitle"/>
          </p:nvPr>
        </p:nvSpPr>
        <p:spPr>
          <a:xfrm>
            <a:off x="457200" y="841772"/>
            <a:ext cx="44943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"/>
              <a:buNone/>
            </a:pPr>
            <a:r>
              <a:rPr lang="en"/>
              <a:t>Occupancy detection data</a:t>
            </a:r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subTitle" idx="1"/>
          </p:nvPr>
        </p:nvSpPr>
        <p:spPr>
          <a:xfrm>
            <a:off x="457200" y="2701528"/>
            <a:ext cx="44943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b="1"/>
              <a:t>Engineering Clinic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By.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Meghavarshine (18BIT010)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Mirudula laxmi (18BIT205)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Priyadharshini (18BIT009)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>
            <a:spLocks noGrp="1"/>
          </p:cNvSpPr>
          <p:nvPr>
            <p:ph type="title"/>
          </p:nvPr>
        </p:nvSpPr>
        <p:spPr>
          <a:xfrm>
            <a:off x="628650" y="458574"/>
            <a:ext cx="65655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C"/>
              </a:buClr>
              <a:buSzPts val="3300"/>
              <a:buFont typeface="Montserrat"/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Preprocessing Technique - Binarization and Feature selection technique - univariate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5F5E4E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 b="1">
                <a:solidFill>
                  <a:srgbClr val="AE7313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98.65</a:t>
            </a:r>
            <a:r>
              <a:rPr lang="en" sz="1600" b="1">
                <a:solidFill>
                  <a:srgbClr val="5F5E4E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 b="1">
                <a:solidFill>
                  <a:srgbClr val="AE7313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97.90</a:t>
            </a:r>
            <a:r>
              <a:rPr lang="en" sz="1600" b="1">
                <a:solidFill>
                  <a:srgbClr val="5F5E4E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 b="1">
                <a:solidFill>
                  <a:srgbClr val="AE7313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98.35</a:t>
            </a:r>
            <a:r>
              <a:rPr lang="en" sz="1600" b="1">
                <a:solidFill>
                  <a:srgbClr val="5F5E4E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 b="1">
                <a:solidFill>
                  <a:srgbClr val="AE7313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95.65</a:t>
            </a:r>
            <a:r>
              <a:rPr lang="en" sz="1600" b="1">
                <a:solidFill>
                  <a:srgbClr val="5F5E4E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C"/>
              </a:buClr>
              <a:buSzPts val="3300"/>
              <a:buFont typeface="Montserrat"/>
              <a:buNone/>
            </a:pPr>
            <a:endParaRPr sz="2400"/>
          </a:p>
        </p:txBody>
      </p:sp>
      <p:pic>
        <p:nvPicPr>
          <p:cNvPr id="190" name="Google Shape;1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31" y="1267975"/>
            <a:ext cx="7985732" cy="3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65655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305C"/>
              </a:buClr>
              <a:buSzPts val="3300"/>
              <a:buFont typeface="Montserrat"/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Preprocessing Technique - Binarization and Feature selection technique -recursive feature elimination 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rgbClr val="5F5E4E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000" b="1">
                <a:solidFill>
                  <a:srgbClr val="AE7313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98.50</a:t>
            </a:r>
            <a:r>
              <a:rPr lang="en" sz="2000" b="1">
                <a:solidFill>
                  <a:srgbClr val="5F5E4E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000" b="1">
                <a:solidFill>
                  <a:srgbClr val="AE7313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97.90</a:t>
            </a:r>
            <a:r>
              <a:rPr lang="en" sz="2000" b="1">
                <a:solidFill>
                  <a:srgbClr val="5F5E4E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000" b="1">
                <a:solidFill>
                  <a:srgbClr val="AE7313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98.35</a:t>
            </a:r>
            <a:r>
              <a:rPr lang="en" sz="2000" b="1">
                <a:solidFill>
                  <a:srgbClr val="5F5E4E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000" b="1">
                <a:solidFill>
                  <a:srgbClr val="AE7313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95.65</a:t>
            </a:r>
            <a:r>
              <a:rPr lang="en" sz="2000" b="1">
                <a:solidFill>
                  <a:srgbClr val="5F5E4E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" sz="1100" b="1">
                <a:solidFill>
                  <a:srgbClr val="5F5E4E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6" name="Google Shape;196;p36"/>
          <p:cNvPicPr preferRelativeResize="0"/>
          <p:nvPr/>
        </p:nvPicPr>
        <p:blipFill rotWithShape="1">
          <a:blip r:embed="rId3">
            <a:alphaModFix/>
          </a:blip>
          <a:srcRect l="3170" r="-3170"/>
          <a:stretch/>
        </p:blipFill>
        <p:spPr>
          <a:xfrm>
            <a:off x="854700" y="1579987"/>
            <a:ext cx="8209849" cy="28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>
            <a:spLocks noGrp="1"/>
          </p:cNvSpPr>
          <p:nvPr>
            <p:ph type="title"/>
          </p:nvPr>
        </p:nvSpPr>
        <p:spPr>
          <a:xfrm>
            <a:off x="628650" y="261444"/>
            <a:ext cx="65655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Preprocessing Technique - Binarization and Feature selection technique -univariate principal component analysis </a:t>
            </a:r>
            <a:r>
              <a:rPr lang="en" sz="1600" b="1">
                <a:solidFill>
                  <a:srgbClr val="5F5E4E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 b="1">
                <a:solidFill>
                  <a:srgbClr val="AE7313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98.20</a:t>
            </a:r>
            <a:r>
              <a:rPr lang="en" sz="1600" b="1">
                <a:solidFill>
                  <a:srgbClr val="5F5E4E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 b="1">
                <a:solidFill>
                  <a:srgbClr val="AE7313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97.90</a:t>
            </a:r>
            <a:r>
              <a:rPr lang="en" sz="1600" b="1">
                <a:solidFill>
                  <a:srgbClr val="5F5E4E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 b="1">
                <a:solidFill>
                  <a:srgbClr val="AE7313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98.35</a:t>
            </a:r>
            <a:r>
              <a:rPr lang="en" sz="1600" b="1">
                <a:solidFill>
                  <a:srgbClr val="5F5E4E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 b="1">
                <a:solidFill>
                  <a:srgbClr val="AE7313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95.65</a:t>
            </a:r>
            <a:r>
              <a:rPr lang="en" sz="1600" b="1">
                <a:solidFill>
                  <a:srgbClr val="5F5E4E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/>
          </a:p>
        </p:txBody>
      </p:sp>
      <p:pic>
        <p:nvPicPr>
          <p:cNvPr id="202" name="Google Shape;2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925" y="1557917"/>
            <a:ext cx="7001450" cy="2591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>
            <a:spLocks noGrp="1"/>
          </p:cNvSpPr>
          <p:nvPr>
            <p:ph type="title"/>
          </p:nvPr>
        </p:nvSpPr>
        <p:spPr>
          <a:xfrm>
            <a:off x="628650" y="273847"/>
            <a:ext cx="6565500" cy="581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Inference:</a:t>
            </a:r>
            <a:endParaRPr/>
          </a:p>
        </p:txBody>
      </p:sp>
      <p:sp>
        <p:nvSpPr>
          <p:cNvPr id="208" name="Google Shape;208;p38"/>
          <p:cNvSpPr txBox="1">
            <a:spLocks noGrp="1"/>
          </p:cNvSpPr>
          <p:nvPr>
            <p:ph type="body" idx="1"/>
          </p:nvPr>
        </p:nvSpPr>
        <p:spPr>
          <a:xfrm>
            <a:off x="628650" y="954326"/>
            <a:ext cx="7368000" cy="3678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In Accuracy  order of algorithm used: </a:t>
            </a:r>
            <a:r>
              <a:rPr lang="en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Decision tree, Logistic regression, K nearest neighbors, Naïve Bayes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209" name="Google Shape;209;p38"/>
          <p:cNvPicPr preferRelativeResize="0"/>
          <p:nvPr/>
        </p:nvPicPr>
        <p:blipFill rotWithShape="1">
          <a:blip r:embed="rId3">
            <a:alphaModFix/>
          </a:blip>
          <a:srcRect l="22771" t="35065" r="29518" b="20226"/>
          <a:stretch/>
        </p:blipFill>
        <p:spPr>
          <a:xfrm>
            <a:off x="1124850" y="1462500"/>
            <a:ext cx="6375600" cy="33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3680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5" name="Google Shape;215;p39"/>
          <p:cNvPicPr preferRelativeResize="0"/>
          <p:nvPr/>
        </p:nvPicPr>
        <p:blipFill rotWithShape="1">
          <a:blip r:embed="rId3">
            <a:alphaModFix/>
          </a:blip>
          <a:srcRect l="22772" t="48920" r="29245" b="12262"/>
          <a:stretch/>
        </p:blipFill>
        <p:spPr>
          <a:xfrm>
            <a:off x="508175" y="892375"/>
            <a:ext cx="7848350" cy="356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65655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Result:</a:t>
            </a:r>
            <a:endParaRPr sz="2000" b="1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40"/>
          <p:cNvSpPr txBox="1">
            <a:spLocks noGrp="1"/>
          </p:cNvSpPr>
          <p:nvPr>
            <p:ph type="body" idx="1"/>
          </p:nvPr>
        </p:nvSpPr>
        <p:spPr>
          <a:xfrm>
            <a:off x="628650" y="940048"/>
            <a:ext cx="7368000" cy="2113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By referring to the above table we can say that Decision tree algorithm works well on all the preprocessing technique and feature selections</a:t>
            </a:r>
            <a:endParaRPr sz="1400" b="1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For ;   </a:t>
            </a:r>
            <a:endParaRPr sz="1400" b="1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Preprocessing Technique</a:t>
            </a:r>
            <a:r>
              <a:rPr lang="en" sz="1400" b="1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- Rescaling </a:t>
            </a:r>
            <a:endParaRPr sz="1400" b="1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Feature selection technique</a:t>
            </a:r>
            <a:r>
              <a:rPr lang="en" sz="1400" b="1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-  recursive feature elimination</a:t>
            </a:r>
            <a:endParaRPr sz="1400" b="1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Accuracy</a:t>
            </a:r>
            <a:r>
              <a:rPr lang="en" sz="1400" b="1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- 98.80%</a:t>
            </a:r>
            <a:endParaRPr sz="1400" b="1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This is the best working combo for our dataset</a:t>
            </a:r>
            <a:endParaRPr sz="1400"/>
          </a:p>
        </p:txBody>
      </p:sp>
      <p:pic>
        <p:nvPicPr>
          <p:cNvPr id="222" name="Google Shape;2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3053550"/>
            <a:ext cx="2744275" cy="188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300" y="0"/>
            <a:ext cx="4838699" cy="495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550" y="571500"/>
            <a:ext cx="4000501" cy="400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65655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details</a:t>
            </a:r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body" idx="1"/>
          </p:nvPr>
        </p:nvSpPr>
        <p:spPr>
          <a:xfrm>
            <a:off x="628650" y="1369225"/>
            <a:ext cx="7055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Dataset was downloaded from </a:t>
            </a:r>
            <a:r>
              <a:rPr lang="en" sz="1600" u="sng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</a:t>
            </a:r>
            <a:r>
              <a:rPr lang="en" sz="16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6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Dataset : </a:t>
            </a:r>
            <a:r>
              <a:rPr lang="en" sz="1600" b="1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Room Occupancy</a:t>
            </a:r>
            <a:endParaRPr sz="1600" b="1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Dataset type</a:t>
            </a:r>
            <a:r>
              <a:rPr lang="en" sz="1600" b="1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: Classification</a:t>
            </a:r>
            <a:endParaRPr sz="1600" b="1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Dataset link : </a:t>
            </a:r>
            <a:r>
              <a:rPr lang="en" sz="1600" u="sng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https://www.kaggle.com/sachinsharma1123/room-occupancy</a:t>
            </a:r>
            <a:endParaRPr sz="16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38" name="Google Shape;138;p27"/>
          <p:cNvSpPr txBox="1">
            <a:spLocks noGrp="1"/>
          </p:cNvSpPr>
          <p:nvPr>
            <p:ph type="body" idx="2"/>
          </p:nvPr>
        </p:nvSpPr>
        <p:spPr>
          <a:xfrm flipH="1">
            <a:off x="7996425" y="1369225"/>
            <a:ext cx="6174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9775" y="3507500"/>
            <a:ext cx="3655425" cy="107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628650" y="273848"/>
            <a:ext cx="65655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C"/>
              </a:buClr>
              <a:buSzPts val="3300"/>
              <a:buFont typeface="Montserrat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715425" y="1053500"/>
            <a:ext cx="7368000" cy="38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500"/>
              <a:t>Experimental data used for binary classification (room occupancy) from Temperature,Humidity,Light and CO2. Ground-truth occupancy was obtained from time stamped pictures that were taken every minute.</a:t>
            </a:r>
            <a:endParaRPr sz="150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500"/>
              <a:t>This dataset contains 6 attributes in which 5 are feature and 1 is target variable:</a:t>
            </a:r>
            <a:endParaRPr sz="1500"/>
          </a:p>
          <a:p>
            <a:pPr marL="457200" lvl="0" indent="-3238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Temperature</a:t>
            </a:r>
            <a:endParaRPr sz="1500"/>
          </a:p>
          <a:p>
            <a:pPr marL="457200" lvl="0" indent="-3238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Humidity</a:t>
            </a:r>
            <a:endParaRPr sz="1500"/>
          </a:p>
          <a:p>
            <a:pPr marL="457200" lvl="0" indent="-3238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Light</a:t>
            </a:r>
            <a:endParaRPr sz="1500"/>
          </a:p>
          <a:p>
            <a:pPr marL="457200" lvl="0" indent="-3238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Carbon dioxide(CO2)</a:t>
            </a:r>
            <a:endParaRPr sz="1500"/>
          </a:p>
          <a:p>
            <a:pPr marL="457200" lvl="0" indent="-3238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Humidity Ratio</a:t>
            </a:r>
            <a:endParaRPr sz="1500"/>
          </a:p>
          <a:p>
            <a:pPr marL="457200" lvl="0" indent="-3238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Occupancy - &gt; Target Variable:</a:t>
            </a:r>
            <a:endParaRPr sz="1500"/>
          </a:p>
          <a:p>
            <a:pPr marL="457200" lvl="0" indent="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1-if there is chances of room occupancy.</a:t>
            </a:r>
            <a:endParaRPr sz="1500"/>
          </a:p>
          <a:p>
            <a:pPr marL="457200" lvl="0" indent="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0-No chances of room occupancy</a:t>
            </a:r>
            <a:endParaRPr sz="150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Dataset type:</a:t>
            </a:r>
            <a:r>
              <a:rPr lang="en" sz="1500"/>
              <a:t>   Classification dataset</a:t>
            </a:r>
            <a:endParaRPr sz="150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Missing values: </a:t>
            </a:r>
            <a:r>
              <a:rPr lang="en" sz="1500"/>
              <a:t>  none</a:t>
            </a:r>
            <a:endParaRPr sz="150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With this data we can predict whether the room is occupied or not</a:t>
            </a:r>
            <a:endParaRPr sz="150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65655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3672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3672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" name="Google Shape;153;p29"/>
          <p:cNvPicPr preferRelativeResize="0"/>
          <p:nvPr/>
        </p:nvPicPr>
        <p:blipFill rotWithShape="1">
          <a:blip r:embed="rId3">
            <a:alphaModFix/>
          </a:blip>
          <a:srcRect l="15704" t="37893" r="43431" b="15381"/>
          <a:stretch/>
        </p:blipFill>
        <p:spPr>
          <a:xfrm>
            <a:off x="628650" y="199475"/>
            <a:ext cx="7108375" cy="45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65655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used:</a:t>
            </a:r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body" idx="1"/>
          </p:nvPr>
        </p:nvSpPr>
        <p:spPr>
          <a:xfrm>
            <a:off x="628650" y="1369225"/>
            <a:ext cx="36720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Algorithms – </a:t>
            </a:r>
            <a:endParaRPr sz="16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Open Sans"/>
              <a:buChar char="•"/>
            </a:pPr>
            <a:r>
              <a:rPr lang="en" sz="16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Decision tree, </a:t>
            </a:r>
            <a:endParaRPr sz="16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Open Sans"/>
              <a:buChar char="•"/>
            </a:pPr>
            <a:r>
              <a:rPr lang="en" sz="16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Logistic regression, </a:t>
            </a:r>
            <a:endParaRPr sz="16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Open Sans"/>
              <a:buChar char="•"/>
            </a:pPr>
            <a:r>
              <a:rPr lang="en" sz="16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K nearest neighbors, </a:t>
            </a:r>
            <a:endParaRPr sz="16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Open Sans"/>
              <a:buChar char="•"/>
            </a:pPr>
            <a:r>
              <a:rPr lang="en" sz="16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Naïve Bayes</a:t>
            </a:r>
            <a:endParaRPr sz="16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Pre-Processing Techniques-</a:t>
            </a:r>
            <a:endParaRPr sz="1600"/>
          </a:p>
          <a:p>
            <a:pPr marL="457200" lvl="0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Open Sans"/>
              <a:buChar char="•"/>
            </a:pPr>
            <a:r>
              <a:rPr lang="en" sz="16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Rescaling</a:t>
            </a:r>
            <a:endParaRPr sz="16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Open Sans"/>
              <a:buChar char="•"/>
            </a:pPr>
            <a:r>
              <a:rPr lang="en" sz="16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Binarization</a:t>
            </a:r>
            <a:endParaRPr sz="16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2"/>
          </p:nvPr>
        </p:nvSpPr>
        <p:spPr>
          <a:xfrm>
            <a:off x="3643825" y="1369225"/>
            <a:ext cx="43668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Feature selection Techniques:</a:t>
            </a:r>
            <a:endParaRPr sz="1600"/>
          </a:p>
          <a:p>
            <a:pPr marL="457200" lvl="0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Open Sans"/>
              <a:buChar char="•"/>
            </a:pPr>
            <a:r>
              <a:rPr lang="en" sz="16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univariate selection</a:t>
            </a:r>
            <a:endParaRPr sz="16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Open Sans"/>
              <a:buChar char="•"/>
            </a:pPr>
            <a:r>
              <a:rPr lang="en" sz="16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Recursive feature elimination</a:t>
            </a:r>
            <a:endParaRPr sz="16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Open Sans"/>
              <a:buChar char="•"/>
            </a:pPr>
            <a:r>
              <a:rPr lang="en" sz="16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Principal component analysis</a:t>
            </a:r>
            <a:endParaRPr sz="16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/>
          </p:nvPr>
        </p:nvSpPr>
        <p:spPr>
          <a:xfrm>
            <a:off x="354075" y="186627"/>
            <a:ext cx="7372500" cy="962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888" y="1527300"/>
            <a:ext cx="2992875" cy="29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6565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Preprocessing Technique - Rescaling and Feature selection technique - univariate</a:t>
            </a:r>
            <a:endParaRPr sz="1600" b="1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rgbClr val="5F5E4E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000" b="1">
                <a:solidFill>
                  <a:srgbClr val="AE7313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98.65</a:t>
            </a:r>
            <a:r>
              <a:rPr lang="en" sz="2000" b="1">
                <a:solidFill>
                  <a:srgbClr val="5F5E4E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000" b="1">
                <a:solidFill>
                  <a:srgbClr val="AE7313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97.90</a:t>
            </a:r>
            <a:r>
              <a:rPr lang="en" sz="2000" b="1">
                <a:solidFill>
                  <a:srgbClr val="5F5E4E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000" b="1">
                <a:solidFill>
                  <a:srgbClr val="AE7313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98.35</a:t>
            </a:r>
            <a:r>
              <a:rPr lang="en" sz="2000" b="1">
                <a:solidFill>
                  <a:srgbClr val="5F5E4E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000" b="1">
                <a:solidFill>
                  <a:srgbClr val="AE7313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95.65</a:t>
            </a:r>
            <a:r>
              <a:rPr lang="en" sz="2000" b="1">
                <a:solidFill>
                  <a:srgbClr val="5F5E4E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" sz="2000" b="1">
                <a:solidFill>
                  <a:srgbClr val="5F5E4E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2000"/>
          </a:p>
        </p:txBody>
      </p:sp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714203"/>
            <a:ext cx="6565500" cy="274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65655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Preprocessing Technique - Rescaling and Feature selection technique recursive feature elimination</a:t>
            </a:r>
            <a:endParaRPr sz="1600" b="1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rgbClr val="5F5E4E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000" b="1">
                <a:solidFill>
                  <a:srgbClr val="AE7313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98.80</a:t>
            </a:r>
            <a:r>
              <a:rPr lang="en" sz="2000" b="1">
                <a:solidFill>
                  <a:srgbClr val="5F5E4E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000" b="1">
                <a:solidFill>
                  <a:srgbClr val="AE7313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97.90</a:t>
            </a:r>
            <a:r>
              <a:rPr lang="en" sz="2000" b="1">
                <a:solidFill>
                  <a:srgbClr val="5F5E4E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000" b="1">
                <a:solidFill>
                  <a:srgbClr val="AE7313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98.35</a:t>
            </a:r>
            <a:r>
              <a:rPr lang="en" sz="2000" b="1">
                <a:solidFill>
                  <a:srgbClr val="5F5E4E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000" b="1">
                <a:solidFill>
                  <a:srgbClr val="AE7313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95.65</a:t>
            </a:r>
            <a:r>
              <a:rPr lang="en" sz="2000" b="1">
                <a:solidFill>
                  <a:srgbClr val="5F5E4E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" sz="2000" b="1">
                <a:solidFill>
                  <a:srgbClr val="5F5E4E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2000" b="1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8" name="Google Shape;1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13" y="1574025"/>
            <a:ext cx="8657175" cy="305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6565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Preprocessing Technique - Rescaling and Feature selection technique - principal component analysis</a:t>
            </a:r>
            <a:endParaRPr sz="1600" b="1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rgbClr val="5F5E4E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000" b="1">
                <a:solidFill>
                  <a:srgbClr val="AE7313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98.50</a:t>
            </a:r>
            <a:r>
              <a:rPr lang="en" sz="2000" b="1">
                <a:solidFill>
                  <a:srgbClr val="5F5E4E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000" b="1">
                <a:solidFill>
                  <a:srgbClr val="AE7313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97.90</a:t>
            </a:r>
            <a:r>
              <a:rPr lang="en" sz="2000" b="1">
                <a:solidFill>
                  <a:srgbClr val="5F5E4E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000" b="1">
                <a:solidFill>
                  <a:srgbClr val="AE7313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98.35</a:t>
            </a:r>
            <a:r>
              <a:rPr lang="en" sz="2000" b="1">
                <a:solidFill>
                  <a:srgbClr val="5F5E4E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000" b="1">
                <a:solidFill>
                  <a:srgbClr val="AE7313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95.65</a:t>
            </a:r>
            <a:r>
              <a:rPr lang="en" sz="2000" b="1">
                <a:solidFill>
                  <a:srgbClr val="5F5E4E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" sz="2000" b="1">
                <a:solidFill>
                  <a:srgbClr val="5F5E4E"/>
                </a:solidFill>
                <a:highlight>
                  <a:srgbClr val="F4F3EC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2000"/>
          </a:p>
        </p:txBody>
      </p:sp>
      <p:pic>
        <p:nvPicPr>
          <p:cNvPr id="184" name="Google Shape;1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685575"/>
            <a:ext cx="7216724" cy="28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9871162CDD7C4795D4AEC9D7C737A6" ma:contentTypeVersion="9" ma:contentTypeDescription="Create a new document." ma:contentTypeScope="" ma:versionID="08d4b1f84645f4af4759f215e03125f9">
  <xsd:schema xmlns:xsd="http://www.w3.org/2001/XMLSchema" xmlns:xs="http://www.w3.org/2001/XMLSchema" xmlns:p="http://schemas.microsoft.com/office/2006/metadata/properties" xmlns:ns2="8d5b771b-f534-4a6a-9c17-0dee7756870f" targetNamespace="http://schemas.microsoft.com/office/2006/metadata/properties" ma:root="true" ma:fieldsID="9743720111461aef5a8502729413320f" ns2:_="">
    <xsd:import namespace="8d5b771b-f534-4a6a-9c17-0dee7756870f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5b771b-f534-4a6a-9c17-0dee7756870f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8d5b771b-f534-4a6a-9c17-0dee7756870f" xsi:nil="true"/>
  </documentManagement>
</p:properties>
</file>

<file path=customXml/itemProps1.xml><?xml version="1.0" encoding="utf-8"?>
<ds:datastoreItem xmlns:ds="http://schemas.openxmlformats.org/officeDocument/2006/customXml" ds:itemID="{BD74DC0E-409C-4593-ACF9-327395B123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74C6DD-EDF1-47DB-B42C-BB3ED78C2E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5b771b-f534-4a6a-9c17-0dee775687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8A6A4C-AD4A-408A-82C6-27CDC27A9311}">
  <ds:schemaRefs>
    <ds:schemaRef ds:uri="http://schemas.microsoft.com/office/2006/metadata/properties"/>
    <ds:schemaRef ds:uri="http://schemas.microsoft.com/office/infopath/2007/PartnerControls"/>
    <ds:schemaRef ds:uri="8d5b771b-f534-4a6a-9c17-0dee7756870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Microsoft Office PowerPoint</Application>
  <PresentationFormat>On-screen Show (16:9)</PresentationFormat>
  <Paragraphs>66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Montserrat</vt:lpstr>
      <vt:lpstr>Arial</vt:lpstr>
      <vt:lpstr>Consolas</vt:lpstr>
      <vt:lpstr>Open Sans</vt:lpstr>
      <vt:lpstr>Calibri</vt:lpstr>
      <vt:lpstr>Simple Light</vt:lpstr>
      <vt:lpstr>Office Theme</vt:lpstr>
      <vt:lpstr>Occupancy detection data</vt:lpstr>
      <vt:lpstr>Dataset details</vt:lpstr>
      <vt:lpstr>Introduction</vt:lpstr>
      <vt:lpstr>PowerPoint Presentation</vt:lpstr>
      <vt:lpstr>Techniques used:</vt:lpstr>
      <vt:lpstr>Data Visualization</vt:lpstr>
      <vt:lpstr>Preprocessing Technique - Rescaling and Feature selection technique - univariate [98.65,97.90,98.35,95.65] </vt:lpstr>
      <vt:lpstr>Preprocessing Technique - Rescaling and Feature selection technique recursive feature elimination [98.80,97.90,98.35,95.65] </vt:lpstr>
      <vt:lpstr>Preprocessing Technique - Rescaling and Feature selection technique - principal component analysis [98.50,97.90,98.35,95.65] </vt:lpstr>
      <vt:lpstr>Preprocessing Technique - Binarization and Feature selection technique - univariate [98.65,97.90,98.35,95.65] </vt:lpstr>
      <vt:lpstr>Preprocessing Technique - Binarization and Feature selection technique -recursive feature elimination  [98.50,97.90,98.35,95.65] </vt:lpstr>
      <vt:lpstr>Preprocessing Technique - Binarization and Feature selection technique -univariate principal component analysis [98.20,97.90,98.35,95.65]</vt:lpstr>
      <vt:lpstr>Inference:</vt:lpstr>
      <vt:lpstr>PowerPoint Presentation</vt:lpstr>
      <vt:lpstr>Result: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Occupancy detection data</dc:title>
  <cp:lastModifiedBy>Megha varshine</cp:lastModifiedBy>
  <cp:revision>2</cp:revision>
  <dcterms:modified xsi:type="dcterms:W3CDTF">2021-04-30T10:42:43Z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0x010100259871162CDD7C4795D4AEC9D7C737A6</vt:lpwstr>
  </property>
</Properties>
</file>