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87" r:id="rId3"/>
    <p:sldId id="258" r:id="rId4"/>
    <p:sldId id="274" r:id="rId5"/>
    <p:sldId id="289" r:id="rId6"/>
    <p:sldId id="290" r:id="rId7"/>
    <p:sldId id="276" r:id="rId8"/>
    <p:sldId id="277" r:id="rId9"/>
    <p:sldId id="291" r:id="rId10"/>
    <p:sldId id="280" r:id="rId11"/>
    <p:sldId id="281" r:id="rId12"/>
    <p:sldId id="282" r:id="rId13"/>
    <p:sldId id="283" r:id="rId14"/>
    <p:sldId id="284" r:id="rId15"/>
    <p:sldId id="28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19" roundtripDataSignature="AMtx7mgXlZZlLYPeNgH/+ccsFmalSvHT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018F8-684C-4949-AFBB-6D3B47F987D8}">
  <a:tblStyle styleId="{21E018F8-684C-4949-AFBB-6D3B47F987D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64" autoAdjust="0"/>
  </p:normalViewPr>
  <p:slideViewPr>
    <p:cSldViewPr snapToGrid="0">
      <p:cViewPr varScale="1">
        <p:scale>
          <a:sx n="56" d="100"/>
          <a:sy n="56" d="100"/>
        </p:scale>
        <p:origin x="976"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273040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1758753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10</a:t>
            </a:fld>
            <a:endParaRPr lang="en-IN"/>
          </a:p>
        </p:txBody>
      </p:sp>
    </p:spTree>
    <p:extLst>
      <p:ext uri="{BB962C8B-B14F-4D97-AF65-F5344CB8AC3E}">
        <p14:creationId xmlns:p14="http://schemas.microsoft.com/office/powerpoint/2010/main" val="1216374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11</a:t>
            </a:fld>
            <a:endParaRPr lang="en-IN"/>
          </a:p>
        </p:txBody>
      </p:sp>
    </p:spTree>
    <p:extLst>
      <p:ext uri="{BB962C8B-B14F-4D97-AF65-F5344CB8AC3E}">
        <p14:creationId xmlns:p14="http://schemas.microsoft.com/office/powerpoint/2010/main" val="508153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12</a:t>
            </a:fld>
            <a:endParaRPr lang="en-IN"/>
          </a:p>
        </p:txBody>
      </p:sp>
    </p:spTree>
    <p:extLst>
      <p:ext uri="{BB962C8B-B14F-4D97-AF65-F5344CB8AC3E}">
        <p14:creationId xmlns:p14="http://schemas.microsoft.com/office/powerpoint/2010/main" val="3415547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13</a:t>
            </a:fld>
            <a:endParaRPr lang="en-IN"/>
          </a:p>
        </p:txBody>
      </p:sp>
    </p:spTree>
    <p:extLst>
      <p:ext uri="{BB962C8B-B14F-4D97-AF65-F5344CB8AC3E}">
        <p14:creationId xmlns:p14="http://schemas.microsoft.com/office/powerpoint/2010/main" val="2538859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14</a:t>
            </a:fld>
            <a:endParaRPr lang="en-IN"/>
          </a:p>
        </p:txBody>
      </p:sp>
    </p:spTree>
    <p:extLst>
      <p:ext uri="{BB962C8B-B14F-4D97-AF65-F5344CB8AC3E}">
        <p14:creationId xmlns:p14="http://schemas.microsoft.com/office/powerpoint/2010/main" val="852773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15</a:t>
            </a:fld>
            <a:endParaRPr lang="en-IN"/>
          </a:p>
        </p:txBody>
      </p:sp>
    </p:spTree>
    <p:extLst>
      <p:ext uri="{BB962C8B-B14F-4D97-AF65-F5344CB8AC3E}">
        <p14:creationId xmlns:p14="http://schemas.microsoft.com/office/powerpoint/2010/main" val="3201797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693985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3</a:t>
            </a:fld>
            <a:endParaRPr lang="en-IN"/>
          </a:p>
        </p:txBody>
      </p:sp>
    </p:spTree>
    <p:extLst>
      <p:ext uri="{BB962C8B-B14F-4D97-AF65-F5344CB8AC3E}">
        <p14:creationId xmlns:p14="http://schemas.microsoft.com/office/powerpoint/2010/main" val="652079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4</a:t>
            </a:fld>
            <a:endParaRPr lang="en-IN"/>
          </a:p>
        </p:txBody>
      </p:sp>
    </p:spTree>
    <p:extLst>
      <p:ext uri="{BB962C8B-B14F-4D97-AF65-F5344CB8AC3E}">
        <p14:creationId xmlns:p14="http://schemas.microsoft.com/office/powerpoint/2010/main" val="2891779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B619BE-95E0-4293-B64B-49B0F5D4CEDD}" type="slidenum">
              <a:rPr lang="en-IN" smtClean="0"/>
              <a:pPr/>
              <a:t>5</a:t>
            </a:fld>
            <a:endParaRPr lang="en-IN"/>
          </a:p>
        </p:txBody>
      </p:sp>
    </p:spTree>
    <p:extLst>
      <p:ext uri="{BB962C8B-B14F-4D97-AF65-F5344CB8AC3E}">
        <p14:creationId xmlns:p14="http://schemas.microsoft.com/office/powerpoint/2010/main" val="3626783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B619BE-95E0-4293-B64B-49B0F5D4CEDD}" type="slidenum">
              <a:rPr lang="en-IN" smtClean="0"/>
              <a:pPr/>
              <a:t>6</a:t>
            </a:fld>
            <a:endParaRPr lang="en-IN"/>
          </a:p>
        </p:txBody>
      </p:sp>
    </p:spTree>
    <p:extLst>
      <p:ext uri="{BB962C8B-B14F-4D97-AF65-F5344CB8AC3E}">
        <p14:creationId xmlns:p14="http://schemas.microsoft.com/office/powerpoint/2010/main" val="1561983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7</a:t>
            </a:fld>
            <a:endParaRPr lang="en-IN"/>
          </a:p>
        </p:txBody>
      </p:sp>
    </p:spTree>
    <p:extLst>
      <p:ext uri="{BB962C8B-B14F-4D97-AF65-F5344CB8AC3E}">
        <p14:creationId xmlns:p14="http://schemas.microsoft.com/office/powerpoint/2010/main" val="1669862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8</a:t>
            </a:fld>
            <a:endParaRPr lang="en-IN"/>
          </a:p>
        </p:txBody>
      </p:sp>
    </p:spTree>
    <p:extLst>
      <p:ext uri="{BB962C8B-B14F-4D97-AF65-F5344CB8AC3E}">
        <p14:creationId xmlns:p14="http://schemas.microsoft.com/office/powerpoint/2010/main" val="2970856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9</a:t>
            </a:fld>
            <a:endParaRPr lang="en-IN"/>
          </a:p>
        </p:txBody>
      </p:sp>
    </p:spTree>
    <p:extLst>
      <p:ext uri="{BB962C8B-B14F-4D97-AF65-F5344CB8AC3E}">
        <p14:creationId xmlns:p14="http://schemas.microsoft.com/office/powerpoint/2010/main" val="3626600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4"/>
          <p:cNvSpPr/>
          <p:nvPr/>
        </p:nvSpPr>
        <p:spPr>
          <a:xfrm>
            <a:off x="3175" y="6400800"/>
            <a:ext cx="12188825" cy="457200"/>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15" y="6334316"/>
            <a:ext cx="12188825" cy="64008"/>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4"/>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3" name="Google Shape;23;p4"/>
          <p:cNvSpPr txBox="1">
            <a:spLocks noGrp="1"/>
          </p:cNvSpPr>
          <p:nvPr>
            <p:ph type="dt" idx="10"/>
          </p:nvPr>
        </p:nvSpPr>
        <p:spPr>
          <a:xfrm>
            <a:off x="1097280" y="6459785"/>
            <a:ext cx="2472271" cy="365125"/>
          </a:xfrm>
          <a:prstGeom prst="rect">
            <a:avLst/>
          </a:prstGeom>
          <a:solidFill>
            <a:srgbClr val="0070C0"/>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ftr" idx="11"/>
          </p:nvPr>
        </p:nvSpPr>
        <p:spPr>
          <a:xfrm>
            <a:off x="3686185" y="6459785"/>
            <a:ext cx="4822804" cy="365125"/>
          </a:xfrm>
          <a:prstGeom prst="rect">
            <a:avLst/>
          </a:prstGeom>
          <a:solidFill>
            <a:srgbClr val="0070C0"/>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sldNum" idx="12"/>
          </p:nvPr>
        </p:nvSpPr>
        <p:spPr>
          <a:xfrm>
            <a:off x="9900458" y="6459785"/>
            <a:ext cx="1312025" cy="365125"/>
          </a:xfrm>
          <a:prstGeom prst="rect">
            <a:avLst/>
          </a:prstGeom>
          <a:solidFill>
            <a:srgbClr val="0070C0"/>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2"/>
        <p:cNvGrpSpPr/>
        <p:nvPr/>
      </p:nvGrpSpPr>
      <p:grpSpPr>
        <a:xfrm>
          <a:off x="0" y="0"/>
          <a:ext cx="0" cy="0"/>
          <a:chOff x="0" y="0"/>
          <a:chExt cx="0" cy="0"/>
        </a:xfrm>
      </p:grpSpPr>
      <p:sp>
        <p:nvSpPr>
          <p:cNvPr id="63" name="Google Shape;63;p1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8"/>
        <p:cNvGrpSpPr/>
        <p:nvPr/>
      </p:nvGrpSpPr>
      <p:grpSpPr>
        <a:xfrm>
          <a:off x="0" y="0"/>
          <a:ext cx="0" cy="0"/>
          <a:chOff x="0" y="0"/>
          <a:chExt cx="0" cy="0"/>
        </a:xfrm>
      </p:grpSpPr>
      <p:sp>
        <p:nvSpPr>
          <p:cNvPr id="69" name="Google Shape;69;p11"/>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1"/>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1"/>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3" name="Google Shape;73;p11"/>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4" name="Google Shape;74;p11"/>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7"/>
        <p:cNvGrpSpPr/>
        <p:nvPr/>
      </p:nvGrpSpPr>
      <p:grpSpPr>
        <a:xfrm>
          <a:off x="0" y="0"/>
          <a:ext cx="0" cy="0"/>
          <a:chOff x="0" y="0"/>
          <a:chExt cx="0" cy="0"/>
        </a:xfrm>
      </p:grpSpPr>
      <p:sp>
        <p:nvSpPr>
          <p:cNvPr id="78" name="Google Shape;78;p12"/>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2"/>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2"/>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1" name="Google Shape;81;p12"/>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82" name="Google Shape;82;p12"/>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3" name="Google Shape;83;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3"/>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9" name="Google Shape;89;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4"/>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4"/>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7" name="Google Shape;97;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3"/>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3"/>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
          <p:cNvSpPr txBox="1">
            <a:spLocks noGrp="1"/>
          </p:cNvSpPr>
          <p:nvPr>
            <p:ph type="sldNum" idx="12"/>
          </p:nvPr>
        </p:nvSpPr>
        <p:spPr>
          <a:xfrm>
            <a:off x="10456832" y="6386173"/>
            <a:ext cx="1312025" cy="365125"/>
          </a:xfrm>
          <a:prstGeom prst="rect">
            <a:avLst/>
          </a:prstGeom>
          <a:solidFill>
            <a:srgbClr val="0070C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t>1</a:t>
            </a:fld>
            <a:endParaRPr sz="2000"/>
          </a:p>
        </p:txBody>
      </p:sp>
      <p:sp>
        <p:nvSpPr>
          <p:cNvPr id="106" name="Google Shape;106;p1"/>
          <p:cNvSpPr txBox="1">
            <a:spLocks noGrp="1"/>
          </p:cNvSpPr>
          <p:nvPr>
            <p:ph type="ftr" idx="11"/>
          </p:nvPr>
        </p:nvSpPr>
        <p:spPr>
          <a:xfrm>
            <a:off x="1069431" y="6386173"/>
            <a:ext cx="9136023" cy="356382"/>
          </a:xfrm>
          <a:prstGeom prst="rect">
            <a:avLst/>
          </a:prstGeom>
          <a:solidFill>
            <a:srgbClr val="0070C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a:t>DEPARTMENT OF COMPUTER SCIENCE AND ENGINEERING</a:t>
            </a:r>
            <a:endParaRPr sz="2000"/>
          </a:p>
        </p:txBody>
      </p:sp>
      <p:pic>
        <p:nvPicPr>
          <p:cNvPr id="107" name="Google Shape;107;p1"/>
          <p:cNvPicPr preferRelativeResize="0"/>
          <p:nvPr/>
        </p:nvPicPr>
        <p:blipFill rotWithShape="1">
          <a:blip r:embed="rId3">
            <a:alphaModFix/>
          </a:blip>
          <a:srcRect/>
          <a:stretch/>
        </p:blipFill>
        <p:spPr>
          <a:xfrm>
            <a:off x="8721665" y="37033"/>
            <a:ext cx="3470335" cy="689927"/>
          </a:xfrm>
          <a:prstGeom prst="rect">
            <a:avLst/>
          </a:prstGeom>
          <a:noFill/>
          <a:ln>
            <a:noFill/>
          </a:ln>
        </p:spPr>
      </p:pic>
      <p:pic>
        <p:nvPicPr>
          <p:cNvPr id="108" name="Google Shape;108;p1"/>
          <p:cNvPicPr preferRelativeResize="0"/>
          <p:nvPr/>
        </p:nvPicPr>
        <p:blipFill rotWithShape="1">
          <a:blip r:embed="rId4">
            <a:alphaModFix/>
          </a:blip>
          <a:srcRect/>
          <a:stretch/>
        </p:blipFill>
        <p:spPr>
          <a:xfrm>
            <a:off x="0" y="5704366"/>
            <a:ext cx="1153634" cy="1153634"/>
          </a:xfrm>
          <a:prstGeom prst="rect">
            <a:avLst/>
          </a:prstGeom>
          <a:noFill/>
          <a:ln>
            <a:noFill/>
          </a:ln>
        </p:spPr>
      </p:pic>
      <p:graphicFrame>
        <p:nvGraphicFramePr>
          <p:cNvPr id="109" name="Google Shape;109;p1"/>
          <p:cNvGraphicFramePr/>
          <p:nvPr>
            <p:extLst>
              <p:ext uri="{D42A27DB-BD31-4B8C-83A1-F6EECF244321}">
                <p14:modId xmlns:p14="http://schemas.microsoft.com/office/powerpoint/2010/main" val="883133094"/>
              </p:ext>
            </p:extLst>
          </p:nvPr>
        </p:nvGraphicFramePr>
        <p:xfrm>
          <a:off x="959207" y="2603529"/>
          <a:ext cx="10809650" cy="2859468"/>
        </p:xfrm>
        <a:graphic>
          <a:graphicData uri="http://schemas.openxmlformats.org/drawingml/2006/table">
            <a:tbl>
              <a:tblPr>
                <a:noFill/>
                <a:tableStyleId>{21E018F8-684C-4949-AFBB-6D3B47F987D8}</a:tableStyleId>
              </a:tblPr>
              <a:tblGrid>
                <a:gridCol w="1131375">
                  <a:extLst>
                    <a:ext uri="{9D8B030D-6E8A-4147-A177-3AD203B41FA5}">
                      <a16:colId xmlns:a16="http://schemas.microsoft.com/office/drawing/2014/main" val="20000"/>
                    </a:ext>
                  </a:extLst>
                </a:gridCol>
                <a:gridCol w="3705025">
                  <a:extLst>
                    <a:ext uri="{9D8B030D-6E8A-4147-A177-3AD203B41FA5}">
                      <a16:colId xmlns:a16="http://schemas.microsoft.com/office/drawing/2014/main" val="20001"/>
                    </a:ext>
                  </a:extLst>
                </a:gridCol>
                <a:gridCol w="5973250">
                  <a:extLst>
                    <a:ext uri="{9D8B030D-6E8A-4147-A177-3AD203B41FA5}">
                      <a16:colId xmlns:a16="http://schemas.microsoft.com/office/drawing/2014/main" val="20002"/>
                    </a:ext>
                  </a:extLst>
                </a:gridCol>
              </a:tblGrid>
              <a:tr h="378150">
                <a:tc>
                  <a:txBody>
                    <a:bodyPr/>
                    <a:lstStyle/>
                    <a:p>
                      <a:pPr marL="0" marR="0" lvl="0" indent="0" algn="ctr" rtl="0">
                        <a:lnSpc>
                          <a:spcPct val="115000"/>
                        </a:lnSpc>
                        <a:spcBef>
                          <a:spcPts val="0"/>
                        </a:spcBef>
                        <a:spcAft>
                          <a:spcPts val="0"/>
                        </a:spcAft>
                        <a:buNone/>
                      </a:pPr>
                      <a:r>
                        <a:rPr lang="en-US" sz="2400" b="1" u="none" strike="noStrike" cap="none" dirty="0">
                          <a:latin typeface="Times New Roman"/>
                          <a:ea typeface="Times New Roman"/>
                          <a:cs typeface="Times New Roman"/>
                          <a:sym typeface="Times New Roman"/>
                        </a:rPr>
                        <a:t>S. No.</a:t>
                      </a:r>
                      <a:endParaRPr sz="24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400" b="1" u="none" strike="noStrike" cap="none" dirty="0">
                          <a:latin typeface="Times New Roman"/>
                          <a:ea typeface="Times New Roman"/>
                          <a:cs typeface="Times New Roman"/>
                          <a:sym typeface="Times New Roman"/>
                        </a:rPr>
                        <a:t>Register number</a:t>
                      </a:r>
                      <a:endParaRPr sz="2400" u="none" strike="noStrike" cap="none" dirty="0">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400" b="1" u="none" strike="noStrike" cap="none">
                          <a:latin typeface="Times New Roman"/>
                          <a:ea typeface="Times New Roman"/>
                          <a:cs typeface="Times New Roman"/>
                          <a:sym typeface="Times New Roman"/>
                        </a:rPr>
                        <a:t>Name of the Student</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574400">
                <a:tc>
                  <a:txBody>
                    <a:bodyPr/>
                    <a:lstStyle/>
                    <a:p>
                      <a:pPr marL="0" marR="0" lvl="0" indent="0" algn="ctr" rtl="0">
                        <a:lnSpc>
                          <a:spcPct val="115000"/>
                        </a:lnSpc>
                        <a:spcBef>
                          <a:spcPts val="0"/>
                        </a:spcBef>
                        <a:spcAft>
                          <a:spcPts val="0"/>
                        </a:spcAft>
                        <a:buNone/>
                      </a:pPr>
                      <a:r>
                        <a:rPr lang="en-US" sz="2400" u="none" strike="noStrike" cap="none">
                          <a:latin typeface="Times New Roman"/>
                          <a:ea typeface="Times New Roman"/>
                          <a:cs typeface="Times New Roman"/>
                          <a:sym typeface="Times New Roman"/>
                        </a:rPr>
                        <a:t>1</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algn="ctr">
                        <a:lnSpc>
                          <a:spcPct val="115000"/>
                        </a:lnSpc>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U21CN024</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algn="ctr">
                        <a:lnSpc>
                          <a:spcPct val="115000"/>
                        </a:lnSpc>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NADIPI BAYYA REDDY</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30350">
                <a:tc>
                  <a:txBody>
                    <a:bodyPr/>
                    <a:lstStyle/>
                    <a:p>
                      <a:pPr marL="0" marR="0" lvl="0" indent="0" algn="ctr" rtl="0">
                        <a:lnSpc>
                          <a:spcPct val="115000"/>
                        </a:lnSpc>
                        <a:spcBef>
                          <a:spcPts val="0"/>
                        </a:spcBef>
                        <a:spcAft>
                          <a:spcPts val="0"/>
                        </a:spcAft>
                        <a:buNone/>
                      </a:pPr>
                      <a:r>
                        <a:rPr lang="en-US" sz="2400" u="none" strike="noStrike" cap="none">
                          <a:latin typeface="Times New Roman"/>
                          <a:ea typeface="Times New Roman"/>
                          <a:cs typeface="Times New Roman"/>
                          <a:sym typeface="Times New Roman"/>
                        </a:rPr>
                        <a:t>2</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algn="ctr">
                        <a:lnSpc>
                          <a:spcPct val="115000"/>
                        </a:lnSpc>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U21CN038</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algn="ctr">
                        <a:lnSpc>
                          <a:spcPct val="115000"/>
                        </a:lnSpc>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NARAVULA MEGHENDRA</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30350">
                <a:tc>
                  <a:txBody>
                    <a:bodyPr/>
                    <a:lstStyle/>
                    <a:p>
                      <a:pPr marL="0" marR="0" lvl="0" indent="0" algn="ctr" rtl="0">
                        <a:lnSpc>
                          <a:spcPct val="115000"/>
                        </a:lnSpc>
                        <a:spcBef>
                          <a:spcPts val="0"/>
                        </a:spcBef>
                        <a:spcAft>
                          <a:spcPts val="0"/>
                        </a:spcAft>
                        <a:buNone/>
                      </a:pPr>
                      <a:r>
                        <a:rPr lang="en-US" sz="2400" u="none" strike="noStrike" cap="none">
                          <a:latin typeface="Times New Roman"/>
                          <a:ea typeface="Times New Roman"/>
                          <a:cs typeface="Times New Roman"/>
                          <a:sym typeface="Times New Roman"/>
                        </a:rPr>
                        <a:t>3</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algn="ctr">
                        <a:lnSpc>
                          <a:spcPct val="115000"/>
                        </a:lnSpc>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U21CN032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algn="ctr">
                        <a:lnSpc>
                          <a:spcPct val="115000"/>
                        </a:lnSpc>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NAKKA YASWANTH</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30350">
                <a:tc>
                  <a:txBody>
                    <a:bodyPr/>
                    <a:lstStyle/>
                    <a:p>
                      <a:pPr marL="0" marR="0" lvl="0" indent="0" algn="ctr" rtl="0">
                        <a:lnSpc>
                          <a:spcPct val="115000"/>
                        </a:lnSpc>
                        <a:spcBef>
                          <a:spcPts val="0"/>
                        </a:spcBef>
                        <a:spcAft>
                          <a:spcPts val="0"/>
                        </a:spcAft>
                        <a:buNone/>
                      </a:pPr>
                      <a:r>
                        <a:rPr lang="en-US" sz="2400" u="none" strike="noStrike" cap="none">
                          <a:latin typeface="Times New Roman"/>
                          <a:ea typeface="Times New Roman"/>
                          <a:cs typeface="Times New Roman"/>
                          <a:sym typeface="Times New Roman"/>
                        </a:rPr>
                        <a:t>4</a:t>
                      </a:r>
                      <a:endParaRPr sz="2400" u="none" strike="noStrike" cap="none">
                        <a:latin typeface="Calibri"/>
                        <a:ea typeface="Calibri"/>
                        <a:cs typeface="Calibri"/>
                        <a:sym typeface="Calibri"/>
                      </a:endParaRPr>
                    </a:p>
                  </a:txBody>
                  <a:tcPr marL="68575" marR="68575" marT="0" marB="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algn="ctr">
                        <a:lnSpc>
                          <a:spcPct val="115000"/>
                        </a:lnSpc>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U21CN003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algn="ctr">
                        <a:lnSpc>
                          <a:spcPct val="115000"/>
                        </a:lnSpc>
                        <a:spcAft>
                          <a:spcPts val="0"/>
                        </a:spcAf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MOTHUKURI VENKATA SAI </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11" name="Google Shape;111;p1"/>
          <p:cNvSpPr/>
          <p:nvPr/>
        </p:nvSpPr>
        <p:spPr>
          <a:xfrm>
            <a:off x="1384879" y="5583604"/>
            <a:ext cx="5153081"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GUIDED BY: </a:t>
            </a: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MS.R.SHAMLI</a:t>
            </a:r>
            <a:r>
              <a:rPr lang="en-US" sz="2400" b="1" i="0" u="none" strike="noStrike" cap="none" dirty="0">
                <a:solidFill>
                  <a:schemeClr val="dk1"/>
                </a:solidFill>
                <a:latin typeface="Calibri"/>
                <a:ea typeface="Calibri"/>
                <a:cs typeface="Calibri"/>
                <a:sym typeface="Calibri"/>
              </a:rPr>
              <a:t> </a:t>
            </a:r>
            <a:endParaRPr sz="2400" b="1" dirty="0">
              <a:solidFill>
                <a:schemeClr val="dk1"/>
              </a:solidFill>
              <a:latin typeface="Calibri"/>
              <a:ea typeface="Calibri"/>
              <a:cs typeface="Calibri"/>
              <a:sym typeface="Calibri"/>
            </a:endParaRPr>
          </a:p>
        </p:txBody>
      </p:sp>
      <p:sp>
        <p:nvSpPr>
          <p:cNvPr id="11" name="Rectangle 2"/>
          <p:cNvSpPr>
            <a:spLocks noChangeArrowheads="1"/>
          </p:cNvSpPr>
          <p:nvPr/>
        </p:nvSpPr>
        <p:spPr bwMode="auto">
          <a:xfrm>
            <a:off x="0" y="594554"/>
            <a:ext cx="36034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kumimoji="0" lang="en-US" altLang="zh-CN" sz="2800" b="1" i="0" u="none" strike="noStrike" cap="none" normalizeH="0" baseline="0" dirty="0">
                <a:ln>
                  <a:noFill/>
                </a:ln>
                <a:solidFill>
                  <a:schemeClr val="tx1"/>
                </a:solidFill>
                <a:effectLst/>
                <a:latin typeface="Times New Roman"/>
                <a:ea typeface="Calibri" panose="020F0502020204030204" pitchFamily="34" charset="0"/>
                <a:cs typeface="Times New Roman"/>
              </a:rPr>
              <a:t>BATCH NO</a:t>
            </a:r>
            <a:r>
              <a:rPr lang="en-US" altLang="zh-CN" sz="2400" b="1" dirty="0">
                <a:solidFill>
                  <a:schemeClr val="tx1"/>
                </a:solidFill>
                <a:latin typeface="Times New Roman"/>
                <a:ea typeface="Calibri" panose="020F0502020204030204" pitchFamily="34" charset="0"/>
                <a:cs typeface="Times New Roman"/>
              </a:rPr>
              <a:t>: A17</a:t>
            </a:r>
            <a:r>
              <a:rPr kumimoji="0" lang="en-US" altLang="zh-CN" sz="2400" b="1" i="0" u="none" strike="noStrike" cap="none" normalizeH="0" baseline="0" dirty="0">
                <a:ln>
                  <a:noFill/>
                </a:ln>
                <a:solidFill>
                  <a:schemeClr val="tx1"/>
                </a:solidFill>
                <a:effectLst/>
                <a:latin typeface="Times New Roman"/>
                <a:ea typeface="Calibri" panose="020F0502020204030204" pitchFamily="34" charset="0"/>
                <a:cs typeface="Times New Roman"/>
              </a:rPr>
              <a:t> </a:t>
            </a:r>
            <a:endParaRPr kumimoji="0" lang="en-US" altLang="zh-CN" sz="2400" b="0" i="0" u="none" strike="noStrike" cap="none" normalizeH="0" baseline="0" dirty="0">
              <a:ln>
                <a:noFill/>
              </a:ln>
              <a:solidFill>
                <a:schemeClr val="tx1"/>
              </a:solidFill>
              <a:effectLst/>
              <a:latin typeface="Times New Roman"/>
              <a:cs typeface="Times New Roman"/>
            </a:endParaRPr>
          </a:p>
        </p:txBody>
      </p:sp>
      <p:sp>
        <p:nvSpPr>
          <p:cNvPr id="12" name="Rectangle 2"/>
          <p:cNvSpPr>
            <a:spLocks noChangeArrowheads="1"/>
          </p:cNvSpPr>
          <p:nvPr/>
        </p:nvSpPr>
        <p:spPr bwMode="auto">
          <a:xfrm>
            <a:off x="-1" y="85265"/>
            <a:ext cx="85885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en-IN" sz="2800" b="1" dirty="0">
                <a:latin typeface="Times New Roman" panose="02020603050405020304" pitchFamily="18" charset="0"/>
                <a:ea typeface="Calibri" panose="020F0502020204030204" pitchFamily="34" charset="0"/>
                <a:cs typeface="Times New Roman" panose="02020603050405020304" pitchFamily="18" charset="0"/>
              </a:rPr>
              <a:t>U20CSPR01</a:t>
            </a:r>
            <a:r>
              <a:rPr lang="en-IN" sz="2800" dirty="0"/>
              <a:t>- </a:t>
            </a:r>
            <a:r>
              <a:rPr lang="en-US" altLang="zh-CN" sz="2800" b="1" dirty="0">
                <a:latin typeface="Times New Roman" panose="02020603050405020304" pitchFamily="18" charset="0"/>
                <a:ea typeface="Calibri" panose="020F0502020204030204" pitchFamily="34" charset="0"/>
                <a:cs typeface="Times New Roman" panose="02020603050405020304" pitchFamily="18" charset="0"/>
              </a:rPr>
              <a:t>MINIPROJECT :</a:t>
            </a:r>
            <a:r>
              <a:rPr kumimoji="0" lang="en-US" altLang="zh-CN"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altLang="zh-CN" sz="28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SECOND</a:t>
            </a:r>
            <a:r>
              <a:rPr kumimoji="0" lang="en-US" altLang="zh-CN"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REVIEW </a:t>
            </a:r>
            <a:endParaRPr kumimoji="0" lang="en-US" altLang="zh-CN" sz="2800" b="0" i="0" u="none" strike="noStrike" cap="none" normalizeH="0" baseline="0" dirty="0">
              <a:ln>
                <a:noFill/>
              </a:ln>
              <a:solidFill>
                <a:schemeClr val="tx1"/>
              </a:solidFill>
              <a:effectLst/>
            </a:endParaRPr>
          </a:p>
        </p:txBody>
      </p:sp>
      <p:sp>
        <p:nvSpPr>
          <p:cNvPr id="13" name="Rectangle 12"/>
          <p:cNvSpPr/>
          <p:nvPr/>
        </p:nvSpPr>
        <p:spPr>
          <a:xfrm>
            <a:off x="0" y="1197067"/>
            <a:ext cx="5136342" cy="523220"/>
          </a:xfrm>
          <a:prstGeom prst="rect">
            <a:avLst/>
          </a:prstGeom>
        </p:spPr>
        <p:txBody>
          <a:bodyPr wrap="none">
            <a:spAutoFit/>
          </a:bodyPr>
          <a:lstStyle/>
          <a:p>
            <a:r>
              <a:rPr lang="en-IN" sz="2800" b="1" dirty="0">
                <a:latin typeface="Times New Roman" panose="02020603050405020304" pitchFamily="18" charset="0"/>
                <a:ea typeface="Calibri" panose="020F0502020204030204" pitchFamily="34" charset="0"/>
                <a:cs typeface="Times New Roman" panose="02020603050405020304" pitchFamily="18" charset="0"/>
              </a:rPr>
              <a:t>DOMAIN: </a:t>
            </a:r>
            <a:r>
              <a:rPr lang="en-US" sz="2400" b="1" dirty="0">
                <a:solidFill>
                  <a:schemeClr val="tx1"/>
                </a:solidFill>
                <a:latin typeface="Times New Roman" panose="02020603050405020304" pitchFamily="18" charset="0"/>
                <a:cs typeface="Times New Roman" panose="02020603050405020304" pitchFamily="18" charset="0"/>
              </a:rPr>
              <a:t>WEB DEVELOPMENT</a:t>
            </a:r>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ectangle 13"/>
          <p:cNvSpPr/>
          <p:nvPr/>
        </p:nvSpPr>
        <p:spPr>
          <a:xfrm>
            <a:off x="1" y="1768803"/>
            <a:ext cx="12192000" cy="523220"/>
          </a:xfrm>
          <a:prstGeom prst="rect">
            <a:avLst/>
          </a:prstGeom>
        </p:spPr>
        <p:txBody>
          <a:bodyPr wrap="square">
            <a:spAutoFit/>
          </a:bodyPr>
          <a:lstStyle/>
          <a:p>
            <a:r>
              <a:rPr lang="en-IN" sz="2800" b="1" dirty="0">
                <a:latin typeface="Times New Roman" panose="02020603050405020304" pitchFamily="18" charset="0"/>
                <a:ea typeface="Calibri" panose="020F0502020204030204" pitchFamily="34" charset="0"/>
                <a:cs typeface="Times New Roman" panose="02020603050405020304" pitchFamily="18" charset="0"/>
              </a:rPr>
              <a:t>PROJECT TITLE :</a:t>
            </a:r>
            <a:r>
              <a:rPr lang="en-IN"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Enhance to develop the application for the Hotel Booking Services.</a:t>
            </a:r>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10</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4635" y="43292"/>
            <a:ext cx="246830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215391" y="388256"/>
            <a:ext cx="9998784" cy="1318631"/>
          </a:xfrm>
          <a:prstGeom prst="rect">
            <a:avLst/>
          </a:prstGeom>
          <a:noFill/>
        </p:spPr>
        <p:txBody>
          <a:bodyPr wrap="square" rtlCol="0">
            <a:spAutoFit/>
          </a:bodyPr>
          <a:lstStyle/>
          <a:p>
            <a:pPr marR="0" lvl="0" algn="l" rtl="0">
              <a:lnSpc>
                <a:spcPct val="150000"/>
              </a:lnSpc>
              <a:spcBef>
                <a:spcPts val="0"/>
              </a:spcBef>
              <a:spcAft>
                <a:spcPts val="0"/>
              </a:spcAft>
              <a:buClr>
                <a:srgbClr val="FF0000"/>
              </a:buClr>
            </a:pPr>
            <a:r>
              <a:rPr lang="en-US" sz="3200" b="1" dirty="0">
                <a:solidFill>
                  <a:schemeClr val="dk1"/>
                </a:solidFill>
                <a:latin typeface="Times New Roman" panose="02020603050405020304" pitchFamily="18" charset="0"/>
                <a:ea typeface="Times New Roman"/>
                <a:cs typeface="Times New Roman" panose="02020603050405020304" pitchFamily="18" charset="0"/>
                <a:sym typeface="Times New Roman"/>
              </a:rPr>
              <a:t>System Architecture </a:t>
            </a:r>
          </a:p>
          <a:p>
            <a:pPr marR="0" lvl="0" algn="l" rtl="0">
              <a:lnSpc>
                <a:spcPct val="150000"/>
              </a:lnSpc>
              <a:spcBef>
                <a:spcPts val="0"/>
              </a:spcBef>
              <a:spcAft>
                <a:spcPts val="0"/>
              </a:spcAft>
              <a:buClr>
                <a:srgbClr val="FF0000"/>
              </a:buClr>
            </a:pPr>
            <a:endPar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Rectangle 1">
            <a:extLst>
              <a:ext uri="{FF2B5EF4-FFF2-40B4-BE49-F238E27FC236}">
                <a16:creationId xmlns:a16="http://schemas.microsoft.com/office/drawing/2014/main" id="{5593C41E-2B73-84F0-F51C-22F7BE06C29F}"/>
              </a:ext>
            </a:extLst>
          </p:cNvPr>
          <p:cNvSpPr/>
          <p:nvPr/>
        </p:nvSpPr>
        <p:spPr>
          <a:xfrm>
            <a:off x="1153634" y="1078183"/>
            <a:ext cx="10127776" cy="51054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E46E5A6A-0741-0E19-D77D-C8A9A971957E}"/>
              </a:ext>
            </a:extLst>
          </p:cNvPr>
          <p:cNvPicPr>
            <a:picLocks noChangeAspect="1"/>
          </p:cNvPicPr>
          <p:nvPr/>
        </p:nvPicPr>
        <p:blipFill>
          <a:blip r:embed="rId5"/>
          <a:stretch>
            <a:fillRect/>
          </a:stretch>
        </p:blipFill>
        <p:spPr>
          <a:xfrm>
            <a:off x="1153634" y="1078183"/>
            <a:ext cx="10127776" cy="5105446"/>
          </a:xfrm>
          <a:prstGeom prst="rect">
            <a:avLst/>
          </a:prstGeom>
        </p:spPr>
      </p:pic>
    </p:spTree>
    <p:extLst>
      <p:ext uri="{BB962C8B-B14F-4D97-AF65-F5344CB8AC3E}">
        <p14:creationId xmlns:p14="http://schemas.microsoft.com/office/powerpoint/2010/main" val="3049446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11</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844869" y="951473"/>
            <a:ext cx="9369306" cy="4088620"/>
          </a:xfrm>
          <a:prstGeom prst="rect">
            <a:avLst/>
          </a:prstGeom>
          <a:noFill/>
        </p:spPr>
        <p:txBody>
          <a:bodyPr wrap="square" lIns="91440" tIns="45720" rIns="91440" bIns="45720" rtlCol="0" anchor="t">
            <a:spAutoFit/>
          </a:bodyPr>
          <a:lstStyle/>
          <a:p>
            <a:pPr marR="0" lvl="0" algn="l" rtl="0">
              <a:lnSpc>
                <a:spcPct val="150000"/>
              </a:lnSpc>
              <a:spcBef>
                <a:spcPts val="0"/>
              </a:spcBef>
              <a:spcAft>
                <a:spcPts val="0"/>
              </a:spcAft>
              <a:buClr>
                <a:srgbClr val="FF0000"/>
              </a:buClr>
            </a:pPr>
            <a:r>
              <a:rPr lang="en-US" sz="3200" b="1" dirty="0">
                <a:solidFill>
                  <a:schemeClr val="dk1"/>
                </a:solidFill>
                <a:latin typeface="Times New Roman"/>
                <a:ea typeface="Times New Roman"/>
                <a:cs typeface="Times New Roman"/>
                <a:sym typeface="Times New Roman"/>
              </a:rPr>
              <a:t>Modules</a:t>
            </a:r>
          </a:p>
          <a:p>
            <a:pPr marL="342900" indent="-342900">
              <a:lnSpc>
                <a:spcPct val="150000"/>
              </a:lnSpc>
              <a:buFont typeface="Wingdings" panose="05000000000000000000" pitchFamily="2" charset="2"/>
              <a:buChar char="Ø"/>
            </a:pPr>
            <a:r>
              <a:rPr lang="en-US" sz="2400" dirty="0">
                <a:solidFill>
                  <a:schemeClr val="dk1"/>
                </a:solidFill>
                <a:latin typeface="Times New Roman"/>
              </a:rPr>
              <a:t>User Authorization Module</a:t>
            </a:r>
          </a:p>
          <a:p>
            <a:pPr marL="342900" indent="-342900">
              <a:lnSpc>
                <a:spcPct val="150000"/>
              </a:lnSpc>
              <a:buFont typeface="Wingdings" panose="05000000000000000000" pitchFamily="2" charset="2"/>
              <a:buChar char="Ø"/>
            </a:pPr>
            <a:r>
              <a:rPr lang="en-US" sz="2400" dirty="0">
                <a:solidFill>
                  <a:schemeClr val="dk1"/>
                </a:solidFill>
                <a:latin typeface="Times New Roman"/>
              </a:rPr>
              <a:t>Booking Management Module</a:t>
            </a:r>
          </a:p>
          <a:p>
            <a:pPr marL="342900" indent="-342900">
              <a:lnSpc>
                <a:spcPct val="150000"/>
              </a:lnSpc>
              <a:buFont typeface="Wingdings" panose="05000000000000000000" pitchFamily="2" charset="2"/>
              <a:buChar char="Ø"/>
            </a:pPr>
            <a:r>
              <a:rPr lang="en-US" sz="2400" dirty="0">
                <a:solidFill>
                  <a:schemeClr val="dk1"/>
                </a:solidFill>
                <a:latin typeface="Times New Roman"/>
              </a:rPr>
              <a:t>Payment Processing Module</a:t>
            </a:r>
          </a:p>
          <a:p>
            <a:pPr marL="342900" indent="-342900">
              <a:lnSpc>
                <a:spcPct val="150000"/>
              </a:lnSpc>
              <a:buFont typeface="Wingdings" panose="05000000000000000000" pitchFamily="2" charset="2"/>
              <a:buChar char="Ø"/>
            </a:pPr>
            <a:r>
              <a:rPr lang="en-US" sz="2400" dirty="0">
                <a:solidFill>
                  <a:schemeClr val="dk1"/>
                </a:solidFill>
                <a:latin typeface="Times New Roman"/>
              </a:rPr>
              <a:t>Admin Panel Module</a:t>
            </a:r>
          </a:p>
          <a:p>
            <a:pPr marL="342900" indent="-342900">
              <a:lnSpc>
                <a:spcPct val="150000"/>
              </a:lnSpc>
              <a:buFont typeface="Wingdings" panose="05000000000000000000" pitchFamily="2" charset="2"/>
              <a:buChar char="Ø"/>
            </a:pPr>
            <a:r>
              <a:rPr lang="en-IN" sz="2400" dirty="0">
                <a:latin typeface="Times New Roman"/>
              </a:rPr>
              <a:t>Restaurant</a:t>
            </a:r>
            <a:r>
              <a:rPr lang="en-US" sz="2400" dirty="0">
                <a:solidFill>
                  <a:schemeClr val="dk1"/>
                </a:solidFill>
                <a:latin typeface="Times New Roman"/>
              </a:rPr>
              <a:t> Management Module</a:t>
            </a:r>
          </a:p>
          <a:p>
            <a:pPr marL="342900" indent="-342900">
              <a:lnSpc>
                <a:spcPct val="150000"/>
              </a:lnSpc>
              <a:buFont typeface="Wingdings" panose="05000000000000000000" pitchFamily="2" charset="2"/>
              <a:buChar char="Ø"/>
            </a:pPr>
            <a:r>
              <a:rPr lang="en-IN" sz="2400" dirty="0">
                <a:latin typeface="Times New Roman"/>
              </a:rPr>
              <a:t>Reviews and Rating</a:t>
            </a:r>
            <a:r>
              <a:rPr lang="en-US" sz="2400" dirty="0">
                <a:solidFill>
                  <a:schemeClr val="dk1"/>
                </a:solidFill>
                <a:latin typeface="Times New Roman"/>
              </a:rPr>
              <a:t>s Module</a:t>
            </a:r>
            <a:endParaRPr lang="en-US" sz="2400" b="1" dirty="0">
              <a:solidFill>
                <a:schemeClr val="dk1"/>
              </a:solidFill>
              <a:latin typeface="Times New Roman"/>
              <a:ea typeface="Times New Roman"/>
              <a:sym typeface="Times New Roman"/>
            </a:endParaRPr>
          </a:p>
        </p:txBody>
      </p:sp>
    </p:spTree>
    <p:extLst>
      <p:ext uri="{BB962C8B-B14F-4D97-AF65-F5344CB8AC3E}">
        <p14:creationId xmlns:p14="http://schemas.microsoft.com/office/powerpoint/2010/main" val="3065050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12</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235711" y="788913"/>
            <a:ext cx="11533146" cy="5473614"/>
          </a:xfrm>
          <a:prstGeom prst="rect">
            <a:avLst/>
          </a:prstGeom>
          <a:noFill/>
        </p:spPr>
        <p:txBody>
          <a:bodyPr wrap="square" rtlCol="0">
            <a:spAutoFit/>
          </a:bodyPr>
          <a:lstStyle/>
          <a:p>
            <a:pPr>
              <a:lnSpc>
                <a:spcPct val="150000"/>
              </a:lnSpc>
              <a:buClr>
                <a:srgbClr val="FF0000"/>
              </a:buClr>
            </a:pPr>
            <a:r>
              <a:rPr lang="en-US" sz="3200" b="1" dirty="0">
                <a:solidFill>
                  <a:schemeClr val="dk1"/>
                </a:solidFill>
                <a:latin typeface="Times New Roman" panose="02020603050405020304" pitchFamily="18" charset="0"/>
                <a:ea typeface="Times New Roman"/>
                <a:cs typeface="Times New Roman" panose="02020603050405020304" pitchFamily="18" charset="0"/>
                <a:sym typeface="Times New Roman"/>
              </a:rPr>
              <a:t>Implementation</a:t>
            </a:r>
          </a:p>
          <a:p>
            <a:pPr algn="just">
              <a:lnSpc>
                <a:spcPct val="150000"/>
              </a:lnSpc>
              <a:buClr>
                <a:srgbClr val="FF0000"/>
              </a:buClr>
            </a:pPr>
            <a:r>
              <a:rPr lang="en-US" sz="2000" dirty="0"/>
              <a:t>Implementing a </a:t>
            </a:r>
            <a:r>
              <a:rPr lang="en-US" sz="2000" b="1" dirty="0"/>
              <a:t>Hotel Booking Services System</a:t>
            </a:r>
            <a:r>
              <a:rPr lang="en-US" sz="2000" dirty="0"/>
              <a:t> involves multiple stages, from initial planning to development, testing, deployment, and maintenance. Here’s a step-by-step breakdown of the implementation process:</a:t>
            </a:r>
          </a:p>
          <a:p>
            <a:pPr marL="342900" indent="-342900" algn="just">
              <a:lnSpc>
                <a:spcPct val="150000"/>
              </a:lnSpc>
              <a:buClrTx/>
              <a:buFont typeface="Wingdings" panose="05000000000000000000" pitchFamily="2" charset="2"/>
              <a:buChar char="Ø"/>
            </a:pPr>
            <a:r>
              <a:rPr lang="en-US" sz="2400" dirty="0"/>
              <a:t>Requirements Gathering and Analysis</a:t>
            </a:r>
          </a:p>
          <a:p>
            <a:pPr marL="342900" indent="-342900" algn="just">
              <a:lnSpc>
                <a:spcPct val="150000"/>
              </a:lnSpc>
              <a:buClrTx/>
              <a:buFont typeface="Wingdings" panose="05000000000000000000" pitchFamily="2" charset="2"/>
              <a:buChar char="Ø"/>
            </a:pPr>
            <a:r>
              <a:rPr lang="en-US" sz="2400" dirty="0"/>
              <a:t>System Design and Architecture</a:t>
            </a:r>
          </a:p>
          <a:p>
            <a:pPr marL="342900" indent="-342900" algn="just">
              <a:lnSpc>
                <a:spcPct val="150000"/>
              </a:lnSpc>
              <a:buClrTx/>
              <a:buFont typeface="Wingdings" panose="05000000000000000000" pitchFamily="2" charset="2"/>
              <a:buChar char="Ø"/>
            </a:pPr>
            <a:r>
              <a:rPr lang="en-IN" sz="2400" dirty="0"/>
              <a:t>Frontend Development (HTML/CSS)</a:t>
            </a:r>
          </a:p>
          <a:p>
            <a:pPr marL="342900" indent="-342900" algn="just">
              <a:lnSpc>
                <a:spcPct val="150000"/>
              </a:lnSpc>
              <a:buClrTx/>
              <a:buFont typeface="Wingdings" panose="05000000000000000000" pitchFamily="2" charset="2"/>
              <a:buChar char="Ø"/>
            </a:pPr>
            <a:r>
              <a:rPr lang="en-IN" sz="2400" dirty="0"/>
              <a:t>Backend Development (PYTHON FLASK)</a:t>
            </a:r>
          </a:p>
          <a:p>
            <a:pPr marL="342900" indent="-342900" algn="just">
              <a:lnSpc>
                <a:spcPct val="150000"/>
              </a:lnSpc>
              <a:buClrTx/>
              <a:buFont typeface="Wingdings" panose="05000000000000000000" pitchFamily="2" charset="2"/>
              <a:buChar char="Ø"/>
            </a:pPr>
            <a:r>
              <a:rPr lang="en-IN" sz="2400" dirty="0"/>
              <a:t>Database Setup (MySQL DATABSE)</a:t>
            </a:r>
            <a:endParaRPr lang="en-US" sz="2400" dirty="0"/>
          </a:p>
          <a:p>
            <a:pPr>
              <a:lnSpc>
                <a:spcPct val="150000"/>
              </a:lnSpc>
              <a:buClr>
                <a:srgbClr val="FF0000"/>
              </a:buClr>
            </a:pPr>
            <a:r>
              <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p>
        </p:txBody>
      </p:sp>
    </p:spTree>
    <p:extLst>
      <p:ext uri="{BB962C8B-B14F-4D97-AF65-F5344CB8AC3E}">
        <p14:creationId xmlns:p14="http://schemas.microsoft.com/office/powerpoint/2010/main" val="670530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13</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617499" y="726960"/>
            <a:ext cx="11171584" cy="5380897"/>
          </a:xfrm>
          <a:prstGeom prst="rect">
            <a:avLst/>
          </a:prstGeom>
          <a:noFill/>
        </p:spPr>
        <p:txBody>
          <a:bodyPr wrap="square" rtlCol="0">
            <a:spAutoFit/>
          </a:bodyPr>
          <a:lstStyle/>
          <a:p>
            <a:pPr>
              <a:lnSpc>
                <a:spcPct val="150000"/>
              </a:lnSpc>
              <a:buClr>
                <a:srgbClr val="FF0000"/>
              </a:buClr>
            </a:pPr>
            <a:r>
              <a:rPr lang="en-US" sz="3200" b="1" dirty="0">
                <a:solidFill>
                  <a:schemeClr val="dk1"/>
                </a:solidFill>
                <a:latin typeface="Times New Roman" panose="02020603050405020304" pitchFamily="18" charset="0"/>
                <a:ea typeface="Times New Roman"/>
                <a:cs typeface="Times New Roman" panose="02020603050405020304" pitchFamily="18" charset="0"/>
                <a:sym typeface="Times New Roman"/>
              </a:rPr>
              <a:t>Results and Discussions</a:t>
            </a:r>
          </a:p>
          <a:p>
            <a:pPr marL="342900" indent="-342900" algn="just">
              <a:lnSpc>
                <a:spcPct val="150000"/>
              </a:lnSpc>
              <a:buClr>
                <a:schemeClr val="tx1"/>
              </a:buClr>
              <a:buFont typeface="Wingdings" panose="05000000000000000000" pitchFamily="2" charset="2"/>
              <a:buChar char="Ø"/>
            </a:pPr>
            <a:r>
              <a:rPr lang="en-US" sz="2400" dirty="0">
                <a:solidFill>
                  <a:schemeClr val="tx1"/>
                </a:solidFill>
              </a:rPr>
              <a:t>After the successful implementation of the </a:t>
            </a:r>
            <a:r>
              <a:rPr lang="en-US" sz="2400" b="1" dirty="0">
                <a:solidFill>
                  <a:schemeClr val="tx1"/>
                </a:solidFill>
              </a:rPr>
              <a:t>Hotel Booking Management System</a:t>
            </a:r>
            <a:r>
              <a:rPr lang="en-US" sz="2400" dirty="0">
                <a:solidFill>
                  <a:schemeClr val="tx1"/>
                </a:solidFill>
              </a:rPr>
              <a:t>, various key performance metrics and functional outcomes can be assessed. </a:t>
            </a:r>
          </a:p>
          <a:p>
            <a:pPr marL="342900" indent="-342900" algn="just">
              <a:lnSpc>
                <a:spcPct val="150000"/>
              </a:lnSpc>
              <a:buClr>
                <a:schemeClr val="tx1"/>
              </a:buClr>
              <a:buFont typeface="Wingdings" panose="05000000000000000000" pitchFamily="2" charset="2"/>
              <a:buChar char="Ø"/>
            </a:pPr>
            <a:r>
              <a:rPr lang="en-US" sz="2400" dirty="0">
                <a:solidFill>
                  <a:schemeClr val="tx1"/>
                </a:solidFill>
              </a:rPr>
              <a:t>The system enables users to seamlessly search for hotels, check room availability, and make bookings with a few clicks, reducing manual intervention by hotel staff</a:t>
            </a:r>
            <a:r>
              <a:rPr lang="en-US" sz="3200" dirty="0">
                <a:solidFill>
                  <a:schemeClr val="tx1"/>
                </a:solidFill>
              </a:rPr>
              <a:t>.</a:t>
            </a:r>
          </a:p>
          <a:p>
            <a:pPr marL="342900" indent="-342900" algn="just">
              <a:lnSpc>
                <a:spcPct val="150000"/>
              </a:lnSpc>
              <a:buClr>
                <a:schemeClr val="tx1"/>
              </a:buClr>
              <a:buFont typeface="Wingdings" panose="05000000000000000000" pitchFamily="2" charset="2"/>
              <a:buChar char="Ø"/>
            </a:pPr>
            <a:r>
              <a:rPr lang="en-US" sz="2400" dirty="0">
                <a:solidFill>
                  <a:schemeClr val="tx1"/>
                </a:solidFill>
              </a:rPr>
              <a:t>The results can be categorized into operational efficiency, user satisfaction, and overall system performance.</a:t>
            </a:r>
            <a:r>
              <a:rPr lang="en-US" sz="2400" b="1" dirty="0">
                <a:solidFill>
                  <a:schemeClr val="tx1"/>
                </a:solidFill>
                <a:latin typeface="Times New Roman" panose="02020603050405020304" pitchFamily="18" charset="0"/>
                <a:ea typeface="Times New Roman"/>
                <a:cs typeface="Times New Roman" panose="02020603050405020304" pitchFamily="18" charset="0"/>
                <a:sym typeface="Times New Roman"/>
              </a:rPr>
              <a:t> </a:t>
            </a:r>
          </a:p>
        </p:txBody>
      </p:sp>
    </p:spTree>
    <p:extLst>
      <p:ext uri="{BB962C8B-B14F-4D97-AF65-F5344CB8AC3E}">
        <p14:creationId xmlns:p14="http://schemas.microsoft.com/office/powerpoint/2010/main" val="3039955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14</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7" name="TextBox 6"/>
          <p:cNvSpPr txBox="1"/>
          <p:nvPr/>
        </p:nvSpPr>
        <p:spPr>
          <a:xfrm>
            <a:off x="373448" y="312056"/>
            <a:ext cx="11672157" cy="5853975"/>
          </a:xfrm>
          <a:prstGeom prst="rect">
            <a:avLst/>
          </a:prstGeom>
          <a:noFill/>
        </p:spPr>
        <p:txBody>
          <a:bodyPr wrap="square" lIns="91440" tIns="45720" rIns="91440" bIns="45720" rtlCol="0" anchor="t">
            <a:spAutoFit/>
          </a:bodyPr>
          <a:lstStyle/>
          <a:p>
            <a:pPr>
              <a:lnSpc>
                <a:spcPct val="150000"/>
              </a:lnSpc>
              <a:buClr>
                <a:srgbClr val="FF0000"/>
              </a:buClr>
            </a:pPr>
            <a:r>
              <a:rPr lang="en-US" sz="3200" b="1" dirty="0">
                <a:solidFill>
                  <a:schemeClr val="dk1"/>
                </a:solidFill>
                <a:latin typeface="Times New Roman" panose="02020603050405020304" pitchFamily="18" charset="0"/>
                <a:ea typeface="Times New Roman"/>
                <a:cs typeface="Times New Roman" panose="02020603050405020304" pitchFamily="18" charset="0"/>
                <a:sym typeface="Times New Roman"/>
              </a:rPr>
              <a:t>Conclusion and Future Scope </a:t>
            </a:r>
          </a:p>
          <a:p>
            <a:pPr marL="342900" indent="-342900" algn="just">
              <a:lnSpc>
                <a:spcPct val="150000"/>
              </a:lnSpc>
              <a:buClr>
                <a:schemeClr val="tx1"/>
              </a:buClr>
              <a:buFont typeface="Wingdings" panose="05000000000000000000" pitchFamily="2" charset="2"/>
              <a:buChar char="Ø"/>
            </a:pPr>
            <a:r>
              <a:rPr lang="en-US" sz="2000" dirty="0">
                <a:solidFill>
                  <a:schemeClr val="tx1"/>
                </a:solidFill>
                <a:latin typeface="Times New Roman"/>
                <a:ea typeface="Times New Roman"/>
                <a:cs typeface="Times New Roman"/>
                <a:sym typeface="Times New Roman"/>
              </a:rPr>
              <a:t>The Hotel Booking Services system provides a comprehensive platform for managing hotel reservations, offering users an intuitive interface for searching, booking, and managing their stays. </a:t>
            </a:r>
          </a:p>
          <a:p>
            <a:pPr marL="342900" indent="-342900" algn="just">
              <a:lnSpc>
                <a:spcPct val="150000"/>
              </a:lnSpc>
              <a:buClr>
                <a:schemeClr val="tx1"/>
              </a:buClr>
              <a:buFont typeface="Wingdings" panose="05000000000000000000" pitchFamily="2" charset="2"/>
              <a:buChar char="Ø"/>
            </a:pPr>
            <a:r>
              <a:rPr lang="en-US" sz="2000" dirty="0">
                <a:solidFill>
                  <a:schemeClr val="tx1"/>
                </a:solidFill>
                <a:latin typeface="Times New Roman"/>
                <a:ea typeface="Times New Roman"/>
                <a:cs typeface="Times New Roman"/>
                <a:sym typeface="Times New Roman"/>
              </a:rPr>
              <a:t>By integrating key features like availability, secure payments, and personalized user experiences, the system streamlines the booking process, ensuring a seamless experience for both customers and hotel administrators. the potential to become a central hub for both users and hoteliers, enhancing the customer experience through smart technologies while optimizing hotel operations. </a:t>
            </a:r>
          </a:p>
          <a:p>
            <a:pPr marL="342900" indent="-342900" algn="just">
              <a:lnSpc>
                <a:spcPct val="150000"/>
              </a:lnSpc>
              <a:buClr>
                <a:schemeClr val="tx1"/>
              </a:buClr>
              <a:buFont typeface="Wingdings" panose="05000000000000000000" pitchFamily="2" charset="2"/>
              <a:buChar char="Ø"/>
            </a:pPr>
            <a:r>
              <a:rPr lang="en-US" sz="2000" dirty="0">
                <a:solidFill>
                  <a:schemeClr val="tx1"/>
                </a:solidFill>
                <a:latin typeface="Times New Roman"/>
                <a:ea typeface="Times New Roman"/>
                <a:cs typeface="Times New Roman"/>
                <a:sym typeface="Times New Roman"/>
              </a:rPr>
              <a:t>Future developments in AI, blockchain, AR/VR, and sustainability can elevate the system further, keeping pace with technological trends and the growing demand for more personalized, secure, and eco-friendly travel solutions. </a:t>
            </a:r>
          </a:p>
          <a:p>
            <a:pPr marL="342900" indent="-342900" algn="just">
              <a:lnSpc>
                <a:spcPct val="150000"/>
              </a:lnSpc>
              <a:buClr>
                <a:schemeClr val="tx1"/>
              </a:buClr>
              <a:buFont typeface="Wingdings" panose="05000000000000000000" pitchFamily="2" charset="2"/>
              <a:buChar char="Ø"/>
            </a:pPr>
            <a:r>
              <a:rPr lang="en-US" sz="2000" dirty="0">
                <a:solidFill>
                  <a:schemeClr val="tx1"/>
                </a:solidFill>
                <a:latin typeface="Times New Roman"/>
                <a:ea typeface="Times New Roman"/>
                <a:cs typeface="Times New Roman"/>
                <a:sym typeface="Times New Roman"/>
              </a:rPr>
              <a:t>By continuously adapting to market needs, the system can solidify its position as an industry leader in the evolving hospitality and travel landscape.</a:t>
            </a:r>
            <a:endParaRPr lang="en-US" sz="2000" dirty="0">
              <a:solidFill>
                <a:schemeClr val="tx1"/>
              </a:solidFill>
              <a:latin typeface="Times New Roman"/>
              <a:ea typeface="Times New Roman"/>
              <a:cs typeface="Times New Roman"/>
            </a:endParaRPr>
          </a:p>
        </p:txBody>
      </p:sp>
    </p:spTree>
    <p:extLst>
      <p:ext uri="{BB962C8B-B14F-4D97-AF65-F5344CB8AC3E}">
        <p14:creationId xmlns:p14="http://schemas.microsoft.com/office/powerpoint/2010/main" val="3067911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15</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184584" y="951473"/>
            <a:ext cx="11394006" cy="4849148"/>
          </a:xfrm>
          <a:prstGeom prst="rect">
            <a:avLst/>
          </a:prstGeom>
          <a:noFill/>
        </p:spPr>
        <p:txBody>
          <a:bodyPr wrap="square" rtlCol="0">
            <a:spAutoFit/>
          </a:bodyPr>
          <a:lstStyle/>
          <a:p>
            <a:pPr marR="0" lvl="0" algn="l" rtl="0">
              <a:lnSpc>
                <a:spcPct val="150000"/>
              </a:lnSpc>
              <a:spcBef>
                <a:spcPts val="0"/>
              </a:spcBef>
              <a:spcAft>
                <a:spcPts val="0"/>
              </a:spcAft>
              <a:buClr>
                <a:srgbClr val="FF0000"/>
              </a:buClr>
            </a:pPr>
            <a:r>
              <a:rPr lang="en-US" sz="3200" b="1" dirty="0">
                <a:solidFill>
                  <a:schemeClr val="dk1"/>
                </a:solidFill>
                <a:latin typeface="Times New Roman" panose="02020603050405020304" pitchFamily="18" charset="0"/>
                <a:ea typeface="Times New Roman"/>
                <a:cs typeface="Times New Roman" panose="02020603050405020304" pitchFamily="18" charset="0"/>
                <a:sym typeface="Times New Roman"/>
              </a:rPr>
              <a:t>References</a:t>
            </a:r>
          </a:p>
          <a:p>
            <a:pPr marL="457200" marR="0" lvl="0" indent="-457200" algn="l" rtl="0">
              <a:lnSpc>
                <a:spcPct val="150000"/>
              </a:lnSpc>
              <a:spcBef>
                <a:spcPts val="0"/>
              </a:spcBef>
              <a:spcAft>
                <a:spcPts val="0"/>
              </a:spcAft>
              <a:buClr>
                <a:schemeClr val="tx1"/>
              </a:buClr>
              <a:buFont typeface="Wingdings" panose="05000000000000000000" pitchFamily="2" charset="2"/>
              <a:buChar char="Ø"/>
            </a:pPr>
            <a:r>
              <a:rPr lang="en-US" sz="1600" dirty="0"/>
              <a:t>J</a:t>
            </a:r>
            <a:r>
              <a:rPr lang="en-US" sz="1600" dirty="0">
                <a:latin typeface="Times New Roman" panose="02020603050405020304" pitchFamily="18" charset="0"/>
                <a:cs typeface="Times New Roman" panose="02020603050405020304" pitchFamily="18" charset="0"/>
              </a:rPr>
              <a:t>. Wu. (2010). A study of the hotel industry's application of the web site as a marketing tool. 3rd International Conference on Information Management, Innovation Management and Industrial Engineering, pp. 632-635. DOI: 10.1109/ICIII.2010.471.</a:t>
            </a:r>
          </a:p>
          <a:p>
            <a:pPr marL="457200" marR="0" lvl="0" indent="-457200" algn="l" rtl="0">
              <a:lnSpc>
                <a:spcPct val="150000"/>
              </a:lnSpc>
              <a:spcBef>
                <a:spcPts val="0"/>
              </a:spcBef>
              <a:spcAft>
                <a:spcPts val="0"/>
              </a:spcAft>
              <a:buClr>
                <a:schemeClr val="tx1"/>
              </a:buClr>
              <a:buFont typeface="Wingdings" panose="05000000000000000000" pitchFamily="2" charset="2"/>
              <a:buChar char="Ø"/>
            </a:pPr>
            <a:r>
              <a:rPr lang="en-US" sz="1600" dirty="0"/>
              <a:t>A. Pathak, A. Singhal &amp; B. K. Rana. (2021). Review on hotel management system. 3rd International Conference on Advances in Computing, Communication Control and Networking (ICAC3N), pp. 1834-1837. DOI: 10.1109/ICAC3N53548.2021.9725658.</a:t>
            </a:r>
          </a:p>
          <a:p>
            <a:pPr marL="457200" marR="0" lvl="0" indent="-457200" algn="l" rtl="0">
              <a:lnSpc>
                <a:spcPct val="150000"/>
              </a:lnSpc>
              <a:spcBef>
                <a:spcPts val="0"/>
              </a:spcBef>
              <a:spcAft>
                <a:spcPts val="0"/>
              </a:spcAft>
              <a:buClr>
                <a:schemeClr val="tx1"/>
              </a:buClr>
              <a:buFont typeface="Wingdings" panose="05000000000000000000" pitchFamily="2" charset="2"/>
              <a:buChar char="Ø"/>
            </a:pPr>
            <a:r>
              <a:rPr lang="en-US" sz="1600" dirty="0"/>
              <a:t>Gray, W. S. &amp; S. C. Liguori. (2002). Hotel and motel management and operations.</a:t>
            </a:r>
          </a:p>
          <a:p>
            <a:pPr marL="457200" marR="0" lvl="0" indent="-457200" algn="l" rtl="0">
              <a:lnSpc>
                <a:spcPct val="150000"/>
              </a:lnSpc>
              <a:spcBef>
                <a:spcPts val="0"/>
              </a:spcBef>
              <a:spcAft>
                <a:spcPts val="0"/>
              </a:spcAft>
              <a:buClr>
                <a:schemeClr val="tx1"/>
              </a:buClr>
              <a:buFont typeface="Wingdings" panose="05000000000000000000" pitchFamily="2" charset="2"/>
              <a:buChar char="Ø"/>
            </a:pPr>
            <a:r>
              <a:rPr lang="en-US" sz="1600" dirty="0"/>
              <a:t>K. </a:t>
            </a:r>
            <a:r>
              <a:rPr lang="en-US" sz="1600" dirty="0" err="1"/>
              <a:t>Tsujii</a:t>
            </a:r>
            <a:r>
              <a:rPr lang="en-US" sz="1600" dirty="0"/>
              <a:t>, K. Tsuda &amp; M. Takahashi. (2015). Towards extracting the hotel evaluations from the comments by the foreign tourists with text mining. 4th International Congress on Advanced Applied Informatics, pp. 46-49. DOI: 10.1109/IIAI-AAI.2015.</a:t>
            </a:r>
          </a:p>
          <a:p>
            <a:pPr marL="457200" marR="0" lvl="0" indent="-457200" algn="l" rtl="0">
              <a:lnSpc>
                <a:spcPct val="150000"/>
              </a:lnSpc>
              <a:spcBef>
                <a:spcPts val="0"/>
              </a:spcBef>
              <a:spcAft>
                <a:spcPts val="0"/>
              </a:spcAft>
              <a:buClr>
                <a:schemeClr val="tx1"/>
              </a:buClr>
              <a:buFont typeface="Wingdings" panose="05000000000000000000" pitchFamily="2" charset="2"/>
              <a:buChar char="Ø"/>
            </a:pPr>
            <a:r>
              <a:rPr lang="en-US" sz="1600" dirty="0" err="1"/>
              <a:t>Gretzel</a:t>
            </a:r>
            <a:r>
              <a:rPr lang="en-US" sz="1600" dirty="0"/>
              <a:t>, Ulrike &amp; Kyung </a:t>
            </a:r>
            <a:r>
              <a:rPr lang="en-US" sz="1600" dirty="0" err="1"/>
              <a:t>Hyan</a:t>
            </a:r>
            <a:r>
              <a:rPr lang="en-US" sz="1600" dirty="0"/>
              <a:t> Yoo. (2008). Use and impact of online travel reviews. Information and Communication Technologies in Tourism 2008, pp. 35-46.</a:t>
            </a:r>
            <a:endParaRPr lang="en-US" sz="12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95568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a:spLocks noGrp="1"/>
          </p:cNvSpPr>
          <p:nvPr>
            <p:ph type="sldNum" idx="12"/>
          </p:nvPr>
        </p:nvSpPr>
        <p:spPr>
          <a:xfrm>
            <a:off x="10456832" y="6386173"/>
            <a:ext cx="1312025" cy="365125"/>
          </a:xfrm>
          <a:prstGeom prst="rect">
            <a:avLst/>
          </a:prstGeom>
          <a:solidFill>
            <a:srgbClr val="0070C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t>2</a:t>
            </a:fld>
            <a:endParaRPr sz="2000"/>
          </a:p>
        </p:txBody>
      </p:sp>
      <p:sp>
        <p:nvSpPr>
          <p:cNvPr id="122" name="Google Shape;122;p2"/>
          <p:cNvSpPr txBox="1">
            <a:spLocks noGrp="1"/>
          </p:cNvSpPr>
          <p:nvPr>
            <p:ph type="ftr" idx="11"/>
          </p:nvPr>
        </p:nvSpPr>
        <p:spPr>
          <a:xfrm>
            <a:off x="1069431" y="6386173"/>
            <a:ext cx="9136023" cy="356382"/>
          </a:xfrm>
          <a:prstGeom prst="rect">
            <a:avLst/>
          </a:prstGeom>
          <a:solidFill>
            <a:srgbClr val="0070C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a:t>DEPARTMENT OF COMPUTER SCIENCE AND ENGINEERING</a:t>
            </a:r>
            <a:endParaRPr sz="2000"/>
          </a:p>
        </p:txBody>
      </p:sp>
      <p:pic>
        <p:nvPicPr>
          <p:cNvPr id="123" name="Google Shape;123;p2"/>
          <p:cNvPicPr preferRelativeResize="0"/>
          <p:nvPr/>
        </p:nvPicPr>
        <p:blipFill rotWithShape="1">
          <a:blip r:embed="rId3">
            <a:alphaModFix/>
          </a:blip>
          <a:srcRect/>
          <a:stretch/>
        </p:blipFill>
        <p:spPr>
          <a:xfrm>
            <a:off x="8721665" y="37033"/>
            <a:ext cx="3470335" cy="689927"/>
          </a:xfrm>
          <a:prstGeom prst="rect">
            <a:avLst/>
          </a:prstGeom>
          <a:noFill/>
          <a:ln>
            <a:noFill/>
          </a:ln>
        </p:spPr>
      </p:pic>
      <p:pic>
        <p:nvPicPr>
          <p:cNvPr id="124" name="Google Shape;124;p2"/>
          <p:cNvPicPr preferRelativeResize="0"/>
          <p:nvPr/>
        </p:nvPicPr>
        <p:blipFill rotWithShape="1">
          <a:blip r:embed="rId4">
            <a:alphaModFix/>
          </a:blip>
          <a:srcRect/>
          <a:stretch/>
        </p:blipFill>
        <p:spPr>
          <a:xfrm>
            <a:off x="0" y="5704366"/>
            <a:ext cx="1153634" cy="1153634"/>
          </a:xfrm>
          <a:prstGeom prst="rect">
            <a:avLst/>
          </a:prstGeom>
          <a:noFill/>
          <a:ln>
            <a:noFill/>
          </a:ln>
        </p:spPr>
      </p:pic>
      <p:sp>
        <p:nvSpPr>
          <p:cNvPr id="125" name="Google Shape;125;p2"/>
          <p:cNvSpPr/>
          <p:nvPr/>
        </p:nvSpPr>
        <p:spPr>
          <a:xfrm>
            <a:off x="3230880" y="0"/>
            <a:ext cx="3603463" cy="46166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1" dirty="0">
                <a:solidFill>
                  <a:schemeClr val="dk1"/>
                </a:solidFill>
                <a:latin typeface="Times New Roman"/>
                <a:ea typeface="Times New Roman"/>
                <a:cs typeface="Times New Roman"/>
                <a:sym typeface="Times New Roman"/>
              </a:rPr>
              <a:t>CONTENTS</a:t>
            </a:r>
            <a:r>
              <a:rPr lang="en-US" sz="2400" b="1" i="0" u="none" strike="noStrike" cap="none" dirty="0">
                <a:solidFill>
                  <a:schemeClr val="dk1"/>
                </a:solidFill>
                <a:latin typeface="Times New Roman"/>
                <a:ea typeface="Times New Roman"/>
                <a:cs typeface="Times New Roman"/>
                <a:sym typeface="Times New Roman"/>
              </a:rPr>
              <a:t> </a:t>
            </a:r>
            <a:endParaRPr dirty="0"/>
          </a:p>
        </p:txBody>
      </p:sp>
      <p:sp>
        <p:nvSpPr>
          <p:cNvPr id="4" name="TextBox 3">
            <a:extLst>
              <a:ext uri="{FF2B5EF4-FFF2-40B4-BE49-F238E27FC236}">
                <a16:creationId xmlns:a16="http://schemas.microsoft.com/office/drawing/2014/main" id="{E36D5193-8CA3-AD5F-3E3D-A5EB30629E32}"/>
              </a:ext>
            </a:extLst>
          </p:cNvPr>
          <p:cNvSpPr txBox="1"/>
          <p:nvPr/>
        </p:nvSpPr>
        <p:spPr>
          <a:xfrm>
            <a:off x="1391920" y="356711"/>
            <a:ext cx="7536180" cy="6038641"/>
          </a:xfrm>
          <a:prstGeom prst="rect">
            <a:avLst/>
          </a:prstGeom>
          <a:noFill/>
        </p:spPr>
        <p:txBody>
          <a:bodyPr wrap="square">
            <a:spAutoFit/>
          </a:bodyPr>
          <a:lstStyle/>
          <a:p>
            <a:pPr marL="285750" marR="0" lvl="0" indent="-285750" algn="l" rtl="0">
              <a:lnSpc>
                <a:spcPct val="150000"/>
              </a:lnSpc>
              <a:spcBef>
                <a:spcPts val="0"/>
              </a:spcBef>
              <a:spcAft>
                <a:spcPts val="0"/>
              </a:spcAft>
              <a:buClr>
                <a:schemeClr val="tx1"/>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Abstract</a:t>
            </a:r>
          </a:p>
          <a:p>
            <a:pPr marL="285750" marR="0" lvl="0" indent="-285750" algn="l" rtl="0">
              <a:lnSpc>
                <a:spcPct val="150000"/>
              </a:lnSpc>
              <a:spcBef>
                <a:spcPts val="0"/>
              </a:spcBef>
              <a:spcAft>
                <a:spcPts val="0"/>
              </a:spcAft>
              <a:buClr>
                <a:schemeClr val="tx1"/>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Problem Statement</a:t>
            </a:r>
          </a:p>
          <a:p>
            <a:pPr marL="285750" indent="-285750">
              <a:lnSpc>
                <a:spcPct val="150000"/>
              </a:lnSpc>
              <a:buClr>
                <a:schemeClr val="tx1"/>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Objective</a:t>
            </a:r>
          </a:p>
          <a:p>
            <a:pPr marL="285750" indent="-285750">
              <a:lnSpc>
                <a:spcPct val="150000"/>
              </a:lnSpc>
              <a:buClr>
                <a:schemeClr val="tx1"/>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Introduction</a:t>
            </a:r>
          </a:p>
          <a:p>
            <a:pPr marL="285750" marR="0" lvl="0" indent="-285750" algn="l" rtl="0">
              <a:lnSpc>
                <a:spcPct val="150000"/>
              </a:lnSpc>
              <a:spcBef>
                <a:spcPts val="0"/>
              </a:spcBef>
              <a:spcAft>
                <a:spcPts val="0"/>
              </a:spcAft>
              <a:buClr>
                <a:schemeClr val="tx1"/>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Existing System</a:t>
            </a:r>
          </a:p>
          <a:p>
            <a:pPr marL="285750" marR="0" lvl="0" indent="-285750" algn="l" rtl="0">
              <a:lnSpc>
                <a:spcPct val="150000"/>
              </a:lnSpc>
              <a:spcBef>
                <a:spcPts val="0"/>
              </a:spcBef>
              <a:spcAft>
                <a:spcPts val="0"/>
              </a:spcAft>
              <a:buClr>
                <a:schemeClr val="tx1"/>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Proposed System </a:t>
            </a:r>
          </a:p>
          <a:p>
            <a:pPr marL="285750" marR="0" lvl="0" indent="-285750" algn="l" rtl="0">
              <a:lnSpc>
                <a:spcPct val="150000"/>
              </a:lnSpc>
              <a:spcBef>
                <a:spcPts val="0"/>
              </a:spcBef>
              <a:spcAft>
                <a:spcPts val="0"/>
              </a:spcAft>
              <a:buClr>
                <a:schemeClr val="tx1"/>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Literature Survey</a:t>
            </a:r>
          </a:p>
          <a:p>
            <a:pPr marL="285750" marR="0" lvl="0" indent="-285750" algn="l" rtl="0">
              <a:lnSpc>
                <a:spcPct val="150000"/>
              </a:lnSpc>
              <a:spcBef>
                <a:spcPts val="0"/>
              </a:spcBef>
              <a:spcAft>
                <a:spcPts val="0"/>
              </a:spcAft>
              <a:buClr>
                <a:schemeClr val="tx1"/>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System Architecture </a:t>
            </a:r>
          </a:p>
          <a:p>
            <a:pPr marL="285750" marR="0" lvl="0" indent="-285750" algn="l" rtl="0">
              <a:lnSpc>
                <a:spcPct val="150000"/>
              </a:lnSpc>
              <a:spcBef>
                <a:spcPts val="0"/>
              </a:spcBef>
              <a:spcAft>
                <a:spcPts val="0"/>
              </a:spcAft>
              <a:buClr>
                <a:schemeClr val="tx1"/>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Modules</a:t>
            </a:r>
          </a:p>
          <a:p>
            <a:pPr marL="285750" indent="-285750">
              <a:lnSpc>
                <a:spcPct val="150000"/>
              </a:lnSpc>
              <a:buClr>
                <a:schemeClr val="tx1"/>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Implementation </a:t>
            </a:r>
          </a:p>
          <a:p>
            <a:pPr marL="285750" indent="-285750">
              <a:lnSpc>
                <a:spcPct val="150000"/>
              </a:lnSpc>
              <a:buClr>
                <a:schemeClr val="tx1"/>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Results and Discussions </a:t>
            </a:r>
          </a:p>
          <a:p>
            <a:pPr marL="285750" indent="-285750">
              <a:lnSpc>
                <a:spcPct val="150000"/>
              </a:lnSpc>
              <a:buClr>
                <a:schemeClr val="tx1"/>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Conclusion and Future Scope </a:t>
            </a:r>
            <a:endParaRPr lang="en-US" sz="2000" b="1" dirty="0">
              <a:solidFill>
                <a:schemeClr val="dk1"/>
              </a:solidFill>
              <a:latin typeface="Times New Roman" panose="02020603050405020304" pitchFamily="18" charset="0"/>
              <a:ea typeface="Times New Roman"/>
              <a:cs typeface="Times New Roman" panose="02020603050405020304" pitchFamily="18" charset="0"/>
            </a:endParaRPr>
          </a:p>
          <a:p>
            <a:pPr marL="285750" marR="0" lvl="0" indent="-285750" algn="l" rtl="0">
              <a:lnSpc>
                <a:spcPct val="150000"/>
              </a:lnSpc>
              <a:spcBef>
                <a:spcPts val="0"/>
              </a:spcBef>
              <a:spcAft>
                <a:spcPts val="0"/>
              </a:spcAft>
              <a:buClr>
                <a:schemeClr val="tx1"/>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References</a:t>
            </a:r>
          </a:p>
        </p:txBody>
      </p:sp>
    </p:spTree>
    <p:extLst>
      <p:ext uri="{BB962C8B-B14F-4D97-AF65-F5344CB8AC3E}">
        <p14:creationId xmlns:p14="http://schemas.microsoft.com/office/powerpoint/2010/main" val="3868761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3</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576817" y="726961"/>
            <a:ext cx="10990343" cy="4524315"/>
          </a:xfrm>
          <a:prstGeom prst="rect">
            <a:avLst/>
          </a:prstGeom>
          <a:noFill/>
        </p:spPr>
        <p:txBody>
          <a:bodyPr wrap="square" rtlCol="0">
            <a:spAutoFit/>
          </a:bodyPr>
          <a:lstStyle/>
          <a:p>
            <a:pPr>
              <a:lnSpc>
                <a:spcPct val="150000"/>
              </a:lnSpc>
            </a:pPr>
            <a:r>
              <a:rPr lang="en-US" sz="3200" b="1" dirty="0">
                <a:latin typeface="Times New Roman" panose="02020603050405020304" pitchFamily="18" charset="0"/>
                <a:ea typeface="Calibri" panose="020F0502020204030204" pitchFamily="34" charset="0"/>
                <a:cs typeface="Times New Roman" panose="02020603050405020304" pitchFamily="18" charset="0"/>
              </a:rPr>
              <a:t>Abstract</a:t>
            </a:r>
          </a:p>
          <a:p>
            <a:pPr algn="just"/>
            <a:r>
              <a:rPr lang="en-US" sz="2400" dirty="0">
                <a:latin typeface="Times New Roman" panose="02020603050405020304" pitchFamily="18" charset="0"/>
                <a:cs typeface="Times New Roman" panose="02020603050405020304" pitchFamily="18" charset="0"/>
              </a:rPr>
              <a:t>The provided Flask-based web application is a comprehensive hotel management system integrating multiple functionalities to streamline operations for both administrators and users. This application leverages MySQL for database management and focuses on modules like user authentication, room management, restaurant menu handling, booking, order processing, and customer reviews. Administrators can log in through a secure portal to manage rooms, edit or delete room details, oversee restaurant menus, and handle orders. The room management system supports CRUD operations, ensuring seamless addition, updating, and availability tracking of rooms. The platform supports features such as multi-room booking, real-time availability checks, and payment integration, providing users with a seamless booking experience. </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61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4</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668593" y="321553"/>
            <a:ext cx="11021962" cy="4642618"/>
          </a:xfrm>
          <a:prstGeom prst="rect">
            <a:avLst/>
          </a:prstGeom>
          <a:noFill/>
        </p:spPr>
        <p:txBody>
          <a:bodyPr wrap="square" rtlCol="0">
            <a:spAutoFit/>
          </a:bodyPr>
          <a:lstStyle/>
          <a:p>
            <a:pPr marR="0" lvl="0" algn="l" rtl="0">
              <a:lnSpc>
                <a:spcPct val="150000"/>
              </a:lnSpc>
              <a:spcBef>
                <a:spcPts val="0"/>
              </a:spcBef>
              <a:spcAft>
                <a:spcPts val="0"/>
              </a:spcAft>
              <a:buClr>
                <a:srgbClr val="FF0000"/>
              </a:buClr>
            </a:pPr>
            <a:r>
              <a:rPr lang="en-US" sz="3200" b="1" dirty="0">
                <a:solidFill>
                  <a:schemeClr val="dk1"/>
                </a:solidFill>
                <a:latin typeface="Times New Roman" panose="02020603050405020304" pitchFamily="18" charset="0"/>
                <a:ea typeface="Times New Roman"/>
                <a:cs typeface="Times New Roman" panose="02020603050405020304" pitchFamily="18" charset="0"/>
                <a:sym typeface="Times New Roman"/>
              </a:rPr>
              <a:t>Problem Statement</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hospitality industry, efficient management of reservations and customer data is crucial for providing an excellent guest experience.</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Issues like human errors, delays, and poor data accessibility in traditional systems. </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Difficulty in combining room booking, restaurant management, and customer feedback in a unified platform.</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By automating routine tasks and centralizing data, a hotel booking management system helps reduce human error, improve customer satisfaction, and increase overall operational efficiency.</a:t>
            </a:r>
          </a:p>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Risks of unauthorized access and data breaches in online systems. </a:t>
            </a:r>
          </a:p>
          <a:p>
            <a:pPr>
              <a:lnSpc>
                <a:spcPct val="150000"/>
              </a:lnSpc>
            </a:pP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6586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5</a:t>
            </a:fld>
            <a:endParaRPr lang="en-US" sz="200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591102" y="360298"/>
            <a:ext cx="11164029" cy="3965509"/>
          </a:xfrm>
          <a:prstGeom prst="rect">
            <a:avLst/>
          </a:prstGeom>
          <a:noFill/>
        </p:spPr>
        <p:txBody>
          <a:bodyPr wrap="square" lIns="91440" tIns="45720" rIns="91440" bIns="45720" rtlCol="0" anchor="t">
            <a:spAutoFit/>
          </a:bodyPr>
          <a:lstStyle/>
          <a:p>
            <a:pPr marR="0" lvl="0" algn="l" rtl="0">
              <a:lnSpc>
                <a:spcPct val="150000"/>
              </a:lnSpc>
              <a:spcBef>
                <a:spcPts val="0"/>
              </a:spcBef>
              <a:spcAft>
                <a:spcPts val="0"/>
              </a:spcAft>
              <a:buClr>
                <a:srgbClr val="FF0000"/>
              </a:buClr>
            </a:pPr>
            <a:r>
              <a:rPr lang="en-US" sz="3200" b="1" dirty="0">
                <a:solidFill>
                  <a:schemeClr val="dk1"/>
                </a:solidFill>
                <a:latin typeface="Times New Roman"/>
                <a:cs typeface="Times New Roman"/>
              </a:rPr>
              <a:t>Objective</a:t>
            </a:r>
            <a:endParaRPr lang="en-US" sz="3200" b="1" dirty="0">
              <a:solidFill>
                <a:schemeClr val="dk1"/>
              </a:solidFill>
              <a:latin typeface="Times New Roman" panose="02020603050405020304" pitchFamily="18" charset="0"/>
              <a:cs typeface="Times New Roman" panose="02020603050405020304" pitchFamily="18" charset="0"/>
            </a:endParaRPr>
          </a:p>
          <a:p>
            <a:r>
              <a:rPr lang="en-US" sz="3200" dirty="0" err="1">
                <a:solidFill>
                  <a:schemeClr val="dk1"/>
                </a:solidFill>
                <a:latin typeface="Wingdings"/>
                <a:cs typeface="Times New Roman"/>
                <a:sym typeface="Wingdings"/>
              </a:rPr>
              <a:t>Ø</a:t>
            </a:r>
            <a:r>
              <a:rPr lang="en-US" sz="3200" dirty="0" err="1">
                <a:solidFill>
                  <a:schemeClr val="dk1"/>
                </a:solidFill>
                <a:latin typeface="Times New Roman"/>
                <a:cs typeface="Times New Roman"/>
              </a:rPr>
              <a:t>Streamline</a:t>
            </a:r>
            <a:r>
              <a:rPr lang="en-US" sz="3200" dirty="0">
                <a:solidFill>
                  <a:schemeClr val="dk1"/>
                </a:solidFill>
                <a:latin typeface="Times New Roman"/>
                <a:cs typeface="Times New Roman"/>
              </a:rPr>
              <a:t> Booking Processes</a:t>
            </a:r>
            <a:endParaRPr lang="en-US" dirty="0">
              <a:solidFill>
                <a:schemeClr val="dk1"/>
              </a:solidFill>
              <a:latin typeface="Times New Roman"/>
              <a:cs typeface="Times New Roman"/>
            </a:endParaRPr>
          </a:p>
          <a:p>
            <a:r>
              <a:rPr lang="en-US" sz="3200" dirty="0" err="1">
                <a:solidFill>
                  <a:schemeClr val="dk1"/>
                </a:solidFill>
                <a:latin typeface="Wingdings"/>
                <a:cs typeface="Times New Roman"/>
                <a:sym typeface="Wingdings"/>
              </a:rPr>
              <a:t>Ø</a:t>
            </a:r>
            <a:r>
              <a:rPr lang="en-US" sz="3200" dirty="0" err="1">
                <a:solidFill>
                  <a:schemeClr val="dk1"/>
                </a:solidFill>
                <a:latin typeface="Times New Roman"/>
                <a:cs typeface="Times New Roman"/>
              </a:rPr>
              <a:t>Improve</a:t>
            </a:r>
            <a:r>
              <a:rPr lang="en-US" sz="3200" dirty="0">
                <a:solidFill>
                  <a:schemeClr val="dk1"/>
                </a:solidFill>
                <a:latin typeface="Times New Roman"/>
                <a:cs typeface="Times New Roman"/>
              </a:rPr>
              <a:t> Room Inventory Management</a:t>
            </a:r>
            <a:endParaRPr lang="en-US" dirty="0">
              <a:solidFill>
                <a:schemeClr val="dk1"/>
              </a:solidFill>
              <a:latin typeface="Times New Roman"/>
              <a:cs typeface="Times New Roman"/>
            </a:endParaRPr>
          </a:p>
          <a:p>
            <a:r>
              <a:rPr lang="en-US" sz="3200" dirty="0" err="1">
                <a:solidFill>
                  <a:schemeClr val="dk1"/>
                </a:solidFill>
                <a:latin typeface="Wingdings"/>
                <a:cs typeface="Times New Roman"/>
                <a:sym typeface="Wingdings"/>
              </a:rPr>
              <a:t>Ø</a:t>
            </a:r>
            <a:r>
              <a:rPr lang="en-US" sz="3200" dirty="0" err="1">
                <a:solidFill>
                  <a:schemeClr val="dk1"/>
                </a:solidFill>
                <a:latin typeface="Times New Roman"/>
                <a:cs typeface="Times New Roman"/>
              </a:rPr>
              <a:t>Enhance</a:t>
            </a:r>
            <a:r>
              <a:rPr lang="en-US" sz="3200" dirty="0">
                <a:solidFill>
                  <a:schemeClr val="dk1"/>
                </a:solidFill>
                <a:latin typeface="Times New Roman"/>
                <a:cs typeface="Times New Roman"/>
              </a:rPr>
              <a:t> Guest Experience</a:t>
            </a:r>
            <a:endParaRPr lang="en-US" dirty="0">
              <a:solidFill>
                <a:schemeClr val="dk1"/>
              </a:solidFill>
              <a:latin typeface="Times New Roman"/>
              <a:cs typeface="Times New Roman"/>
            </a:endParaRPr>
          </a:p>
          <a:p>
            <a:r>
              <a:rPr lang="en-US" sz="3200" dirty="0" err="1">
                <a:solidFill>
                  <a:schemeClr val="dk1"/>
                </a:solidFill>
                <a:latin typeface="Wingdings"/>
                <a:cs typeface="Times New Roman"/>
                <a:sym typeface="Wingdings"/>
              </a:rPr>
              <a:t>Ø</a:t>
            </a:r>
            <a:r>
              <a:rPr lang="en-US" sz="3200" dirty="0" err="1">
                <a:solidFill>
                  <a:schemeClr val="dk1"/>
                </a:solidFill>
                <a:latin typeface="Times New Roman"/>
                <a:cs typeface="Times New Roman"/>
              </a:rPr>
              <a:t>Improve</a:t>
            </a:r>
            <a:r>
              <a:rPr lang="en-US" sz="3200" dirty="0">
                <a:solidFill>
                  <a:schemeClr val="dk1"/>
                </a:solidFill>
                <a:latin typeface="Times New Roman"/>
                <a:cs typeface="Times New Roman"/>
              </a:rPr>
              <a:t> Check-In and Check-Out Experience</a:t>
            </a:r>
            <a:endParaRPr lang="en-US" dirty="0">
              <a:solidFill>
                <a:schemeClr val="dk1"/>
              </a:solidFill>
              <a:latin typeface="Times New Roman"/>
              <a:cs typeface="Times New Roman"/>
            </a:endParaRPr>
          </a:p>
          <a:p>
            <a:r>
              <a:rPr lang="en-US" sz="3200" dirty="0" err="1">
                <a:solidFill>
                  <a:schemeClr val="dk1"/>
                </a:solidFill>
                <a:latin typeface="Wingdings"/>
                <a:cs typeface="Times New Roman"/>
                <a:sym typeface="Wingdings"/>
              </a:rPr>
              <a:t>Ø</a:t>
            </a:r>
            <a:r>
              <a:rPr lang="en-US" sz="3200" dirty="0" err="1">
                <a:solidFill>
                  <a:schemeClr val="dk1"/>
                </a:solidFill>
                <a:latin typeface="Times New Roman"/>
                <a:cs typeface="Times New Roman"/>
              </a:rPr>
              <a:t>Increase</a:t>
            </a:r>
            <a:r>
              <a:rPr lang="en-US" sz="3200" dirty="0">
                <a:solidFill>
                  <a:schemeClr val="dk1"/>
                </a:solidFill>
                <a:latin typeface="Times New Roman"/>
                <a:cs typeface="Times New Roman"/>
              </a:rPr>
              <a:t> Operational Efficiency</a:t>
            </a:r>
            <a:endParaRPr lang="en-US" sz="2400" dirty="0">
              <a:solidFill>
                <a:schemeClr val="dk1"/>
              </a:solidFill>
              <a:latin typeface="Times New Roman"/>
              <a:cs typeface="Times New Roman"/>
            </a:endParaRPr>
          </a:p>
          <a:p>
            <a:pPr>
              <a:lnSpc>
                <a:spcPct val="150000"/>
              </a:lnSpc>
            </a:pPr>
            <a:endParaRPr lang="en-US" sz="800" b="1" dirty="0">
              <a:solidFill>
                <a:schemeClr val="dk1"/>
              </a:solidFill>
              <a:latin typeface="Times New Roman" panose="02020603050405020304" pitchFamily="18" charset="0"/>
              <a:cs typeface="Times New Roman" panose="02020603050405020304" pitchFamily="18" charset="0"/>
            </a:endParaRPr>
          </a:p>
          <a:p>
            <a:pPr>
              <a:lnSpc>
                <a:spcPct val="150000"/>
              </a:lnSpc>
            </a:pPr>
            <a:endParaRPr lang="en-IN" sz="2400" b="1" dirty="0">
              <a:solidFill>
                <a:schemeClr val="dk1"/>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479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6</a:t>
            </a:fld>
            <a:endParaRPr lang="en-US" sz="200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578186" y="244061"/>
            <a:ext cx="11021962" cy="6858609"/>
          </a:xfrm>
          <a:prstGeom prst="rect">
            <a:avLst/>
          </a:prstGeom>
          <a:noFill/>
        </p:spPr>
        <p:txBody>
          <a:bodyPr wrap="square" lIns="91440" tIns="45720" rIns="91440" bIns="45720" rtlCol="0" anchor="t">
            <a:spAutoFit/>
          </a:bodyPr>
          <a:lstStyle/>
          <a:p>
            <a:pPr marR="0" lvl="0" algn="l" rtl="0">
              <a:lnSpc>
                <a:spcPct val="150000"/>
              </a:lnSpc>
              <a:spcBef>
                <a:spcPts val="0"/>
              </a:spcBef>
              <a:spcAft>
                <a:spcPts val="0"/>
              </a:spcAft>
              <a:buClr>
                <a:srgbClr val="FF0000"/>
              </a:buClr>
            </a:pPr>
            <a:r>
              <a:rPr lang="en-US" sz="3200" b="1" dirty="0">
                <a:solidFill>
                  <a:schemeClr val="dk1"/>
                </a:solidFill>
                <a:latin typeface="Times New Roman"/>
                <a:cs typeface="Times New Roman"/>
              </a:rPr>
              <a:t>Introduction</a:t>
            </a:r>
            <a:endParaRPr lang="en-US" sz="3200" b="1" dirty="0">
              <a:solidFill>
                <a:schemeClr val="dk1"/>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Ø"/>
            </a:pPr>
            <a:r>
              <a:rPr lang="en-US" sz="2400" dirty="0">
                <a:solidFill>
                  <a:schemeClr val="dk1"/>
                </a:solidFill>
                <a:latin typeface="Times New Roman" panose="02020603050405020304" pitchFamily="18" charset="0"/>
                <a:cs typeface="Times New Roman" panose="02020603050405020304" pitchFamily="18" charset="0"/>
              </a:rPr>
              <a:t>In today's fast-paced world, the convenience of online hotel booking services has transformed the way travelers plan their accommodations.</a:t>
            </a:r>
          </a:p>
          <a:p>
            <a:pPr marL="342900" indent="-342900">
              <a:lnSpc>
                <a:spcPct val="150000"/>
              </a:lnSpc>
              <a:buFont typeface="Wingdings" panose="05000000000000000000" pitchFamily="2" charset="2"/>
              <a:buChar char="Ø"/>
            </a:pPr>
            <a:r>
              <a:rPr lang="en-US" sz="2400" dirty="0">
                <a:solidFill>
                  <a:schemeClr val="dk1"/>
                </a:solidFill>
                <a:latin typeface="Times New Roman" panose="02020603050405020304" pitchFamily="18" charset="0"/>
                <a:cs typeface="Times New Roman" panose="02020603050405020304" pitchFamily="18" charset="0"/>
              </a:rPr>
              <a:t>This  project aims to develop a user-friendly platform that streamlines the hotel booking process, making it accessible for everyone from casual travelers to business  professionals.</a:t>
            </a:r>
          </a:p>
          <a:p>
            <a:pPr marL="342900" indent="-342900">
              <a:lnSpc>
                <a:spcPct val="150000"/>
              </a:lnSpc>
              <a:buFont typeface="Wingdings" panose="05000000000000000000" pitchFamily="2" charset="2"/>
              <a:buChar char="Ø"/>
            </a:pPr>
            <a:r>
              <a:rPr lang="en-US" sz="2400" dirty="0">
                <a:solidFill>
                  <a:schemeClr val="dk1"/>
                </a:solidFill>
                <a:latin typeface="Times New Roman" panose="02020603050405020304" pitchFamily="18" charset="0"/>
                <a:cs typeface="Times New Roman" panose="02020603050405020304" pitchFamily="18" charset="0"/>
              </a:rPr>
              <a:t>With a myriad of options available, choosing the right hotel can be overwhelming. Our service will allow users to efficiently search and compare hotels based on their preferences, including location, price, and amenities. </a:t>
            </a:r>
          </a:p>
          <a:p>
            <a:pPr marL="342900" indent="-342900">
              <a:lnSpc>
                <a:spcPct val="150000"/>
              </a:lnSpc>
              <a:buFont typeface="Wingdings" panose="05000000000000000000" pitchFamily="2" charset="2"/>
              <a:buChar char="Ø"/>
            </a:pPr>
            <a:r>
              <a:rPr lang="en-US" sz="2400" dirty="0">
                <a:solidFill>
                  <a:schemeClr val="dk1"/>
                </a:solidFill>
                <a:latin typeface="Times New Roman" panose="02020603050405020304" pitchFamily="18" charset="0"/>
                <a:cs typeface="Times New Roman" panose="02020603050405020304" pitchFamily="18" charset="0"/>
              </a:rPr>
              <a:t>By providing detailed listings and user reviews, we empower customers to make informed decisions.</a:t>
            </a:r>
          </a:p>
          <a:p>
            <a:pPr>
              <a:lnSpc>
                <a:spcPct val="150000"/>
              </a:lnSpc>
            </a:pP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673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7</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1153634" y="388595"/>
            <a:ext cx="9976697" cy="4631524"/>
          </a:xfrm>
          <a:prstGeom prst="rect">
            <a:avLst/>
          </a:prstGeom>
          <a:noFill/>
        </p:spPr>
        <p:txBody>
          <a:bodyPr wrap="square" lIns="91440" tIns="45720" rIns="91440" bIns="45720" rtlCol="0" anchor="t">
            <a:spAutoFit/>
          </a:bodyPr>
          <a:lstStyle/>
          <a:p>
            <a:pPr marR="0" lvl="0" algn="l" rtl="0">
              <a:lnSpc>
                <a:spcPct val="150000"/>
              </a:lnSpc>
              <a:spcBef>
                <a:spcPts val="0"/>
              </a:spcBef>
              <a:spcAft>
                <a:spcPts val="0"/>
              </a:spcAft>
              <a:buClr>
                <a:srgbClr val="FF0000"/>
              </a:buClr>
            </a:pPr>
            <a:r>
              <a:rPr lang="en-US" sz="3200" b="1" dirty="0">
                <a:solidFill>
                  <a:schemeClr val="dk1"/>
                </a:solidFill>
                <a:latin typeface="Times New Roman"/>
                <a:ea typeface="Times New Roman"/>
                <a:cs typeface="Times New Roman"/>
                <a:sym typeface="Times New Roman"/>
              </a:rPr>
              <a:t>Existing System</a:t>
            </a:r>
            <a:endParaRPr lang="en-US" sz="3200" b="1" dirty="0">
              <a:solidFill>
                <a:schemeClr val="dk1"/>
              </a:solidFill>
              <a:latin typeface="Times New Roman"/>
              <a:ea typeface="Times New Roman"/>
              <a:cs typeface="Times New Roman"/>
            </a:endParaRPr>
          </a:p>
          <a:p>
            <a:pPr marL="457200" marR="0" lvl="0" indent="-457200" algn="l" rtl="0">
              <a:lnSpc>
                <a:spcPct val="150000"/>
              </a:lnSpc>
              <a:spcBef>
                <a:spcPts val="0"/>
              </a:spcBef>
              <a:spcAft>
                <a:spcPts val="0"/>
              </a:spcAft>
              <a:buClrTx/>
              <a:buFont typeface="Wingdings" panose="05000000000000000000" pitchFamily="2" charset="2"/>
              <a:buChar char="Ø"/>
            </a:pPr>
            <a:r>
              <a:rPr lang="en-IN" sz="2800" dirty="0">
                <a:latin typeface="Times New Roman"/>
              </a:rPr>
              <a:t>User Registration</a:t>
            </a:r>
          </a:p>
          <a:p>
            <a:pPr marL="457200" marR="0" lvl="0" indent="-457200" algn="l" rtl="0">
              <a:lnSpc>
                <a:spcPct val="150000"/>
              </a:lnSpc>
              <a:spcBef>
                <a:spcPts val="0"/>
              </a:spcBef>
              <a:spcAft>
                <a:spcPts val="0"/>
              </a:spcAft>
              <a:buClrTx/>
              <a:buFont typeface="Wingdings" panose="05000000000000000000" pitchFamily="2" charset="2"/>
              <a:buChar char="Ø"/>
            </a:pPr>
            <a:r>
              <a:rPr lang="en-IN" sz="2800" dirty="0">
                <a:latin typeface="Times New Roman"/>
              </a:rPr>
              <a:t>Room Availability</a:t>
            </a:r>
          </a:p>
          <a:p>
            <a:pPr marL="457200" marR="0" lvl="0" indent="-457200" algn="l" rtl="0">
              <a:lnSpc>
                <a:spcPct val="150000"/>
              </a:lnSpc>
              <a:spcBef>
                <a:spcPts val="0"/>
              </a:spcBef>
              <a:spcAft>
                <a:spcPts val="0"/>
              </a:spcAft>
              <a:buClrTx/>
              <a:buFont typeface="Wingdings" panose="05000000000000000000" pitchFamily="2" charset="2"/>
              <a:buChar char="Ø"/>
            </a:pPr>
            <a:r>
              <a:rPr lang="en-IN" sz="2800" dirty="0">
                <a:latin typeface="Times New Roman"/>
              </a:rPr>
              <a:t>Booking Process</a:t>
            </a:r>
          </a:p>
          <a:p>
            <a:pPr marL="457200" marR="0" lvl="0" indent="-457200" algn="l" rtl="0">
              <a:lnSpc>
                <a:spcPct val="150000"/>
              </a:lnSpc>
              <a:spcBef>
                <a:spcPts val="0"/>
              </a:spcBef>
              <a:spcAft>
                <a:spcPts val="0"/>
              </a:spcAft>
              <a:buClrTx/>
              <a:buFont typeface="Wingdings" panose="05000000000000000000" pitchFamily="2" charset="2"/>
              <a:buChar char="Ø"/>
            </a:pPr>
            <a:r>
              <a:rPr lang="en-IN" sz="2800" dirty="0">
                <a:latin typeface="Times New Roman"/>
              </a:rPr>
              <a:t>Payment Process</a:t>
            </a:r>
          </a:p>
          <a:p>
            <a:pPr marL="457200" indent="-457200">
              <a:lnSpc>
                <a:spcPct val="150000"/>
              </a:lnSpc>
              <a:buClrTx/>
              <a:buFont typeface="Wingdings" panose="05000000000000000000" pitchFamily="2" charset="2"/>
              <a:buChar char="Ø"/>
            </a:pPr>
            <a:r>
              <a:rPr lang="en-IN" sz="2800" dirty="0">
                <a:latin typeface="Times New Roman"/>
              </a:rPr>
              <a:t>Reviews and Ratings</a:t>
            </a:r>
            <a:endParaRPr lang="en-US" sz="2800" b="1" dirty="0">
              <a:solidFill>
                <a:schemeClr val="dk1"/>
              </a:solidFill>
              <a:latin typeface="Times New Roman"/>
              <a:ea typeface="Times New Roman"/>
              <a:sym typeface="Times New Roman"/>
            </a:endParaRPr>
          </a:p>
          <a:p>
            <a:pPr marL="457200" marR="0" lvl="0" indent="-457200" algn="l" rtl="0">
              <a:lnSpc>
                <a:spcPct val="150000"/>
              </a:lnSpc>
              <a:spcBef>
                <a:spcPts val="0"/>
              </a:spcBef>
              <a:spcAft>
                <a:spcPts val="0"/>
              </a:spcAft>
              <a:buClrTx/>
              <a:buFont typeface="Wingdings" panose="05000000000000000000" pitchFamily="2" charset="2"/>
              <a:buChar char="Ø"/>
            </a:pPr>
            <a:r>
              <a:rPr lang="en-IN" sz="2800" dirty="0">
                <a:latin typeface="Times New Roman"/>
              </a:rPr>
              <a:t>Restaurant Availability</a:t>
            </a:r>
          </a:p>
        </p:txBody>
      </p:sp>
    </p:spTree>
    <p:extLst>
      <p:ext uri="{BB962C8B-B14F-4D97-AF65-F5344CB8AC3E}">
        <p14:creationId xmlns:p14="http://schemas.microsoft.com/office/powerpoint/2010/main" val="133212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8</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901191" y="928145"/>
            <a:ext cx="10020870" cy="3338863"/>
          </a:xfrm>
          <a:prstGeom prst="rect">
            <a:avLst/>
          </a:prstGeom>
          <a:noFill/>
        </p:spPr>
        <p:txBody>
          <a:bodyPr wrap="square" lIns="91440" tIns="45720" rIns="91440" bIns="45720" rtlCol="0" anchor="t">
            <a:spAutoFit/>
          </a:bodyPr>
          <a:lstStyle/>
          <a:p>
            <a:pPr marR="0" lvl="0" algn="l" rtl="0">
              <a:lnSpc>
                <a:spcPct val="150000"/>
              </a:lnSpc>
              <a:spcBef>
                <a:spcPts val="0"/>
              </a:spcBef>
              <a:spcAft>
                <a:spcPts val="0"/>
              </a:spcAft>
              <a:buClr>
                <a:srgbClr val="FF0000"/>
              </a:buClr>
            </a:pPr>
            <a:r>
              <a:rPr lang="en-US" sz="3200" b="1" dirty="0">
                <a:solidFill>
                  <a:schemeClr val="dk1"/>
                </a:solidFill>
                <a:latin typeface="Times New Roman"/>
                <a:ea typeface="Times New Roman"/>
                <a:cs typeface="Times New Roman"/>
                <a:sym typeface="Times New Roman"/>
              </a:rPr>
              <a:t>Proposed System</a:t>
            </a:r>
            <a:endParaRPr lang="en-US" sz="3200" b="1" dirty="0">
              <a:solidFill>
                <a:schemeClr val="dk1"/>
              </a:solidFill>
              <a:latin typeface="Times New Roman"/>
              <a:ea typeface="Times New Roman"/>
              <a:cs typeface="Times New Roman"/>
            </a:endParaRPr>
          </a:p>
          <a:p>
            <a:pPr marL="457200" marR="0" lvl="0" indent="-457200" algn="l" rtl="0">
              <a:lnSpc>
                <a:spcPct val="150000"/>
              </a:lnSpc>
              <a:spcBef>
                <a:spcPts val="0"/>
              </a:spcBef>
              <a:spcAft>
                <a:spcPts val="0"/>
              </a:spcAft>
              <a:buClrTx/>
              <a:buFont typeface="Wingdings" panose="05000000000000000000" pitchFamily="2" charset="2"/>
              <a:buChar char="Ø"/>
            </a:pPr>
            <a:r>
              <a:rPr lang="en-IN" sz="2800" dirty="0">
                <a:latin typeface="Times New Roman"/>
              </a:rPr>
              <a:t>Enhanced User Experience</a:t>
            </a:r>
            <a:endParaRPr lang="en-US" sz="2800" b="1" dirty="0">
              <a:solidFill>
                <a:schemeClr val="dk1"/>
              </a:solidFill>
              <a:latin typeface="Times New Roman"/>
            </a:endParaRPr>
          </a:p>
          <a:p>
            <a:pPr marL="457200" marR="0" lvl="0" indent="-457200" algn="l" rtl="0">
              <a:lnSpc>
                <a:spcPct val="150000"/>
              </a:lnSpc>
              <a:spcBef>
                <a:spcPts val="0"/>
              </a:spcBef>
              <a:spcAft>
                <a:spcPts val="0"/>
              </a:spcAft>
              <a:buClrTx/>
              <a:buFont typeface="Wingdings" panose="05000000000000000000" pitchFamily="2" charset="2"/>
              <a:buChar char="Ø"/>
            </a:pPr>
            <a:r>
              <a:rPr lang="en-IN" sz="2800" dirty="0">
                <a:latin typeface="Times New Roman"/>
              </a:rPr>
              <a:t>Price Comparison</a:t>
            </a:r>
            <a:endParaRPr lang="en-US" sz="2800" b="1" dirty="0">
              <a:solidFill>
                <a:schemeClr val="dk1"/>
              </a:solidFill>
              <a:latin typeface="Times New Roman"/>
            </a:endParaRPr>
          </a:p>
          <a:p>
            <a:pPr marL="457200" marR="0" lvl="0" indent="-457200" algn="l" rtl="0">
              <a:lnSpc>
                <a:spcPct val="150000"/>
              </a:lnSpc>
              <a:spcBef>
                <a:spcPts val="0"/>
              </a:spcBef>
              <a:spcAft>
                <a:spcPts val="0"/>
              </a:spcAft>
              <a:buClrTx/>
              <a:buFont typeface="Wingdings" panose="05000000000000000000" pitchFamily="2" charset="2"/>
              <a:buChar char="Ø"/>
            </a:pPr>
            <a:r>
              <a:rPr lang="en-IN" sz="2800" dirty="0">
                <a:latin typeface="Times New Roman"/>
              </a:rPr>
              <a:t>Improved Booking Flexibility</a:t>
            </a:r>
          </a:p>
          <a:p>
            <a:pPr marL="457200" marR="0" lvl="0" indent="-457200" algn="l" rtl="0">
              <a:lnSpc>
                <a:spcPct val="150000"/>
              </a:lnSpc>
              <a:spcBef>
                <a:spcPts val="0"/>
              </a:spcBef>
              <a:spcAft>
                <a:spcPts val="0"/>
              </a:spcAft>
              <a:buClrTx/>
              <a:buFont typeface="Wingdings" panose="05000000000000000000" pitchFamily="2" charset="2"/>
              <a:buChar char="Ø"/>
            </a:pPr>
            <a:r>
              <a:rPr lang="en-IN" sz="2800" dirty="0">
                <a:latin typeface="Times New Roman"/>
              </a:rPr>
              <a:t>Web Application</a:t>
            </a:r>
            <a:endParaRPr lang="en-US" sz="2800" b="1" dirty="0">
              <a:solidFill>
                <a:schemeClr val="dk1"/>
              </a:solidFill>
              <a:latin typeface="Times New Roman"/>
              <a:ea typeface="Times New Roman"/>
              <a:sym typeface="Times New Roman"/>
            </a:endParaRPr>
          </a:p>
        </p:txBody>
      </p:sp>
    </p:spTree>
    <p:extLst>
      <p:ext uri="{BB962C8B-B14F-4D97-AF65-F5344CB8AC3E}">
        <p14:creationId xmlns:p14="http://schemas.microsoft.com/office/powerpoint/2010/main" val="3096323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9</a:t>
            </a:fld>
            <a:endParaRPr lang="en-US" sz="2000" dirty="0"/>
          </a:p>
        </p:txBody>
      </p:sp>
      <p:sp>
        <p:nvSpPr>
          <p:cNvPr id="5" name="Footer Placeholder 4">
            <a:extLst>
              <a:ext uri="{FF2B5EF4-FFF2-40B4-BE49-F238E27FC236}">
                <a16:creationId xmlns:a16="http://schemas.microsoft.com/office/drawing/2014/main" id="{927CFD75-62A1-4474-9E4A-06C505E61EBD}"/>
              </a:ext>
            </a:extLst>
          </p:cNvPr>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p>
        </p:txBody>
      </p:sp>
      <p:pic>
        <p:nvPicPr>
          <p:cNvPr id="11" name="Picture 10">
            <a:extLst>
              <a:ext uri="{FF2B5EF4-FFF2-40B4-BE49-F238E27FC236}">
                <a16:creationId xmlns:a16="http://schemas.microsoft.com/office/drawing/2014/main" id="{C0971492-0E28-4205-8EF0-A286433FD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4"/>
          <a:stretch>
            <a:fillRect/>
          </a:stretch>
        </p:blipFill>
        <p:spPr>
          <a:xfrm>
            <a:off x="0" y="5704366"/>
            <a:ext cx="1153634" cy="1153634"/>
          </a:xfrm>
          <a:prstGeom prst="rect">
            <a:avLst/>
          </a:prstGeom>
        </p:spPr>
      </p:pic>
      <p:sp>
        <p:nvSpPr>
          <p:cNvPr id="3" name="TextBox 2"/>
          <p:cNvSpPr txBox="1"/>
          <p:nvPr/>
        </p:nvSpPr>
        <p:spPr>
          <a:xfrm>
            <a:off x="184911" y="951473"/>
            <a:ext cx="10020870" cy="1872629"/>
          </a:xfrm>
          <a:prstGeom prst="rect">
            <a:avLst/>
          </a:prstGeom>
          <a:noFill/>
        </p:spPr>
        <p:txBody>
          <a:bodyPr wrap="square" rtlCol="0">
            <a:spAutoFit/>
          </a:bodyPr>
          <a:lstStyle/>
          <a:p>
            <a:pPr marR="0" lvl="0" algn="l" rtl="0">
              <a:lnSpc>
                <a:spcPct val="150000"/>
              </a:lnSpc>
              <a:spcBef>
                <a:spcPts val="0"/>
              </a:spcBef>
              <a:spcAft>
                <a:spcPts val="0"/>
              </a:spcAft>
              <a:buClr>
                <a:srgbClr val="FF0000"/>
              </a:buClr>
            </a:pPr>
            <a:r>
              <a:rPr lang="en-US" sz="3200" b="1" dirty="0">
                <a:solidFill>
                  <a:schemeClr val="dk1"/>
                </a:solidFill>
                <a:latin typeface="Times New Roman" panose="02020603050405020304" pitchFamily="18" charset="0"/>
                <a:ea typeface="Times New Roman"/>
                <a:cs typeface="Times New Roman" panose="02020603050405020304" pitchFamily="18" charset="0"/>
                <a:sym typeface="Times New Roman"/>
              </a:rPr>
              <a:t>Literature Survey</a:t>
            </a:r>
          </a:p>
          <a:p>
            <a:pPr marR="0" lvl="0" algn="l" rtl="0">
              <a:lnSpc>
                <a:spcPct val="150000"/>
              </a:lnSpc>
              <a:spcBef>
                <a:spcPts val="0"/>
              </a:spcBef>
              <a:spcAft>
                <a:spcPts val="0"/>
              </a:spcAft>
              <a:buClr>
                <a:srgbClr val="FF0000"/>
              </a:buClr>
            </a:pPr>
            <a:endPar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R="0" lvl="0" algn="l" rtl="0">
              <a:lnSpc>
                <a:spcPct val="150000"/>
              </a:lnSpc>
              <a:spcBef>
                <a:spcPts val="0"/>
              </a:spcBef>
              <a:spcAft>
                <a:spcPts val="0"/>
              </a:spcAft>
              <a:buClr>
                <a:srgbClr val="FF0000"/>
              </a:buClr>
            </a:pPr>
            <a:endParaRPr lang="en-US" sz="24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aphicFrame>
        <p:nvGraphicFramePr>
          <p:cNvPr id="9" name="Table 8">
            <a:extLst>
              <a:ext uri="{FF2B5EF4-FFF2-40B4-BE49-F238E27FC236}">
                <a16:creationId xmlns:a16="http://schemas.microsoft.com/office/drawing/2014/main" id="{76EF7331-6118-982E-CA7D-EC966FC04B97}"/>
              </a:ext>
            </a:extLst>
          </p:cNvPr>
          <p:cNvGraphicFramePr>
            <a:graphicFrameLocks noGrp="1"/>
          </p:cNvGraphicFramePr>
          <p:nvPr>
            <p:extLst>
              <p:ext uri="{D42A27DB-BD31-4B8C-83A1-F6EECF244321}">
                <p14:modId xmlns:p14="http://schemas.microsoft.com/office/powerpoint/2010/main" val="3237280110"/>
              </p:ext>
            </p:extLst>
          </p:nvPr>
        </p:nvGraphicFramePr>
        <p:xfrm>
          <a:off x="322693" y="1771651"/>
          <a:ext cx="11684396" cy="4540058"/>
        </p:xfrm>
        <a:graphic>
          <a:graphicData uri="http://schemas.openxmlformats.org/drawingml/2006/table">
            <a:tbl>
              <a:tblPr firstRow="1" bandRow="1">
                <a:tableStyleId>{21E018F8-684C-4949-AFBB-6D3B47F987D8}</a:tableStyleId>
              </a:tblPr>
              <a:tblGrid>
                <a:gridCol w="633466">
                  <a:extLst>
                    <a:ext uri="{9D8B030D-6E8A-4147-A177-3AD203B41FA5}">
                      <a16:colId xmlns:a16="http://schemas.microsoft.com/office/drawing/2014/main" val="2734820510"/>
                    </a:ext>
                  </a:extLst>
                </a:gridCol>
                <a:gridCol w="1815924">
                  <a:extLst>
                    <a:ext uri="{9D8B030D-6E8A-4147-A177-3AD203B41FA5}">
                      <a16:colId xmlns:a16="http://schemas.microsoft.com/office/drawing/2014/main" val="3755010041"/>
                    </a:ext>
                  </a:extLst>
                </a:gridCol>
                <a:gridCol w="1549897">
                  <a:extLst>
                    <a:ext uri="{9D8B030D-6E8A-4147-A177-3AD203B41FA5}">
                      <a16:colId xmlns:a16="http://schemas.microsoft.com/office/drawing/2014/main" val="1535581055"/>
                    </a:ext>
                  </a:extLst>
                </a:gridCol>
                <a:gridCol w="1723393">
                  <a:extLst>
                    <a:ext uri="{9D8B030D-6E8A-4147-A177-3AD203B41FA5}">
                      <a16:colId xmlns:a16="http://schemas.microsoft.com/office/drawing/2014/main" val="1243279450"/>
                    </a:ext>
                  </a:extLst>
                </a:gridCol>
                <a:gridCol w="5961716">
                  <a:extLst>
                    <a:ext uri="{9D8B030D-6E8A-4147-A177-3AD203B41FA5}">
                      <a16:colId xmlns:a16="http://schemas.microsoft.com/office/drawing/2014/main" val="4090486556"/>
                    </a:ext>
                  </a:extLst>
                </a:gridCol>
              </a:tblGrid>
              <a:tr h="126965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1" dirty="0" err="1">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p>
                      <a:pPr algn="ctr"/>
                      <a:endParaRPr lang="en-IN" sz="2000" b="1" dirty="0">
                        <a:latin typeface="Times New Roman"/>
                        <a:cs typeface="Times New Roman"/>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dirty="0">
                          <a:latin typeface="Times New Roman" panose="02020603050405020304" pitchFamily="18" charset="0"/>
                          <a:cs typeface="Times New Roman" panose="02020603050405020304" pitchFamily="18" charset="0"/>
                        </a:rPr>
                        <a:t>Paper Title ,Author Name &amp; Year</a:t>
                      </a:r>
                    </a:p>
                    <a:p>
                      <a:pPr algn="ctr"/>
                      <a:endParaRPr lang="en-IN" sz="2000" b="1" dirty="0">
                        <a:latin typeface="Times New Roman"/>
                        <a:cs typeface="Times New Roman"/>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1" dirty="0">
                          <a:latin typeface="Times New Roman" panose="02020603050405020304" pitchFamily="18" charset="0"/>
                          <a:cs typeface="Times New Roman" panose="02020603050405020304" pitchFamily="18" charset="0"/>
                        </a:rPr>
                        <a:t>Journal Name</a:t>
                      </a:r>
                    </a:p>
                    <a:p>
                      <a:pPr algn="ctr"/>
                      <a:endParaRPr lang="en-IN" sz="2000" b="1" dirty="0">
                        <a:latin typeface="Times New Roman"/>
                        <a:cs typeface="Times New Roman"/>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2000" b="1" dirty="0">
                          <a:latin typeface="Times New Roman" panose="02020603050405020304" pitchFamily="18" charset="0"/>
                          <a:cs typeface="Times New Roman" panose="02020603050405020304" pitchFamily="18" charset="0"/>
                        </a:rPr>
                        <a:t>Techniques Used</a:t>
                      </a:r>
                    </a:p>
                    <a:p>
                      <a:pPr algn="ctr"/>
                      <a:endParaRPr lang="en-IN" sz="2000" b="1" dirty="0">
                        <a:latin typeface="Times New Roman"/>
                        <a:cs typeface="Times New Roman"/>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i="0" u="none" strike="noStrike" kern="1200" dirty="0">
                          <a:solidFill>
                            <a:srgbClr val="000000"/>
                          </a:solidFill>
                          <a:effectLst/>
                          <a:latin typeface="Times New Roman" panose="02020603050405020304" pitchFamily="18" charset="0"/>
                          <a:cs typeface="Times New Roman" panose="02020603050405020304" pitchFamily="18" charset="0"/>
                        </a:rPr>
                        <a:t>Observations</a:t>
                      </a:r>
                      <a:endParaRPr lang="en-IN" sz="2000" b="1" i="0" u="none" strike="noStrike" dirty="0">
                        <a:effectLst/>
                        <a:latin typeface="Times New Roman" panose="02020603050405020304" pitchFamily="18" charset="0"/>
                        <a:cs typeface="Times New Roman" panose="02020603050405020304" pitchFamily="18" charset="0"/>
                      </a:endParaRPr>
                    </a:p>
                    <a:p>
                      <a:pPr algn="ctr"/>
                      <a:endParaRPr lang="en-IN" sz="2000" b="1" dirty="0">
                        <a:latin typeface="Times New Roman"/>
                        <a:cs typeface="Times New Roman"/>
                      </a:endParaRPr>
                    </a:p>
                  </a:txBody>
                  <a:tcPr/>
                </a:tc>
                <a:extLst>
                  <a:ext uri="{0D108BD9-81ED-4DB2-BD59-A6C34878D82A}">
                    <a16:rowId xmlns:a16="http://schemas.microsoft.com/office/drawing/2014/main" val="3328866265"/>
                  </a:ext>
                </a:extLst>
              </a:tr>
              <a:tr h="3229418">
                <a:tc>
                  <a:txBody>
                    <a:bodyPr/>
                    <a:lstStyle/>
                    <a:p>
                      <a:pPr algn="ctr"/>
                      <a:r>
                        <a:rPr lang="en-US" sz="24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latin typeface="Times New Roman" panose="02020603050405020304" pitchFamily="18" charset="0"/>
                          <a:cs typeface="Times New Roman" panose="02020603050405020304" pitchFamily="18" charset="0"/>
                        </a:rPr>
                        <a:t>Web Based Hotel Management System</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November 2022)</a:t>
                      </a:r>
                    </a:p>
                    <a:p>
                      <a:pPr algn="ctr"/>
                      <a:endParaRPr lang="en-IN" sz="1600" dirty="0">
                        <a:latin typeface="Times New Roman"/>
                        <a:cs typeface="Times New Roman"/>
                      </a:endParaRPr>
                    </a:p>
                  </a:txBody>
                  <a:tcPr/>
                </a:tc>
                <a:tc>
                  <a:txBody>
                    <a:bodyPr/>
                    <a:lstStyle/>
                    <a:p>
                      <a:pPr algn="ctr"/>
                      <a:r>
                        <a:rPr lang="en-IN" sz="2400" dirty="0" err="1">
                          <a:latin typeface="Times New Roman" panose="02020603050405020304" pitchFamily="18" charset="0"/>
                          <a:cs typeface="Times New Roman" panose="02020603050405020304" pitchFamily="18" charset="0"/>
                        </a:rPr>
                        <a:t>Dukare</a:t>
                      </a:r>
                      <a:r>
                        <a:rPr lang="en-IN" sz="2400" dirty="0">
                          <a:latin typeface="Times New Roman" panose="02020603050405020304" pitchFamily="18" charset="0"/>
                          <a:cs typeface="Times New Roman" panose="02020603050405020304" pitchFamily="18" charset="0"/>
                        </a:rPr>
                        <a:t> Siddhesh   </a:t>
                      </a:r>
                      <a:r>
                        <a:rPr lang="en-IN" sz="2400" dirty="0" err="1">
                          <a:latin typeface="Times New Roman" panose="02020603050405020304" pitchFamily="18" charset="0"/>
                          <a:cs typeface="Times New Roman" panose="02020603050405020304" pitchFamily="18" charset="0"/>
                        </a:rPr>
                        <a:t>Sudam</a:t>
                      </a:r>
                      <a:r>
                        <a:rPr lang="en-IN" sz="2400" dirty="0">
                          <a:latin typeface="Times New Roman" panose="02020603050405020304" pitchFamily="18" charset="0"/>
                          <a:cs typeface="Times New Roman" panose="02020603050405020304" pitchFamily="18" charset="0"/>
                        </a:rPr>
                        <a:t> </a:t>
                      </a:r>
                    </a:p>
                    <a:p>
                      <a:pPr algn="ctr"/>
                      <a:endParaRPr lang="en-IN" sz="2400" dirty="0">
                        <a:latin typeface="Times New Roman" panose="02020603050405020304" pitchFamily="18" charset="0"/>
                        <a:cs typeface="Times New Roman" panose="02020603050405020304" pitchFamily="18" charset="0"/>
                      </a:endParaRPr>
                    </a:p>
                    <a:p>
                      <a:pPr algn="ctr"/>
                      <a:r>
                        <a:rPr lang="en-IN" sz="2400" dirty="0" err="1">
                          <a:latin typeface="Times New Roman" panose="02020603050405020304" pitchFamily="18" charset="0"/>
                          <a:cs typeface="Times New Roman" panose="02020603050405020304" pitchFamily="18" charset="0"/>
                        </a:rPr>
                        <a:t>Bhalerao</a:t>
                      </a:r>
                      <a:r>
                        <a:rPr lang="en-IN" sz="2400" dirty="0">
                          <a:latin typeface="Times New Roman" panose="02020603050405020304" pitchFamily="18" charset="0"/>
                          <a:cs typeface="Times New Roman" panose="02020603050405020304" pitchFamily="18" charset="0"/>
                        </a:rPr>
                        <a:t> Akanksha Santosh</a:t>
                      </a:r>
                    </a:p>
                    <a:p>
                      <a:pPr algn="ctr"/>
                      <a:endParaRPr lang="en-IN" sz="1600" dirty="0">
                        <a:latin typeface="Times New Roman"/>
                        <a:cs typeface="Times New Roman"/>
                      </a:endParaRPr>
                    </a:p>
                  </a:txBody>
                  <a:tcPr/>
                </a:tc>
                <a:tc>
                  <a:txBody>
                    <a:bodyPr/>
                    <a:lstStyle/>
                    <a:p>
                      <a:pPr algn="ctr"/>
                      <a:r>
                        <a:rPr lang="en-IN" sz="2400" dirty="0">
                          <a:latin typeface="Times New Roman" panose="02020603050405020304" pitchFamily="18" charset="0"/>
                          <a:cs typeface="Times New Roman" panose="02020603050405020304" pitchFamily="18" charset="0"/>
                        </a:rPr>
                        <a:t>Azure</a:t>
                      </a:r>
                    </a:p>
                    <a:p>
                      <a:pPr algn="ctr"/>
                      <a:r>
                        <a:rPr lang="en-IN" sz="2400" dirty="0">
                          <a:latin typeface="Times New Roman" panose="02020603050405020304" pitchFamily="18" charset="0"/>
                          <a:cs typeface="Times New Roman" panose="02020603050405020304" pitchFamily="18" charset="0"/>
                        </a:rPr>
                        <a:t> Boards , </a:t>
                      </a:r>
                    </a:p>
                    <a:p>
                      <a:pPr algn="ctr"/>
                      <a:r>
                        <a:rPr lang="en-IN" sz="2400" dirty="0">
                          <a:latin typeface="Times New Roman" panose="02020603050405020304" pitchFamily="18" charset="0"/>
                          <a:cs typeface="Times New Roman" panose="02020603050405020304" pitchFamily="18" charset="0"/>
                        </a:rPr>
                        <a:t>GitHub , </a:t>
                      </a:r>
                    </a:p>
                    <a:p>
                      <a:pPr algn="ctr"/>
                      <a:r>
                        <a:rPr lang="en-IN" sz="2400" dirty="0">
                          <a:latin typeface="Times New Roman" panose="02020603050405020304" pitchFamily="18" charset="0"/>
                          <a:cs typeface="Times New Roman" panose="02020603050405020304" pitchFamily="18" charset="0"/>
                        </a:rPr>
                        <a:t>SonarQube , </a:t>
                      </a:r>
                    </a:p>
                    <a:p>
                      <a:pPr algn="ctr"/>
                      <a:r>
                        <a:rPr lang="en-IN" sz="2400" dirty="0">
                          <a:latin typeface="Times New Roman" panose="02020603050405020304" pitchFamily="18" charset="0"/>
                          <a:cs typeface="Times New Roman" panose="02020603050405020304" pitchFamily="18" charset="0"/>
                        </a:rPr>
                        <a:t>Selenium</a:t>
                      </a:r>
                    </a:p>
                  </a:txBody>
                  <a:tcPr/>
                </a:tc>
                <a:tc>
                  <a:txBody>
                    <a:bodyPr/>
                    <a:lstStyle/>
                    <a:p>
                      <a:r>
                        <a:rPr lang="en-US" sz="2000" dirty="0">
                          <a:latin typeface="Times New Roman" panose="02020603050405020304" pitchFamily="18" charset="0"/>
                          <a:cs typeface="Times New Roman" panose="02020603050405020304" pitchFamily="18" charset="0"/>
                        </a:rPr>
                        <a:t>The literature review we consider and examine the work done by researchers who have broached on this particular topic (Hotel Management System). As mentioned above, the main purpose of hotel industry is to offer consumers’ hospitality services. Technology has a considerable impact on Hospitality industry in previous years and will continue to do so with the increasing use of computer Technology, controlled equipment” (Jones and Lockwood, 1989,) .</a:t>
                      </a:r>
                      <a:endParaRPr lang="en-IN" sz="2000" dirty="0">
                        <a:latin typeface="Times New Roman"/>
                        <a:cs typeface="Times New Roman" panose="02020603050405020304" pitchFamily="18" charset="0"/>
                      </a:endParaRPr>
                    </a:p>
                  </a:txBody>
                  <a:tcPr/>
                </a:tc>
                <a:extLst>
                  <a:ext uri="{0D108BD9-81ED-4DB2-BD59-A6C34878D82A}">
                    <a16:rowId xmlns:a16="http://schemas.microsoft.com/office/drawing/2014/main" val="3841927744"/>
                  </a:ext>
                </a:extLst>
              </a:tr>
            </a:tbl>
          </a:graphicData>
        </a:graphic>
      </p:graphicFrame>
    </p:spTree>
    <p:extLst>
      <p:ext uri="{BB962C8B-B14F-4D97-AF65-F5344CB8AC3E}">
        <p14:creationId xmlns:p14="http://schemas.microsoft.com/office/powerpoint/2010/main" val="1172445574"/>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1020</TotalTime>
  <Words>1209</Words>
  <Application>Microsoft Office PowerPoint</Application>
  <PresentationFormat>Widescreen</PresentationFormat>
  <Paragraphs>159</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 MECH 05</dc:creator>
  <cp:lastModifiedBy>Nani Naidu</cp:lastModifiedBy>
  <cp:revision>37</cp:revision>
  <dcterms:created xsi:type="dcterms:W3CDTF">2019-12-31T08:10:00Z</dcterms:created>
  <dcterms:modified xsi:type="dcterms:W3CDTF">2024-11-24T17:20:44Z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1033-11.2.0.9445</vt:lpwstr>
  </property>
</Properties>
</file>