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0828-8C51-4E30-ABC8-1CD526874BF4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E5E8-4E91-4171-A467-842B126C67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0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5397-4081-972C-D7A7-50C603A0A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16821-1AF4-C49D-48E2-C1A9B092A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529-5492-E0C6-9BA0-EFF3BB67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A8BE-CB88-5773-5EF7-312D5570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14F2-5862-FC3E-2B0D-3CA9B13E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0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5D41-5CA9-0B61-D2DA-CAEC6283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2D0FF-6489-EA4F-0A9D-17E6B8BB5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A7891-903B-CD72-09ED-BE7F0799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7DB2-C2A4-91E0-C529-A862DE31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7A53-D591-776A-C079-039D96B5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3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3C180-1FB8-2155-517B-2C78F1DAA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D4770-6888-1DE6-6940-88DE529F6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7B67-903B-0A27-D237-188B32A4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89A3-13E2-01D8-B657-12F091C2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90BC-40C4-6B20-7A2B-A17AB1F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8461-A3B2-BB23-DC9B-32153495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4923-E632-BB8C-DD22-52D497CE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1832-2C41-587C-AA56-D89F3CAF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7FC11-E1C1-6BA8-9660-01CDA2C2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47009-793B-D02D-D5DB-7CB110C7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82A2-6C34-9137-AC71-3D3DC6C6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B32CA-7850-F95A-2743-6026EC315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A01F-6109-40A3-358A-C92B7769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E02B-363D-743D-9C8F-BA782612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BC91-330A-8DCB-3817-715EE1E3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76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FA95-BB50-081B-C28A-94F49480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1517-3ACA-153D-CCC7-93F1A9270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910C-21B2-AE81-4954-817BCB92A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6EBE8-3437-A65E-C837-5A015107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4B323-A313-01B7-7A96-DF453FBB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1282-C681-57F3-FCA4-EC54822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74F3-C53B-A9A0-BB90-F9E251F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1899-2E85-F8C3-F45D-DF66C8ACF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8F1F-1D4A-4FDE-4F9D-04E11D035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A3557-578A-CD56-E14B-CF366C3FA6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6CAFC-626E-8C8E-9C75-4342DF666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23282-B4AA-3936-7ED7-4636EAB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9A390-03C1-172B-B71E-0458E8E8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C6E8B-32CC-B805-BCF9-20827F42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9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56B5-3B0D-4F69-C2F5-2659E74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A9D52-6193-52B7-A6E3-33A8997A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DEAF7-1E90-A28A-E7FE-E7D2497A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BDA09-A908-0764-C4B8-435D092E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0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71FAB-EFB6-AB94-9377-B0C1A1D2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5C343-924E-1B2E-6BEA-7C42D32C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C3835-AC18-BFFE-C468-ACB352FB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29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4467-290E-FB7B-1EB5-D8F5685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7F4E-89D8-2A67-9196-64DE1A796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85109-0316-1030-5161-DC0863599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1BAFE-13E3-E6BC-6640-93615AF9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B99C-8CC9-2429-F1FC-3C757B01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34B1A-B2D8-0498-0954-27EA0A8D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9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788C-4818-CD2F-3857-03991F88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D6E03-CBE7-6BE4-D6C7-8432F859A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5331-ABB9-9421-B707-9C845275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8286-4339-026B-156E-5888DC55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9CDD6-59E9-2924-4DD1-89CA4F69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7C056-00FE-CC08-F68E-21366105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623B6-D20B-9D10-B984-0568DDA7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980FD-D65A-7A99-8DCF-0F40FB052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331D-5FB3-5DB8-DF90-74DAC98F2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CCF7B-2058-4F3C-952B-B07FC8D2BED2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9A72-D0CD-2E5C-EAA0-5A6E8DD3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FB62-128E-3C7D-0D31-53EC0011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5D732-CE6C-421C-B347-19E63213B8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889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A596D-78FA-E3FD-D3B9-471F9703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inkit Logo PNG HD Download With Transparent Background | PNGHDPro">
            <a:extLst>
              <a:ext uri="{FF2B5EF4-FFF2-40B4-BE49-F238E27FC236}">
                <a16:creationId xmlns:a16="http://schemas.microsoft.com/office/drawing/2014/main" id="{D162F35E-2F4F-BCF1-EE17-300A7A819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-783772"/>
            <a:ext cx="2612571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794DF-3B1C-4E07-B5B0-280E96FD22C0}"/>
              </a:ext>
            </a:extLst>
          </p:cNvPr>
          <p:cNvSpPr txBox="1"/>
          <p:nvPr/>
        </p:nvSpPr>
        <p:spPr>
          <a:xfrm>
            <a:off x="2117270" y="1034143"/>
            <a:ext cx="817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4">
                    <a:lumMod val="50000"/>
                  </a:schemeClr>
                </a:solidFill>
                <a:latin typeface="Amasis MT Pro Black" panose="02040A04050005020304" pitchFamily="18" charset="0"/>
              </a:rPr>
              <a:t>BUSINESS PERFORMANCE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5FA82-9BA0-F383-1E05-6FBD175C760B}"/>
              </a:ext>
            </a:extLst>
          </p:cNvPr>
          <p:cNvSpPr txBox="1"/>
          <p:nvPr/>
        </p:nvSpPr>
        <p:spPr>
          <a:xfrm>
            <a:off x="239485" y="2028379"/>
            <a:ext cx="453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 BUSINESS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C9296-AA39-1C7E-A108-10805FD14F2E}"/>
              </a:ext>
            </a:extLst>
          </p:cNvPr>
          <p:cNvSpPr txBox="1"/>
          <p:nvPr/>
        </p:nvSpPr>
        <p:spPr>
          <a:xfrm>
            <a:off x="239485" y="2536211"/>
            <a:ext cx="10961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/>
                </a:solidFill>
              </a:rPr>
              <a:t>To conduct a comprehensive analysis of Blinkit’s sales performance, customer satisfaction, and inventory distribution to identify key insights and opportunities for optimization using various KPI’s and visualization in Power BI.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83B06-A4BF-3596-7DE0-388BE5779E09}"/>
              </a:ext>
            </a:extLst>
          </p:cNvPr>
          <p:cNvSpPr txBox="1"/>
          <p:nvPr/>
        </p:nvSpPr>
        <p:spPr>
          <a:xfrm>
            <a:off x="239485" y="4105872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7030A0"/>
                </a:solidFill>
                <a:highlight>
                  <a:srgbClr val="00FF00"/>
                </a:highlight>
              </a:rPr>
              <a:t>KPI’S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75E8A6-57E4-7A84-48EF-55DD8EBA75A8}"/>
              </a:ext>
            </a:extLst>
          </p:cNvPr>
          <p:cNvSpPr txBox="1"/>
          <p:nvPr/>
        </p:nvSpPr>
        <p:spPr>
          <a:xfrm>
            <a:off x="239485" y="4659870"/>
            <a:ext cx="109619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Total Sales: </a:t>
            </a:r>
            <a:r>
              <a:rPr lang="en-IN" sz="2000" dirty="0">
                <a:solidFill>
                  <a:schemeClr val="bg2"/>
                </a:solidFill>
              </a:rPr>
              <a:t>The overall revenue from items sold.</a:t>
            </a:r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Number of Items sold: </a:t>
            </a:r>
            <a:r>
              <a:rPr lang="en-IN" sz="2000" dirty="0">
                <a:solidFill>
                  <a:schemeClr val="bg2"/>
                </a:solidFill>
              </a:rPr>
              <a:t>The total count of different items sold.</a:t>
            </a:r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Average Sales: </a:t>
            </a:r>
            <a:r>
              <a:rPr lang="en-IN" sz="2000" dirty="0">
                <a:solidFill>
                  <a:schemeClr val="bg2"/>
                </a:solidFill>
              </a:rPr>
              <a:t>The average revenue per sale.</a:t>
            </a:r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Average Rating: </a:t>
            </a:r>
            <a:r>
              <a:rPr lang="en-IN" sz="2000" dirty="0">
                <a:solidFill>
                  <a:schemeClr val="bg2"/>
                </a:solidFill>
              </a:rPr>
              <a:t>The average customer rating for items sold.</a:t>
            </a:r>
            <a:endParaRPr lang="en-IN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2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EF01-C3C2-8CE5-C17E-3D99F940C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71D1-4C8E-73D2-4266-6404F8FD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10386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Insights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98C2FB-A90D-D48E-1971-F16F287B9194}"/>
              </a:ext>
            </a:extLst>
          </p:cNvPr>
          <p:cNvSpPr txBox="1"/>
          <p:nvPr/>
        </p:nvSpPr>
        <p:spPr>
          <a:xfrm>
            <a:off x="415132" y="2655446"/>
            <a:ext cx="1166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Identified high-performing outlet types and product segments.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Identified sales pattern based on increasing outlet establishment.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Noted correlation between fat content and sales volume.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Highlighted geographic sales trends and customer rating patterns.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Highlighted most consumed item types.</a:t>
            </a:r>
          </a:p>
        </p:txBody>
      </p:sp>
      <p:pic>
        <p:nvPicPr>
          <p:cNvPr id="7170" name="Picture 2" descr="Download Free Insight Icons in PNG &amp; SVG">
            <a:extLst>
              <a:ext uri="{FF2B5EF4-FFF2-40B4-BE49-F238E27FC236}">
                <a16:creationId xmlns:a16="http://schemas.microsoft.com/office/drawing/2014/main" id="{B8C5E234-74CB-3F85-814D-BA5EA38F8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103867"/>
            <a:ext cx="1894114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linkit Logo PNG HD Download With Transparent Background | PNGHDPro">
            <a:extLst>
              <a:ext uri="{FF2B5EF4-FFF2-40B4-BE49-F238E27FC236}">
                <a16:creationId xmlns:a16="http://schemas.microsoft.com/office/drawing/2014/main" id="{08833690-DB6C-0866-7116-44A6501D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71" y="-783772"/>
            <a:ext cx="2612571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390155-D270-B43B-9FBC-5A21B16F1713}"/>
              </a:ext>
            </a:extLst>
          </p:cNvPr>
          <p:cNvSpPr txBox="1"/>
          <p:nvPr/>
        </p:nvSpPr>
        <p:spPr>
          <a:xfrm>
            <a:off x="2117270" y="1034143"/>
            <a:ext cx="817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accent4">
                    <a:lumMod val="50000"/>
                  </a:schemeClr>
                </a:solidFill>
                <a:latin typeface="Amasis MT Pro Black" panose="02040A04050005020304" pitchFamily="18" charset="0"/>
              </a:rPr>
              <a:t>BUSINESS PERFORMANCE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80011-AA58-3C40-D640-D73535147405}"/>
              </a:ext>
            </a:extLst>
          </p:cNvPr>
          <p:cNvSpPr txBox="1"/>
          <p:nvPr/>
        </p:nvSpPr>
        <p:spPr>
          <a:xfrm>
            <a:off x="228599" y="1828799"/>
            <a:ext cx="4876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7030A0"/>
                </a:solidFill>
                <a:highlight>
                  <a:srgbClr val="00FF00"/>
                </a:highlight>
              </a:rPr>
              <a:t>GRANULAR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33AE2-CD53-D4F1-3F25-B5E9654E422E}"/>
              </a:ext>
            </a:extLst>
          </p:cNvPr>
          <p:cNvSpPr txBox="1"/>
          <p:nvPr/>
        </p:nvSpPr>
        <p:spPr>
          <a:xfrm>
            <a:off x="228599" y="2420226"/>
            <a:ext cx="117239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Total Sales by Fat Content: </a:t>
            </a:r>
            <a:r>
              <a:rPr lang="en-IN" sz="2000" dirty="0">
                <a:solidFill>
                  <a:schemeClr val="bg2"/>
                </a:solidFill>
              </a:rPr>
              <a:t>Analyse the impact of fat content on total sales.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Total Sales by Item Type: </a:t>
            </a:r>
            <a:r>
              <a:rPr lang="en-IN" sz="2000" dirty="0">
                <a:solidFill>
                  <a:schemeClr val="bg2"/>
                </a:solidFill>
              </a:rPr>
              <a:t>Analyse performance of various item types in terms of total sales.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Fat Content by Outlet for Total Sales: </a:t>
            </a:r>
            <a:r>
              <a:rPr lang="en-IN" sz="2000" dirty="0">
                <a:solidFill>
                  <a:schemeClr val="bg2"/>
                </a:solidFill>
              </a:rPr>
              <a:t>Total sales across different outlets segmented by fat content.</a:t>
            </a:r>
          </a:p>
          <a:p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Total Sales by Outlet Establishment: </a:t>
            </a:r>
            <a:r>
              <a:rPr lang="en-IN" sz="2000" dirty="0">
                <a:solidFill>
                  <a:schemeClr val="bg2"/>
                </a:solidFill>
              </a:rPr>
              <a:t>Assess how age or type of outlet affects total sales.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Percentage Sales by Outlet Size: </a:t>
            </a:r>
            <a:r>
              <a:rPr lang="en-IN" sz="2000" dirty="0">
                <a:solidFill>
                  <a:schemeClr val="bg2"/>
                </a:solidFill>
              </a:rPr>
              <a:t>Analyse correlation b/w outlet size and sales.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Sales by Outlet Location: </a:t>
            </a:r>
            <a:r>
              <a:rPr lang="en-IN" sz="2000" dirty="0">
                <a:solidFill>
                  <a:schemeClr val="bg2"/>
                </a:solidFill>
              </a:rPr>
              <a:t>Assess geographic distribution of Sales across outlets.</a:t>
            </a:r>
          </a:p>
          <a:p>
            <a:endParaRPr lang="en-IN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bg2"/>
                </a:solidFill>
              </a:rPr>
              <a:t>All metrics by Outlet Type: </a:t>
            </a:r>
            <a:r>
              <a:rPr lang="en-IN" sz="2000" dirty="0">
                <a:solidFill>
                  <a:schemeClr val="bg2"/>
                </a:solidFill>
              </a:rPr>
              <a:t>View of all metrics by outlet type.</a:t>
            </a:r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25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777E-E582-F0D0-3845-DE1EDDB7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ECEC7-3E11-A2D0-DC63-11CB9D00C081}"/>
              </a:ext>
            </a:extLst>
          </p:cNvPr>
          <p:cNvSpPr txBox="1"/>
          <p:nvPr/>
        </p:nvSpPr>
        <p:spPr>
          <a:xfrm>
            <a:off x="6477270" y="368625"/>
            <a:ext cx="4974771" cy="1403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PROJECT STEPS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5" name="Oval 1044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30" name="Picture 6" descr="Blinkit Logo PNG HD Download With Transparent Background | PNGHDPro">
            <a:extLst>
              <a:ext uri="{FF2B5EF4-FFF2-40B4-BE49-F238E27FC236}">
                <a16:creationId xmlns:a16="http://schemas.microsoft.com/office/drawing/2014/main" id="{5EC4DAF2-6BBD-F457-8D3D-59B8E11FE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1009" y="709301"/>
            <a:ext cx="2113201" cy="211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Oval 1050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port - Free files and folders icons">
            <a:extLst>
              <a:ext uri="{FF2B5EF4-FFF2-40B4-BE49-F238E27FC236}">
                <a16:creationId xmlns:a16="http://schemas.microsoft.com/office/drawing/2014/main" id="{EB3BC9EE-6FA8-7677-9EFC-4B61C263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2048" y="3904608"/>
            <a:ext cx="1895767" cy="189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3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BA76F4-5971-0659-AB5E-89412340A867}"/>
              </a:ext>
            </a:extLst>
          </p:cNvPr>
          <p:cNvSpPr txBox="1"/>
          <p:nvPr/>
        </p:nvSpPr>
        <p:spPr>
          <a:xfrm>
            <a:off x="6357258" y="1958550"/>
            <a:ext cx="5094784" cy="41265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Requirement gathering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walkthrough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connection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cleaning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modelling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processing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Dax calculations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Dashboard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Charts and formatting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Reporting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110212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EB7-9275-E0C9-3216-9B63E647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154" y="354239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Requirements Gathering</a:t>
            </a:r>
          </a:p>
        </p:txBody>
      </p:sp>
      <p:pic>
        <p:nvPicPr>
          <p:cNvPr id="1026" name="Picture 2" descr="Requirement Generic color lineal-color icon | Freepik">
            <a:extLst>
              <a:ext uri="{FF2B5EF4-FFF2-40B4-BE49-F238E27FC236}">
                <a16:creationId xmlns:a16="http://schemas.microsoft.com/office/drawing/2014/main" id="{C76F50AC-F5A2-84BD-4DB9-5DF7D4B2CB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6" y="116568"/>
            <a:ext cx="2278289" cy="22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BF404A-D353-3AED-C48E-56A17DEEC2BB}"/>
              </a:ext>
            </a:extLst>
          </p:cNvPr>
          <p:cNvSpPr txBox="1"/>
          <p:nvPr/>
        </p:nvSpPr>
        <p:spPr>
          <a:xfrm>
            <a:off x="404245" y="2895600"/>
            <a:ext cx="1166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Identified the business problem: </a:t>
            </a:r>
            <a:r>
              <a:rPr lang="en-US" alt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Blinkit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wants insights into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sales performance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customer satisfaction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inventory distribution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Defined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KPIs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: Total Sales, Items Sold, Average Sales, and Average Rating.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Set 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granular goals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: Break down metrics by fat content, item type, outlet characteristics (size, type, location, establishment year).</a:t>
            </a:r>
          </a:p>
        </p:txBody>
      </p:sp>
    </p:spTree>
    <p:extLst>
      <p:ext uri="{BB962C8B-B14F-4D97-AF65-F5344CB8AC3E}">
        <p14:creationId xmlns:p14="http://schemas.microsoft.com/office/powerpoint/2010/main" val="162729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84824-6C9D-FCBE-9B88-37412FFE0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9D5D-16AA-1C47-02F5-5C942AFC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43353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Data Walkthrough and Connection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272-CAA4-A073-BD91-845F08AEF305}"/>
              </a:ext>
            </a:extLst>
          </p:cNvPr>
          <p:cNvSpPr txBox="1"/>
          <p:nvPr/>
        </p:nvSpPr>
        <p:spPr>
          <a:xfrm>
            <a:off x="426017" y="2721428"/>
            <a:ext cx="11668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solidFill>
                  <a:schemeClr val="bg1"/>
                </a:solidFill>
                <a:latin typeface="Arial" panose="020B0604020202020204" pitchFamily="34" charset="0"/>
              </a:rPr>
              <a:t>Dataset Source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: Kaggle.com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Reviewed the dataset structure and understood relationships across data fields.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Identified data types and formats to ensure compatibility for Power BI modeling.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Imported data from Microsoft Excel Sheet to Power BI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Imported necessary tables and verified successful data import.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50" name="Picture 2" descr="Data - Free computer icons">
            <a:extLst>
              <a:ext uri="{FF2B5EF4-FFF2-40B4-BE49-F238E27FC236}">
                <a16:creationId xmlns:a16="http://schemas.microsoft.com/office/drawing/2014/main" id="{E0B36A3F-DE36-BD79-E23F-BD543B79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9" y="235743"/>
            <a:ext cx="1959429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98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6F98C-B2CA-1D63-206C-4D5C06699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3DEA-9B30-4BE3-808A-D757D961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8" y="267153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Data Cleaning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AF630-8A53-1399-BED7-BF98CDF158A3}"/>
              </a:ext>
            </a:extLst>
          </p:cNvPr>
          <p:cNvSpPr txBox="1"/>
          <p:nvPr/>
        </p:nvSpPr>
        <p:spPr>
          <a:xfrm>
            <a:off x="261994" y="2895598"/>
            <a:ext cx="1166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Removed duplicates and handled null or inconsistent entries.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</a:rPr>
              <a:t>Standardized category labels.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I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Ensured data were correctly typed/formatted.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074" name="Picture 2" descr="Data cleaning - Free electronics icons">
            <a:extLst>
              <a:ext uri="{FF2B5EF4-FFF2-40B4-BE49-F238E27FC236}">
                <a16:creationId xmlns:a16="http://schemas.microsoft.com/office/drawing/2014/main" id="{6953CF44-8DF8-B104-72B5-BD25C76A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108859"/>
            <a:ext cx="2329542" cy="23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7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D7B3A-CBD5-3FBE-CF1C-AD4BD50B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0A6-E99A-6D85-18F5-B27CEC86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5" y="10386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Data Processing and DAX Calculations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CB11F-E808-5E6D-7BAF-3A8E56E39F95}"/>
              </a:ext>
            </a:extLst>
          </p:cNvPr>
          <p:cNvSpPr txBox="1"/>
          <p:nvPr/>
        </p:nvSpPr>
        <p:spPr>
          <a:xfrm>
            <a:off x="436165" y="2350636"/>
            <a:ext cx="116680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Aggregated metrics like total sales, average sales, average rating and count of items.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Used DAX to compute KPIs: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Total Sales =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Total Sales = SUM('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BlinkIT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Grocery Data'[Sales])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Avg Sales =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Average Sales = AVERAGE('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BlinkIT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Grocery Data'[Sales])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Items Sold =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No of Items = COUNTROWS('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BlinkIT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Grocery Data')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Average Rating =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Average Rating = AVERAGE('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</a:rPr>
              <a:t>BlinkIT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 Grocery Data'[Rating])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102" name="Picture 6" descr="Maximizing Data Analysis with DAX Measures | FreshBI Blog">
            <a:extLst>
              <a:ext uri="{FF2B5EF4-FFF2-40B4-BE49-F238E27FC236}">
                <a16:creationId xmlns:a16="http://schemas.microsoft.com/office/drawing/2014/main" id="{1ED371F2-79A6-BFC1-6AE8-7CD5A715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" y="-51027"/>
            <a:ext cx="2808462" cy="224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25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D9005-9DFE-CE5D-B7BA-F18582B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022F-D78C-C2C6-F025-67A93014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5" y="10386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Dashboard (Charts, Formatting)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D7C76-5351-F14C-F6A5-245CAAB077F3}"/>
              </a:ext>
            </a:extLst>
          </p:cNvPr>
          <p:cNvSpPr txBox="1"/>
          <p:nvPr/>
        </p:nvSpPr>
        <p:spPr>
          <a:xfrm>
            <a:off x="415132" y="2492161"/>
            <a:ext cx="11668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Designed an interactive layout with: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 Cards for totals and averages.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 by outlet type, item type, fat content.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and slicers for dynamic exploration.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bar, column, pie, bar and line visuals based on the metrics.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consistent color theme.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Dashboard - Free seo and web icons">
            <a:extLst>
              <a:ext uri="{FF2B5EF4-FFF2-40B4-BE49-F238E27FC236}">
                <a16:creationId xmlns:a16="http://schemas.microsoft.com/office/drawing/2014/main" id="{6EBA4DAF-899B-71F8-5E37-D283BA014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93" y="103867"/>
            <a:ext cx="2143749" cy="214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5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0EC0A-3358-1360-6E87-EC0FD3A00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D9A2-0067-1ECC-E55B-3CDE1DCA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103867"/>
            <a:ext cx="10515600" cy="1325563"/>
          </a:xfrm>
        </p:spPr>
        <p:txBody>
          <a:bodyPr/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Reporting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1EB1C-17C4-C6B7-67FB-01547C7F3828}"/>
              </a:ext>
            </a:extLst>
          </p:cNvPr>
          <p:cNvSpPr txBox="1"/>
          <p:nvPr/>
        </p:nvSpPr>
        <p:spPr>
          <a:xfrm>
            <a:off x="415132" y="2492161"/>
            <a:ext cx="1166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report views for both high-level KPIs and detailed breakdowns.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Organized pages for:</a:t>
            </a:r>
          </a:p>
          <a:p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Breakdown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Outlet Performance</a:t>
            </a:r>
          </a:p>
        </p:txBody>
      </p:sp>
      <p:pic>
        <p:nvPicPr>
          <p:cNvPr id="6146" name="Picture 2" descr="Download Free Report Icons in PNG &amp; SVG">
            <a:extLst>
              <a:ext uri="{FF2B5EF4-FFF2-40B4-BE49-F238E27FC236}">
                <a16:creationId xmlns:a16="http://schemas.microsoft.com/office/drawing/2014/main" id="{D1345E49-7043-A688-49FE-D9967CDAF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190953"/>
            <a:ext cx="1953533" cy="19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55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566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Amasis MT Pro Black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Requirements Gathering</vt:lpstr>
      <vt:lpstr>Data Walkthrough and Connection</vt:lpstr>
      <vt:lpstr>Data Cleaning</vt:lpstr>
      <vt:lpstr>Data Processing and DAX Calculations</vt:lpstr>
      <vt:lpstr>Dashboard (Charts, Formatting)</vt:lpstr>
      <vt:lpstr>Reporting</vt:lpstr>
      <vt:lpstr>Insights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Meghna Madhu</dc:creator>
  <cp:lastModifiedBy>Meghna Madhu</cp:lastModifiedBy>
  <cp:revision>5</cp:revision>
  <dcterms:created xsi:type="dcterms:W3CDTF">2025-06-03T06:37:00Z</dcterms:created>
  <dcterms:modified xsi:type="dcterms:W3CDTF">2025-06-09T08:17:52Z</dcterms:modified>
</cp:coreProperties>
</file>