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2"/>
          <a:stretch/>
        </p:blipFill>
        <p:spPr>
          <a:xfrm>
            <a:off x="533520" y="6236640"/>
            <a:ext cx="502920" cy="51984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7555680" y="6363360"/>
            <a:ext cx="681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Slides: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05920" y="6364080"/>
            <a:ext cx="524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/ 20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79" name="Line 3"/>
          <p:cNvSpPr/>
          <p:nvPr/>
        </p:nvSpPr>
        <p:spPr>
          <a:xfrm>
            <a:off x="457200" y="612612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4"/>
          <p:cNvSpPr/>
          <p:nvPr/>
        </p:nvSpPr>
        <p:spPr>
          <a:xfrm>
            <a:off x="457200" y="106668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6" descr=""/>
          <p:cNvPicPr/>
          <p:nvPr/>
        </p:nvPicPr>
        <p:blipFill>
          <a:blip r:embed="rId2"/>
          <a:stretch/>
        </p:blipFill>
        <p:spPr>
          <a:xfrm>
            <a:off x="533520" y="6236640"/>
            <a:ext cx="502920" cy="5198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7555680" y="6363360"/>
            <a:ext cx="681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Slides: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05920" y="6364080"/>
            <a:ext cx="524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/ 20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" name="Line 3"/>
          <p:cNvSpPr/>
          <p:nvPr/>
        </p:nvSpPr>
        <p:spPr>
          <a:xfrm>
            <a:off x="457200" y="612612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4"/>
          <p:cNvSpPr/>
          <p:nvPr/>
        </p:nvSpPr>
        <p:spPr>
          <a:xfrm>
            <a:off x="457200" y="106668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PlaceHolder 5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6" descr=""/>
          <p:cNvPicPr/>
          <p:nvPr/>
        </p:nvPicPr>
        <p:blipFill>
          <a:blip r:embed="rId2"/>
          <a:stretch/>
        </p:blipFill>
        <p:spPr>
          <a:xfrm>
            <a:off x="533520" y="6236640"/>
            <a:ext cx="502200" cy="51912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7555680" y="6363360"/>
            <a:ext cx="6807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Slides: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05920" y="6364080"/>
            <a:ext cx="5241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/ 20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5" name="Line 3"/>
          <p:cNvSpPr/>
          <p:nvPr/>
        </p:nvSpPr>
        <p:spPr>
          <a:xfrm>
            <a:off x="457200" y="612612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4"/>
          <p:cNvSpPr/>
          <p:nvPr/>
        </p:nvSpPr>
        <p:spPr>
          <a:xfrm>
            <a:off x="457200" y="106668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6" descr=""/>
          <p:cNvPicPr/>
          <p:nvPr/>
        </p:nvPicPr>
        <p:blipFill>
          <a:blip r:embed="rId2"/>
          <a:stretch/>
        </p:blipFill>
        <p:spPr>
          <a:xfrm>
            <a:off x="533520" y="6236640"/>
            <a:ext cx="502920" cy="51984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7555680" y="6363360"/>
            <a:ext cx="681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Slides: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05920" y="6364080"/>
            <a:ext cx="524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/ 20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8" name="Line 3"/>
          <p:cNvSpPr/>
          <p:nvPr/>
        </p:nvSpPr>
        <p:spPr>
          <a:xfrm>
            <a:off x="457200" y="612612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4"/>
          <p:cNvSpPr/>
          <p:nvPr/>
        </p:nvSpPr>
        <p:spPr>
          <a:xfrm>
            <a:off x="457200" y="106668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6" descr=""/>
          <p:cNvPicPr/>
          <p:nvPr/>
        </p:nvPicPr>
        <p:blipFill>
          <a:blip r:embed="rId2"/>
          <a:stretch/>
        </p:blipFill>
        <p:spPr>
          <a:xfrm>
            <a:off x="533520" y="6236640"/>
            <a:ext cx="502920" cy="519840"/>
          </a:xfrm>
          <a:prstGeom prst="rect">
            <a:avLst/>
          </a:prstGeom>
          <a:ln>
            <a:noFill/>
          </a:ln>
        </p:spPr>
      </p:pic>
      <p:sp>
        <p:nvSpPr>
          <p:cNvPr id="249" name="CustomShape 1"/>
          <p:cNvSpPr/>
          <p:nvPr/>
        </p:nvSpPr>
        <p:spPr>
          <a:xfrm>
            <a:off x="7555680" y="6363360"/>
            <a:ext cx="681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Slides: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305920" y="6364080"/>
            <a:ext cx="524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/ 20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1" name="Line 3"/>
          <p:cNvSpPr/>
          <p:nvPr/>
        </p:nvSpPr>
        <p:spPr>
          <a:xfrm>
            <a:off x="457200" y="612612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4"/>
          <p:cNvSpPr/>
          <p:nvPr/>
        </p:nvSpPr>
        <p:spPr>
          <a:xfrm>
            <a:off x="457200" y="106668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6" descr=""/>
          <p:cNvPicPr/>
          <p:nvPr/>
        </p:nvPicPr>
        <p:blipFill>
          <a:blip r:embed="rId2"/>
          <a:stretch/>
        </p:blipFill>
        <p:spPr>
          <a:xfrm>
            <a:off x="533520" y="6236640"/>
            <a:ext cx="502920" cy="519840"/>
          </a:xfrm>
          <a:prstGeom prst="rect">
            <a:avLst/>
          </a:prstGeom>
          <a:ln>
            <a:noFill/>
          </a:ln>
        </p:spPr>
      </p:pic>
      <p:sp>
        <p:nvSpPr>
          <p:cNvPr id="292" name="CustomShape 1"/>
          <p:cNvSpPr/>
          <p:nvPr/>
        </p:nvSpPr>
        <p:spPr>
          <a:xfrm>
            <a:off x="7555680" y="6363360"/>
            <a:ext cx="681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Slides: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8305920" y="6364080"/>
            <a:ext cx="524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/ 20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94" name="Line 3"/>
          <p:cNvSpPr/>
          <p:nvPr/>
        </p:nvSpPr>
        <p:spPr>
          <a:xfrm>
            <a:off x="457200" y="612612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Line 4"/>
          <p:cNvSpPr/>
          <p:nvPr/>
        </p:nvSpPr>
        <p:spPr>
          <a:xfrm>
            <a:off x="457200" y="106668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6" descr=""/>
          <p:cNvPicPr/>
          <p:nvPr/>
        </p:nvPicPr>
        <p:blipFill>
          <a:blip r:embed="rId2"/>
          <a:stretch/>
        </p:blipFill>
        <p:spPr>
          <a:xfrm>
            <a:off x="533520" y="6236640"/>
            <a:ext cx="502920" cy="519840"/>
          </a:xfrm>
          <a:prstGeom prst="rect">
            <a:avLst/>
          </a:prstGeom>
          <a:ln>
            <a:noFill/>
          </a:ln>
        </p:spPr>
      </p:pic>
      <p:sp>
        <p:nvSpPr>
          <p:cNvPr id="335" name="CustomShape 1"/>
          <p:cNvSpPr/>
          <p:nvPr/>
        </p:nvSpPr>
        <p:spPr>
          <a:xfrm>
            <a:off x="7555680" y="6363360"/>
            <a:ext cx="6814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Slides: 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8305920" y="6364080"/>
            <a:ext cx="5248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/ 20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7" name="Line 3"/>
          <p:cNvSpPr/>
          <p:nvPr/>
        </p:nvSpPr>
        <p:spPr>
          <a:xfrm>
            <a:off x="457200" y="612612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Line 4"/>
          <p:cNvSpPr/>
          <p:nvPr/>
        </p:nvSpPr>
        <p:spPr>
          <a:xfrm>
            <a:off x="457200" y="1066680"/>
            <a:ext cx="8229600" cy="0"/>
          </a:xfrm>
          <a:prstGeom prst="line">
            <a:avLst/>
          </a:prstGeom>
          <a:ln w="2232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8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8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8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8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85800" y="51120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SMART ATTENDENCE SYSTEM USING QR+WIFI IP CHECK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371600" y="3886200"/>
            <a:ext cx="639648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50000"/>
              </a:lnSpc>
            </a:pPr>
            <a:r>
              <a:rPr b="1" lang="en-GB" sz="17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MEGHNA P</a:t>
            </a:r>
            <a:endParaRPr b="0" lang="en-GB" sz="17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GB" sz="17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MES24MCA-2028</a:t>
            </a:r>
            <a:endParaRPr b="0" lang="en-GB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7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GB" sz="15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GB" sz="15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MES College of Engineering, Kuttippuram</a:t>
            </a: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20/08/2025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379" name="Picture 3" descr=""/>
          <p:cNvPicPr/>
          <p:nvPr/>
        </p:nvPicPr>
        <p:blipFill>
          <a:blip r:embed="rId1"/>
          <a:stretch/>
        </p:blipFill>
        <p:spPr>
          <a:xfrm>
            <a:off x="3843360" y="2000160"/>
            <a:ext cx="1453320" cy="150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FUNCTIONALITIES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Role-Based Access Control: Separate interfaces and permissions for administrators, faculty, and students.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Dynamic QR Code Generation: Creates unique, time-sensitive QR codes for each session to prevent reuse.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WiFi IP Verification: Confirms user’s device is connected to the institution’s registered network before attendance is marked.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Real-Time Attendance Logging: Instantly records attendance in a centralized database.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F34845A-A13A-4F19-801C-CF8FE0EF1369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41360" y="1168200"/>
            <a:ext cx="84204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Session Creation &amp; Management: Faculty can set up sessions, manage participants, and close attendance windows.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Automated Report Generation: Generates attendance summaries and detailed reports for analysis.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Secure Data Storage: Protects attendance records with authentication and encryption techniques.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Scalability &amp; Integration: Supports future integration with biometric or RFID systems.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MODULE DESCRIPTION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57200" y="1177200"/>
            <a:ext cx="8395200" cy="52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1)ADMIN MODULE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Account Creation: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Securely create and manage user accounts for teachers and students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 Self-Registration: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Maintains control and security by preventing unauthorized user sign-ups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Monitoring&amp;Reporting: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provides real-time oversight and generates detailed attendence reports.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2)TEACHER MODULE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QR Generation: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Create unique QR codes for each class session instantly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QR Sharing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:share QR codes safely within the classroom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Live Monitoring: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Track students attendence as it happens,in real-time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4"/>
              </a:spcBef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4"/>
              </a:spcBef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4"/>
              </a:spcBef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4"/>
              </a:spcBef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57"/>
              </a:spcBef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C8F875A-FFAF-4279-9B6F-0412BE7D832A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MODULE DESCRIPTION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385200" y="817200"/>
            <a:ext cx="8395200" cy="52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PDF Export: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Export attendence records to PDF for easy record keeping and sharing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3)STUDENT MODULE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Secure Login: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Access the system with personalized,encrypted credentials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QR Scan: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Effortlessly scan the sessions QR code to mark attendence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Wifi Validation: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Automatic verification against campus wifi subnet for added security </a:t>
            </a:r>
            <a:endParaRPr b="0" lang="en-GB" sz="22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Attendence History:</a:t>
            </a:r>
            <a:r>
              <a:rPr b="0" lang="en-GB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View personal attendence records and track progress over time.</a:t>
            </a: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91242BC-ABBD-416D-B0C8-A48A2FFEE13F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MODULE DESCRIPTION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457200" y="1176120"/>
            <a:ext cx="8395200" cy="52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4)QR CODE MANAGEMENT</a:t>
            </a:r>
            <a:endParaRPr b="0" lang="en-GB" sz="20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Unique Encrypted Codes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:Each QR code is uniquely generated and encrypted to  prevent duplication</a:t>
            </a:r>
            <a:endParaRPr b="0" lang="en-GB" sz="20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Session Specific Details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:codes embeded essential information like class,time,and date for precise tracking</a:t>
            </a:r>
            <a:endParaRPr b="0" lang="en-GB" sz="20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One-Time Use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:Codes are valid for a single scan per student per session,preventing reuse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5)WIFI SUBNET VERIFICATION</a:t>
            </a:r>
            <a:endParaRPr b="0" lang="en-GB" sz="20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Campus wifi Validation: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Ensures students are physically on campus when marking attendence</a:t>
            </a:r>
            <a:endParaRPr b="0" lang="en-GB" sz="20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Subnet Matching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:Verifies that the devices wifi subnet matches registered campus networks.</a:t>
            </a:r>
            <a:endParaRPr b="0" lang="en-GB" sz="20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Anti-Proxy Measures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:Significantly reduces attempts at fraudulent proxy attendence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57"/>
              </a:spcBef>
            </a:pP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38ED14-1D55-4521-9ED9-BC5AE026178F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DEVELOPING ENVIRONMENT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Operating System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:Windows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Front End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:HTML,CSS,Java Script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Back End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:Python(django)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Database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:SQLite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QR Library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:Qrcode in python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Ip Validation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:python’s socket module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</a:t>
            </a: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:VS code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542477-B3EC-45ED-B0B1-798A689AD667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457200" y="304920"/>
            <a:ext cx="8224560" cy="83304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SPRINT PLAN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457200" y="1177200"/>
            <a:ext cx="8224560" cy="49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3"/>
          <p:cNvSpPr/>
          <p:nvPr/>
        </p:nvSpPr>
        <p:spPr>
          <a:xfrm>
            <a:off x="1066680" y="6356520"/>
            <a:ext cx="30430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8077320" y="6369120"/>
            <a:ext cx="375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1B3E1A-A51B-4B0B-BFF4-7CD86DA8258B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38" name="Table 5"/>
          <p:cNvGraphicFramePr/>
          <p:nvPr/>
        </p:nvGraphicFramePr>
        <p:xfrm>
          <a:off x="457200" y="1177200"/>
          <a:ext cx="8228880" cy="4384800"/>
        </p:xfrm>
        <a:graphic>
          <a:graphicData uri="http://schemas.openxmlformats.org/drawingml/2006/table">
            <a:tbl>
              <a:tblPr/>
              <a:tblGrid>
                <a:gridCol w="835200"/>
                <a:gridCol w="935280"/>
                <a:gridCol w="831960"/>
                <a:gridCol w="608040"/>
                <a:gridCol w="561960"/>
                <a:gridCol w="583920"/>
                <a:gridCol w="550080"/>
                <a:gridCol w="553320"/>
                <a:gridCol w="553320"/>
                <a:gridCol w="553320"/>
                <a:gridCol w="553320"/>
                <a:gridCol w="553320"/>
                <a:gridCol w="556200"/>
              </a:tblGrid>
              <a:tr h="8830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Backlog tem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Completion Date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0Original Estimation in Hours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1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2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6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7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8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9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10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200">
                <a:tc gridSpan="13"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SPRINT1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360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Requirement Analysis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09/08/2025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360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Database Design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12/08/2025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30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UI design(Login+QR)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19/08/2025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200">
                <a:tc gridSpan="13"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 2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360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QR code Generation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26/08/2025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325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Attendence Marking Logic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02/09/2025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9" name="CustomShape 6"/>
          <p:cNvSpPr/>
          <p:nvPr/>
        </p:nvSpPr>
        <p:spPr>
          <a:xfrm>
            <a:off x="609480" y="5596920"/>
            <a:ext cx="784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457200" y="304920"/>
            <a:ext cx="8224560" cy="83304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SPRINT PLAN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457200" y="1177200"/>
            <a:ext cx="8224560" cy="49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"/>
          <p:cNvSpPr/>
          <p:nvPr/>
        </p:nvSpPr>
        <p:spPr>
          <a:xfrm>
            <a:off x="1066680" y="6356520"/>
            <a:ext cx="304308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8077320" y="6369120"/>
            <a:ext cx="3758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0A8DB0E-051A-4540-8EC5-DD1342B406C0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44" name="CustomShape 5"/>
          <p:cNvSpPr/>
          <p:nvPr/>
        </p:nvSpPr>
        <p:spPr>
          <a:xfrm>
            <a:off x="609480" y="5650560"/>
            <a:ext cx="7843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445" name="Table 6"/>
          <p:cNvGraphicFramePr/>
          <p:nvPr/>
        </p:nvGraphicFramePr>
        <p:xfrm>
          <a:off x="457200" y="1241640"/>
          <a:ext cx="8228880" cy="4374000"/>
        </p:xfrm>
        <a:graphic>
          <a:graphicData uri="http://schemas.openxmlformats.org/drawingml/2006/table">
            <a:tbl>
              <a:tblPr/>
              <a:tblGrid>
                <a:gridCol w="835200"/>
                <a:gridCol w="935280"/>
                <a:gridCol w="831960"/>
                <a:gridCol w="608040"/>
                <a:gridCol w="561960"/>
                <a:gridCol w="583920"/>
                <a:gridCol w="550080"/>
                <a:gridCol w="553320"/>
                <a:gridCol w="553320"/>
                <a:gridCol w="553320"/>
                <a:gridCol w="553320"/>
                <a:gridCol w="553320"/>
                <a:gridCol w="556200"/>
              </a:tblGrid>
              <a:tr h="9392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Backlog tem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Status And Completion Date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Original Estimation in Hours 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1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2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6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7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8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9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 10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hrs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400">
                <a:tc gridSpan="13"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SPRINT3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835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Admin Dashboard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12/09/2025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65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Report</a:t>
                      </a:r>
                      <a:endParaRPr b="0" lang="en-GB" sz="11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Generation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16/09/2025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2400">
                <a:tc gridSpan="13"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 4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5565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Integration Testing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24/09/2025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628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Deployment&amp; Docs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30/07/2025</a:t>
                      </a:r>
                      <a:endParaRPr b="0" lang="en-GB" sz="10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73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TOTAL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PRODUCT BACKLOG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5CBB5D6-3F8B-4D8B-A923-186ABCEB0FE3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50" name="Table 5"/>
          <p:cNvGraphicFramePr/>
          <p:nvPr/>
        </p:nvGraphicFramePr>
        <p:xfrm>
          <a:off x="477000" y="1209600"/>
          <a:ext cx="8459640" cy="4669200"/>
        </p:xfrm>
        <a:graphic>
          <a:graphicData uri="http://schemas.openxmlformats.org/drawingml/2006/table">
            <a:tbl>
              <a:tblPr/>
              <a:tblGrid>
                <a:gridCol w="1600920"/>
                <a:gridCol w="1600920"/>
                <a:gridCol w="1600920"/>
                <a:gridCol w="1600920"/>
                <a:gridCol w="2056320"/>
              </a:tblGrid>
              <a:tr h="11041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</a:t>
                      </a: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PRIORITY &lt;high/medium/low&gt;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ESTIMATE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(Hours)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STATUS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&lt;Planned/In progress/Completed&gt;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4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Requirement Analysis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High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 progress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57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Database Design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High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 progress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4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UI design(Login+QR)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High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" name="CustomShape 6"/>
          <p:cNvSpPr/>
          <p:nvPr/>
        </p:nvSpPr>
        <p:spPr>
          <a:xfrm>
            <a:off x="399240" y="5832000"/>
            <a:ext cx="8382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PRODUCT BACKLOG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C8AB4E-633C-4819-BB06-F547BD08EE61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56" name="Table 5"/>
          <p:cNvGraphicFramePr/>
          <p:nvPr/>
        </p:nvGraphicFramePr>
        <p:xfrm>
          <a:off x="461520" y="1346760"/>
          <a:ext cx="8316360" cy="4221000"/>
        </p:xfrm>
        <a:graphic>
          <a:graphicData uri="http://schemas.openxmlformats.org/drawingml/2006/table">
            <a:tbl>
              <a:tblPr/>
              <a:tblGrid>
                <a:gridCol w="1575360"/>
                <a:gridCol w="1575360"/>
                <a:gridCol w="1575360"/>
                <a:gridCol w="1575360"/>
                <a:gridCol w="2015280"/>
              </a:tblGrid>
              <a:tr h="6559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PRIORITY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&lt;high/medium/low&gt;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ESTIMATE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(Hours)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STATUS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&lt;Planned/In progress/Completed&gt;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4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QR code Generation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High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57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Attendence Marking Logic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High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4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Admin Dashboard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7" name="CustomShape 6"/>
          <p:cNvSpPr/>
          <p:nvPr/>
        </p:nvSpPr>
        <p:spPr>
          <a:xfrm>
            <a:off x="609480" y="5726520"/>
            <a:ext cx="784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457200" y="914400"/>
            <a:ext cx="8225280" cy="50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5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PRODUCT OWNER</a:t>
            </a:r>
            <a:br/>
            <a:br/>
            <a:r>
              <a:rPr b="1" lang="en-GB" sz="24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Ms</a:t>
            </a:r>
            <a:r>
              <a:rPr b="0" lang="en-GB" sz="24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.</a:t>
            </a:r>
            <a:r>
              <a:rPr b="1" lang="en-GB" sz="24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PRIYA JD</a:t>
            </a:r>
            <a:br/>
            <a:br/>
            <a:r>
              <a:rPr b="0" lang="en-GB" sz="24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ASSISTANT PROFESSOR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DEPARTMENT OF COMPUTER APPLICATIONS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MES COLLEGE OF ENGINEERING, KUTTIPPURAM</a:t>
            </a:r>
            <a:endParaRPr b="0" lang="en-GB" sz="2000" spc="-1" strike="noStrike">
              <a:latin typeface="Arial"/>
            </a:endParaRPr>
          </a:p>
        </p:txBody>
      </p:sp>
      <p:grpSp>
        <p:nvGrpSpPr>
          <p:cNvPr id="381" name="Group 2"/>
          <p:cNvGrpSpPr/>
          <p:nvPr/>
        </p:nvGrpSpPr>
        <p:grpSpPr>
          <a:xfrm>
            <a:off x="470880" y="1037160"/>
            <a:ext cx="2590920" cy="1678320"/>
            <a:chOff x="470880" y="1037160"/>
            <a:chExt cx="2590920" cy="1678320"/>
          </a:xfrm>
        </p:grpSpPr>
        <p:sp>
          <p:nvSpPr>
            <p:cNvPr id="382" name="Line 3"/>
            <p:cNvSpPr/>
            <p:nvPr/>
          </p:nvSpPr>
          <p:spPr>
            <a:xfrm>
              <a:off x="470880" y="1037160"/>
              <a:ext cx="2590920" cy="0"/>
            </a:xfrm>
            <a:prstGeom prst="line">
              <a:avLst/>
            </a:prstGeom>
            <a:ln w="25560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Line 4"/>
            <p:cNvSpPr/>
            <p:nvPr/>
          </p:nvSpPr>
          <p:spPr>
            <a:xfrm>
              <a:off x="470880" y="1038960"/>
              <a:ext cx="0" cy="1676520"/>
            </a:xfrm>
            <a:prstGeom prst="line">
              <a:avLst/>
            </a:prstGeom>
            <a:ln w="25560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4" name="Group 5"/>
          <p:cNvGrpSpPr/>
          <p:nvPr/>
        </p:nvGrpSpPr>
        <p:grpSpPr>
          <a:xfrm>
            <a:off x="6019560" y="4343400"/>
            <a:ext cx="2590920" cy="1676160"/>
            <a:chOff x="6019560" y="4343400"/>
            <a:chExt cx="2590920" cy="1676160"/>
          </a:xfrm>
        </p:grpSpPr>
        <p:sp>
          <p:nvSpPr>
            <p:cNvPr id="385" name="Line 6"/>
            <p:cNvSpPr/>
            <p:nvPr/>
          </p:nvSpPr>
          <p:spPr>
            <a:xfrm>
              <a:off x="6019560" y="6019560"/>
              <a:ext cx="2590920" cy="0"/>
            </a:xfrm>
            <a:prstGeom prst="line">
              <a:avLst/>
            </a:prstGeom>
            <a:ln w="25560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Line 7"/>
            <p:cNvSpPr/>
            <p:nvPr/>
          </p:nvSpPr>
          <p:spPr>
            <a:xfrm>
              <a:off x="8610480" y="4343400"/>
              <a:ext cx="0" cy="1676160"/>
            </a:xfrm>
            <a:prstGeom prst="line">
              <a:avLst/>
            </a:prstGeom>
            <a:ln w="25560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Table 1"/>
          <p:cNvGraphicFramePr/>
          <p:nvPr/>
        </p:nvGraphicFramePr>
        <p:xfrm>
          <a:off x="461880" y="1347120"/>
          <a:ext cx="8316360" cy="4221000"/>
        </p:xfrm>
        <a:graphic>
          <a:graphicData uri="http://schemas.openxmlformats.org/drawingml/2006/table">
            <a:tbl>
              <a:tblPr/>
              <a:tblGrid>
                <a:gridCol w="1575360"/>
                <a:gridCol w="1575360"/>
                <a:gridCol w="1575360"/>
                <a:gridCol w="1575360"/>
                <a:gridCol w="2015280"/>
              </a:tblGrid>
              <a:tr h="65592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PRIORITY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1" lang="en-GB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&lt;high/medium/low&gt;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ESTIMATE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3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(Hours)</a:t>
                      </a:r>
                      <a:endParaRPr b="0" lang="en-GB" sz="13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STATUS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&lt;Planned/In progress/Completed&gt;</a:t>
                      </a:r>
                      <a:endParaRPr b="0" lang="en-GB" sz="11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4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Report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Generation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High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572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Integration Testing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High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041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Deployment&amp; Docs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Low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USER STORY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57200" y="10800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2B8183-C91C-4ABB-8C46-DF6652D41573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63" name="Table 5"/>
          <p:cNvGraphicFramePr/>
          <p:nvPr/>
        </p:nvGraphicFramePr>
        <p:xfrm>
          <a:off x="489600" y="1477800"/>
          <a:ext cx="8142480" cy="4149720"/>
        </p:xfrm>
        <a:graphic>
          <a:graphicData uri="http://schemas.openxmlformats.org/drawingml/2006/table">
            <a:tbl>
              <a:tblPr/>
              <a:tblGrid>
                <a:gridCol w="1828440"/>
                <a:gridCol w="1964160"/>
                <a:gridCol w="1797120"/>
                <a:gridCol w="2553120"/>
              </a:tblGrid>
              <a:tr h="7689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User Story ID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As a type of User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 want to 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&lt;Perform some task&gt;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So that i can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&lt;Achieve Some Goal&gt; 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ADMIN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Access the system securely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ADMIN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Verify with WiFi IP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Ensure only in-campus students mark attendance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276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FACULTY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Generate QRcode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Students can scan to mark attendance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FACULTY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View Attendance Reports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Track student performance 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STUDENT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Register &amp; Login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Use the system securely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STUDENT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Scan QR Code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Mark my attendance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324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STUDENT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View My Attendance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my attendance status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4" name="CustomShape 6"/>
          <p:cNvSpPr/>
          <p:nvPr/>
        </p:nvSpPr>
        <p:spPr>
          <a:xfrm>
            <a:off x="609480" y="5638680"/>
            <a:ext cx="784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PROJECT PLAN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82E9CC-C558-42A4-82F4-BD868904BAB0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69" name="Table 5"/>
          <p:cNvGraphicFramePr/>
          <p:nvPr/>
        </p:nvGraphicFramePr>
        <p:xfrm>
          <a:off x="534240" y="1252800"/>
          <a:ext cx="8136720" cy="4503240"/>
        </p:xfrm>
        <a:graphic>
          <a:graphicData uri="http://schemas.openxmlformats.org/drawingml/2006/table">
            <a:tbl>
              <a:tblPr/>
              <a:tblGrid>
                <a:gridCol w="1344960"/>
                <a:gridCol w="1358280"/>
                <a:gridCol w="1358280"/>
                <a:gridCol w="1358280"/>
                <a:gridCol w="1358280"/>
                <a:gridCol w="1359000"/>
              </a:tblGrid>
              <a:tr h="7506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StoryID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Task 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Start 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End 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Days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Status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 1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06/08/2025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09/08/2025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 progress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10/08/2025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12/08/2025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 progress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13/08/2025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19/08/2025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 progress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20/08/2025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26/08/2025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27/08/2025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02/09/2025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PROJECT PLAN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3C0C0B-BF05-42F7-8E50-3B6F2D256D29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74" name="Table 5"/>
          <p:cNvGraphicFramePr/>
          <p:nvPr/>
        </p:nvGraphicFramePr>
        <p:xfrm>
          <a:off x="527400" y="1409760"/>
          <a:ext cx="8136720" cy="3814920"/>
        </p:xfrm>
        <a:graphic>
          <a:graphicData uri="http://schemas.openxmlformats.org/drawingml/2006/table">
            <a:tbl>
              <a:tblPr/>
              <a:tblGrid>
                <a:gridCol w="1344960"/>
                <a:gridCol w="1358280"/>
                <a:gridCol w="1358280"/>
                <a:gridCol w="1358280"/>
                <a:gridCol w="1358280"/>
                <a:gridCol w="1359000"/>
              </a:tblGrid>
              <a:tr h="750600"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StoryID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Task 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Start 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End Date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Days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Status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 3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03/09/2025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12/09/2025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13/10/2025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16/09/2025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060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SPRINT 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29/09/2025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05/10/2025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Microsoft YaHei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128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06/10/2025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07/10/2025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  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planned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080" marR="9108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DATA FLOW DIAGRAM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LEVEL 0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C108D2A-D918-41A9-B481-E9ABF27E5FEE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990720" y="5638680"/>
            <a:ext cx="723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80" name="Picture 393" descr=""/>
          <p:cNvPicPr/>
          <p:nvPr/>
        </p:nvPicPr>
        <p:blipFill>
          <a:blip r:embed="rId1"/>
          <a:stretch/>
        </p:blipFill>
        <p:spPr>
          <a:xfrm>
            <a:off x="1296000" y="2232000"/>
            <a:ext cx="6334920" cy="27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DATA FLOW DIAGRAM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Level 1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22BC33-3A3C-4FE0-9778-07DE74CC116C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1066680" y="5638680"/>
            <a:ext cx="723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86" name="Picture 399" descr=""/>
          <p:cNvPicPr/>
          <p:nvPr/>
        </p:nvPicPr>
        <p:blipFill>
          <a:blip r:embed="rId1"/>
          <a:stretch/>
        </p:blipFill>
        <p:spPr>
          <a:xfrm>
            <a:off x="1512000" y="2160000"/>
            <a:ext cx="6118920" cy="31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DATA FLOW DIAGRAM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Level 2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3662288-1989-47C5-B710-8F3CD2FECE8F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1066680" y="5638680"/>
            <a:ext cx="723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92" name="Picture 405" descr=""/>
          <p:cNvPicPr/>
          <p:nvPr/>
        </p:nvPicPr>
        <p:blipFill>
          <a:blip r:embed="rId1"/>
          <a:stretch/>
        </p:blipFill>
        <p:spPr>
          <a:xfrm>
            <a:off x="1152000" y="2400480"/>
            <a:ext cx="6118920" cy="285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DATA FLOW DIAGRAM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Level 3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96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1094F66-BB4C-45E6-A6CB-50A95CF36948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1066680" y="5638680"/>
            <a:ext cx="723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98" name="Picture 411" descr=""/>
          <p:cNvPicPr/>
          <p:nvPr/>
        </p:nvPicPr>
        <p:blipFill>
          <a:blip r:embed="rId1"/>
          <a:stretch/>
        </p:blipFill>
        <p:spPr>
          <a:xfrm>
            <a:off x="1152000" y="1800000"/>
            <a:ext cx="6766920" cy="403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ER DIAGRAM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9C30F6-B68F-4EED-B94C-D9798EB6ABA4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03" name="Picture 416" descr=""/>
          <p:cNvPicPr/>
          <p:nvPr/>
        </p:nvPicPr>
        <p:blipFill>
          <a:blip r:embed="rId1"/>
          <a:stretch/>
        </p:blipFill>
        <p:spPr>
          <a:xfrm>
            <a:off x="457200" y="1440000"/>
            <a:ext cx="8037720" cy="43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Implementaion of key functionalities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Demonstrtion of two main features: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1.Admin Dashboard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2.Teacher Session Management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A428E23-8636-4532-BF16-76C0C1FE59D4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c0504d"/>
                </a:solidFill>
                <a:latin typeface="Times New Roman"/>
                <a:ea typeface="DejaVu Sans"/>
              </a:rPr>
              <a:t>TABLE OF CONTENTS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457200" y="11394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 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Existing System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Proposed System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Motivation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Functionalities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Module Description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Developing Environment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Sprint Backlog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Product Backlog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 Story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Plans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Flow Diagrams</a:t>
            </a:r>
            <a:endParaRPr b="0" lang="en-GB" sz="1700" spc="-1" strike="noStrike">
              <a:latin typeface="Arial"/>
            </a:endParaRPr>
          </a:p>
          <a:p>
            <a:pPr marL="343080" indent="-338760" algn="just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ER Diagram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7C4FAE-9979-4AF8-832A-2FA481F3ED2E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3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Functionality1-Admin Dashboard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1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A259CAF-6EB8-4F29-8CA1-64D9F3FBB547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512" name="CustomShape 5"/>
          <p:cNvSpPr/>
          <p:nvPr/>
        </p:nvSpPr>
        <p:spPr>
          <a:xfrm>
            <a:off x="504000" y="1368000"/>
            <a:ext cx="7392960" cy="44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Times New Roman"/>
              </a:rPr>
              <a:t>Admins can: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View overall system statistics (total courses, students, teachers)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Monitor recent attendance sessions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Access system overview for management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Times New Roman"/>
              </a:rPr>
              <a:t>Implemented using: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admin_dashboard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Functionality1-code snippet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18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2432117-2B7B-4FB7-9A71-A93B9BCCDAC3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7392960" cy="3934080"/>
          </a:xfrm>
          <a:prstGeom prst="rect">
            <a:avLst/>
          </a:prstGeom>
          <a:ln>
            <a:noFill/>
          </a:ln>
        </p:spPr>
      </p:pic>
      <p:sp>
        <p:nvSpPr>
          <p:cNvPr id="518" name="CustomShape 5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Functionality1-code snippet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Functionality1- screenshot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430200" y="1296000"/>
            <a:ext cx="6337440" cy="309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Functionality1-screenshot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22" name="" descr=""/>
          <p:cNvPicPr/>
          <p:nvPr/>
        </p:nvPicPr>
        <p:blipFill>
          <a:blip r:embed="rId1"/>
          <a:stretch/>
        </p:blipFill>
        <p:spPr>
          <a:xfrm>
            <a:off x="430200" y="1224000"/>
            <a:ext cx="5905440" cy="1943640"/>
          </a:xfrm>
          <a:prstGeom prst="rect">
            <a:avLst/>
          </a:prstGeom>
          <a:ln>
            <a:noFill/>
          </a:ln>
        </p:spPr>
      </p:pic>
      <p:pic>
        <p:nvPicPr>
          <p:cNvPr id="523" name="" descr=""/>
          <p:cNvPicPr/>
          <p:nvPr/>
        </p:nvPicPr>
        <p:blipFill>
          <a:blip r:embed="rId2"/>
          <a:stretch/>
        </p:blipFill>
        <p:spPr>
          <a:xfrm>
            <a:off x="430200" y="3168000"/>
            <a:ext cx="5905440" cy="273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Functionality2-Teacher Session Management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25" name="CustomShape 2"/>
          <p:cNvSpPr/>
          <p:nvPr/>
        </p:nvSpPr>
        <p:spPr>
          <a:xfrm>
            <a:off x="358560" y="1080000"/>
            <a:ext cx="756108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Times New Roman"/>
              </a:rPr>
              <a:t>Teachers can: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Create new attendance sessions for their courses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Generate QR codes for attendance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View session details &amp; student attendance records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latin typeface="Times New Roman"/>
              </a:rPr>
              <a:t>Implemented using: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create_session, session_detail, refresh_qr, live_attendance_updates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latin typeface="Times New Roman"/>
              </a:rPr>
              <a:t>create_session.html, session_detail.html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Functionality2-code snippet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97200" y="1416240"/>
            <a:ext cx="9143280" cy="427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Functionality2-code snippet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648000" y="1224000"/>
            <a:ext cx="8135640" cy="4823640"/>
          </a:xfrm>
          <a:prstGeom prst="rect">
            <a:avLst/>
          </a:prstGeom>
          <a:ln>
            <a:noFill/>
          </a:ln>
        </p:spPr>
      </p:pic>
      <p:pic>
        <p:nvPicPr>
          <p:cNvPr id="530" name="" descr=""/>
          <p:cNvPicPr/>
          <p:nvPr/>
        </p:nvPicPr>
        <p:blipFill>
          <a:blip r:embed="rId2"/>
          <a:stretch/>
        </p:blipFill>
        <p:spPr>
          <a:xfrm>
            <a:off x="648000" y="1224000"/>
            <a:ext cx="813564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Functionality2-code snippet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288360" y="1139040"/>
            <a:ext cx="8423280" cy="2100600"/>
          </a:xfrm>
          <a:prstGeom prst="rect">
            <a:avLst/>
          </a:prstGeom>
          <a:ln>
            <a:noFill/>
          </a:ln>
        </p:spPr>
      </p:pic>
      <p:pic>
        <p:nvPicPr>
          <p:cNvPr id="533" name="" descr=""/>
          <p:cNvPicPr/>
          <p:nvPr/>
        </p:nvPicPr>
        <p:blipFill>
          <a:blip r:embed="rId2"/>
          <a:stretch/>
        </p:blipFill>
        <p:spPr>
          <a:xfrm>
            <a:off x="288000" y="3600000"/>
            <a:ext cx="8351640" cy="25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Functionality2-code snippet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72360" y="1164600"/>
            <a:ext cx="8423640" cy="4235400"/>
          </a:xfrm>
          <a:prstGeom prst="rect">
            <a:avLst/>
          </a:prstGeom>
          <a:ln>
            <a:noFill/>
          </a:ln>
        </p:spPr>
      </p:pic>
      <p:pic>
        <p:nvPicPr>
          <p:cNvPr id="536" name="" descr=""/>
          <p:cNvPicPr/>
          <p:nvPr/>
        </p:nvPicPr>
        <p:blipFill>
          <a:blip r:embed="rId2"/>
          <a:stretch/>
        </p:blipFill>
        <p:spPr>
          <a:xfrm>
            <a:off x="72720" y="1164960"/>
            <a:ext cx="8423640" cy="4235400"/>
          </a:xfrm>
          <a:prstGeom prst="rect">
            <a:avLst/>
          </a:prstGeom>
          <a:ln>
            <a:noFill/>
          </a:ln>
        </p:spPr>
      </p:pic>
      <p:pic>
        <p:nvPicPr>
          <p:cNvPr id="537" name="" descr=""/>
          <p:cNvPicPr/>
          <p:nvPr/>
        </p:nvPicPr>
        <p:blipFill>
          <a:blip r:embed="rId3"/>
          <a:stretch/>
        </p:blipFill>
        <p:spPr>
          <a:xfrm>
            <a:off x="72720" y="1164960"/>
            <a:ext cx="8423640" cy="423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Times New Roman"/>
                <a:ea typeface="Times New Roman"/>
              </a:rPr>
              <a:t>Functionality2-code snippet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"/>
          <a:stretch/>
        </p:blipFill>
        <p:spPr>
          <a:xfrm>
            <a:off x="504000" y="1296000"/>
            <a:ext cx="8352000" cy="2880000"/>
          </a:xfrm>
          <a:prstGeom prst="rect">
            <a:avLst/>
          </a:prstGeom>
          <a:ln>
            <a:noFill/>
          </a:ln>
        </p:spPr>
      </p:pic>
      <p:pic>
        <p:nvPicPr>
          <p:cNvPr id="540" name="" descr=""/>
          <p:cNvPicPr/>
          <p:nvPr/>
        </p:nvPicPr>
        <p:blipFill>
          <a:blip r:embed="rId2"/>
          <a:stretch/>
        </p:blipFill>
        <p:spPr>
          <a:xfrm>
            <a:off x="576000" y="4104000"/>
            <a:ext cx="8208000" cy="17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28600"/>
            <a:ext cx="8225280" cy="8679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7000"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SMART ATTENDENCE SYSTEM USING QR +WIFI IP CHECK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410760" y="124344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Smart Attendance System that integrates QR code authentication with WiFi IP verification to ensure accurate and reliable student attendance.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Uses a dual authentication method that include session-based dynamic QR code + campus WiFi IP verification.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Ensures physical presence before marking attendance, preventing proxy entries.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Provides role-based access for Admin, Faculty, and Students.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7FE655A-C76F-4969-9E85-2480F4D25731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57200" y="914400"/>
            <a:ext cx="8225280" cy="50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THANK YOU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5" name="TextShape 4"/>
          <p:cNvSpPr txBox="1"/>
          <p:nvPr/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6" name="TextShape 5"/>
          <p:cNvSpPr txBox="1"/>
          <p:nvPr/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0" name="TextShape 4"/>
          <p:cNvSpPr txBox="1"/>
          <p:nvPr/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1" name="TextShape 5"/>
          <p:cNvSpPr txBox="1"/>
          <p:nvPr/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2" name="TextShape 6"/>
          <p:cNvSpPr txBox="1"/>
          <p:nvPr/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3" name="TextShape 7"/>
          <p:cNvSpPr txBox="1"/>
          <p:nvPr/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474120" y="1224000"/>
            <a:ext cx="808992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Stores attendance securely in a centralized database with real-time logging</a:t>
            </a:r>
            <a:r>
              <a:rPr b="1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Generates automatic reports for easy review and auditing.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Scalable architecture adaptable to different institutions and networks.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Enhances security and transparency with modern authentication methods.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OBJECTIVES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457200" y="10800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Develop a secure, dual-authentication attendance system using QR code + WiFi IP check.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Eliminate proxy attendance and ensure physical presence verification.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Maintain attendance records in a centralized, easily accessible database.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Provide real-time monitoring, reporting, and scalability for various institutions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83B15E-BFE8-4BEF-B961-1525CF834BC2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EXISTING SYSTEM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Manual roll call or paper-based registers used for attendance.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Single-factor authentication methods such as ID card swiping or QR scanning only.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Time-consuming for faculty to mark and verify attendance.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Limited or no real-time monitoring of attendance records.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Records often stored in dispersed or unsecured formats, making audits difficult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9723A8-344C-494C-BAEE-BBA4131BA0C2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PROPOSED SYSTEM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457200" y="1249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 dual authentication with dynamic QR code scanning and campus WiFi IP verification.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Ensure physical presence verification to eliminate proxy and remote attendance.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Maintain attendance in a centralized, secure, real-time database.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Provide role-based access, automated reporting, and scalability for various institutions</a:t>
            </a:r>
            <a:r>
              <a:rPr b="0" lang="en-GB" sz="2400" spc="-1" strike="noStrike">
                <a:solidFill>
                  <a:srgbClr val="000000"/>
                </a:solidFill>
                <a:latin typeface="Bookman Old Style"/>
                <a:ea typeface="Times New Roman"/>
              </a:rPr>
              <a:t>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AA5BA7-8672-4CC7-9769-BB6643DFA4C3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57200" y="304920"/>
            <a:ext cx="8225280" cy="833760"/>
          </a:xfrm>
          <a:prstGeom prst="rect">
            <a:avLst/>
          </a:prstGeom>
          <a:noFill/>
          <a:ln w="223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c0504d"/>
                </a:solidFill>
                <a:latin typeface="Bookman Old Style"/>
                <a:ea typeface="DejaVu Sans"/>
              </a:rPr>
              <a:t>MOTIVATIONS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457200" y="1177200"/>
            <a:ext cx="8225280" cy="49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Prevent Proxy Attendance by ensuring only physically present individuals can mark attendance.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Improve Accuracy &amp; Security over traditional manual or single-factor methods.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Save Time for Faculty/Administrators through automated verification and logging.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  <a:p>
            <a:pPr marL="343080" indent="-3387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Promote Digital Transformation in attendance management for institutions.</a:t>
            </a:r>
            <a:endParaRPr b="0" lang="en-GB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1066680" y="6356520"/>
            <a:ext cx="304380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Department of Computer Applications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8077320" y="6369120"/>
            <a:ext cx="37656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9B34D93-EFAF-47A1-B73D-F3FE8F623787}" type="slidenum">
              <a:rPr b="0" lang="en-GB" sz="1200" spc="-1" strike="noStrike">
                <a:solidFill>
                  <a:srgbClr val="d29796"/>
                </a:solidFill>
                <a:latin typeface="Bookman Old Style"/>
                <a:ea typeface="DejaVu Sans"/>
              </a:rPr>
              <a:t>4</a:t>
            </a:fld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Application>Trio_Office/6.2.8.2$Windows_x86 LibreOffice_project/</Application>
  <Words>1556</Words>
  <Paragraphs>615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2024-09-27T10:56:22Z</dcterms:created>
  <dc:creator>Faculty</dc:creator>
  <dc:description/>
  <dc:language>en-GB</dc:language>
  <cp:lastModifiedBy/>
  <dcterms:modified xsi:type="dcterms:W3CDTF">2025-09-24T14:58:52Z</dcterms:modified>
  <cp:revision>60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