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9" r:id="rId5"/>
    <p:sldId id="281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78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90A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81" d="100"/>
          <a:sy n="81" d="100"/>
        </p:scale>
        <p:origin x="754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4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1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1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62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4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2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5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7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5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6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6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8/27/2024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-72523" y="-744717"/>
            <a:ext cx="12264524" cy="760271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836" y="1489435"/>
            <a:ext cx="9473939" cy="230956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WALMART SALES ANALYSIS</a:t>
            </a:r>
            <a:r>
              <a:rPr lang="en-US" sz="5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 AND INSIGHTS</a:t>
            </a:r>
            <a:endParaRPr lang="en-US" sz="50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781" y="4221163"/>
            <a:ext cx="3893271" cy="775044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 lnSpcReduction="10000"/>
          </a:bodyPr>
          <a:lstStyle/>
          <a:p>
            <a:r>
              <a:rPr lang="en-US" sz="2700" b="1" i="1" spc="65" dirty="0">
                <a:solidFill>
                  <a:schemeClr val="bg1"/>
                </a:solidFill>
                <a:latin typeface="Arial"/>
                <a:cs typeface="Arial"/>
              </a:rPr>
              <a:t> A SQL-Based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AB3D1-721D-3122-A7E6-DF0551418F34}"/>
              </a:ext>
            </a:extLst>
          </p:cNvPr>
          <p:cNvSpPr txBox="1"/>
          <p:nvPr/>
        </p:nvSpPr>
        <p:spPr>
          <a:xfrm>
            <a:off x="8634954" y="5599522"/>
            <a:ext cx="262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By Meghna Ghosh</a:t>
            </a:r>
          </a:p>
          <a:p>
            <a:r>
              <a:rPr lang="en-IN" sz="2000" dirty="0">
                <a:solidFill>
                  <a:schemeClr val="bg1"/>
                </a:solidFill>
              </a:rPr>
              <a:t>MBA Integrated</a:t>
            </a:r>
          </a:p>
          <a:p>
            <a:r>
              <a:rPr lang="en-IN" sz="2000" dirty="0">
                <a:solidFill>
                  <a:schemeClr val="bg1"/>
                </a:solidFill>
              </a:rPr>
              <a:t>Data Analyst Intern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038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Gross Income Transactions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*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WHERE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gross_income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&gt; 30;</a:t>
            </a:r>
          </a:p>
          <a:p>
            <a:pPr marL="0" indent="0">
              <a:buNone/>
            </a:pPr>
            <a:endParaRPr lang="en-US" sz="20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Targeting high-income transactions for optimization.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3923896" y="2450969"/>
            <a:ext cx="399864" cy="1250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34329" y="3776301"/>
            <a:ext cx="4348755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0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038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Weekend Sales Transactions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*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WHERE DAYOFWEEK(date) IN (1, 7);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Understanding weekend sales patterns.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3923896" y="2720597"/>
            <a:ext cx="399864" cy="1250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32268" y="4030825"/>
            <a:ext cx="4348755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8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14779" y="0"/>
            <a:ext cx="8036795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Monthly Sales and Gross Income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MONTH(date) AS month, SUM(total) AS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total_sales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SUM(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gross_income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) AS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total_gross_income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GROUP BY month;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Seasonal trends in sales and profitability.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055871" y="2903838"/>
            <a:ext cx="399864" cy="1250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1" y="4209934"/>
            <a:ext cx="5929459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6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038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Evening Sales Transactions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* FROM sales WHERE HOUR(time) &gt; 18:00:00;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Understanding evening shopping behavior.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3890738" y="3164942"/>
            <a:ext cx="399864" cy="1250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84156" y="4483311"/>
            <a:ext cx="4348755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038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Transactions Above Average Total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4667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*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WHERE total &gt; (SELECT AVG(total)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);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Focus on high-value transactions.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3890738" y="3429000"/>
            <a:ext cx="399864" cy="1250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59324" y="4718981"/>
            <a:ext cx="4348755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7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1913" y="0"/>
            <a:ext cx="9049732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Cumulative Gross Income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4667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branch, date, SUM(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gross_income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) OVER (PARTITION BY branch ORDER BY date) AS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cumulative_gross_income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Tracking financial growth over time.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3890738" y="3429000"/>
            <a:ext cx="399864" cy="1250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0" y="4890996"/>
            <a:ext cx="5929460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3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851011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COGS by Customer Type and City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4667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city,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customer_type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SUM(cogs) AS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total_cogs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GROUP BY city,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customer_type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Understanding cost structure across customer types and cities.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170544" y="4161965"/>
            <a:ext cx="399864" cy="1250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0" y="5603998"/>
            <a:ext cx="5929460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3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598" y="942904"/>
            <a:ext cx="4505012" cy="4611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Summary of insights.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58359"/>
            <a:ext cx="6024562" cy="297887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596" y="1561755"/>
            <a:ext cx="4779360" cy="213942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3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Highlighted branch-level sales performance.</a:t>
            </a:r>
          </a:p>
          <a:p>
            <a:pPr marL="342900" indent="-342900">
              <a:lnSpc>
                <a:spcPct val="13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Identified top product lines and high-value transactions.</a:t>
            </a:r>
          </a:p>
          <a:p>
            <a:pPr marL="342900" indent="-342900">
              <a:lnSpc>
                <a:spcPct val="13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Uncovered key trends in customer behavior, payment methods, and city-level profitability.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597" y="3539492"/>
            <a:ext cx="4779359" cy="5760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598" y="885427"/>
            <a:ext cx="576000" cy="576000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598" y="3573672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2ABB8D6-E4D1-F1EC-70DE-84A2ED957171}"/>
              </a:ext>
            </a:extLst>
          </p:cNvPr>
          <p:cNvSpPr txBox="1">
            <a:spLocks/>
          </p:cNvSpPr>
          <p:nvPr/>
        </p:nvSpPr>
        <p:spPr>
          <a:xfrm>
            <a:off x="6851284" y="4033473"/>
            <a:ext cx="5233879" cy="222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Focus on top-performing product lines to maximize profitability.</a:t>
            </a:r>
          </a:p>
          <a:p>
            <a:pPr marL="342900" indent="-342900">
              <a:lnSpc>
                <a:spcPct val="13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Leverage insights on customer behavior to optimize marketing strategies.</a:t>
            </a:r>
          </a:p>
          <a:p>
            <a:pPr marL="342900" indent="-342900">
              <a:lnSpc>
                <a:spcPct val="13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Use city-level data to allocate resources effectively and boost regional sales.</a:t>
            </a:r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32" t="-1451"/>
          <a:stretch/>
        </p:blipFill>
        <p:spPr>
          <a:xfrm>
            <a:off x="2400" y="-122548"/>
            <a:ext cx="12189600" cy="69798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1086205" y="401669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97" y="240856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22" b="-596"/>
          <a:stretch/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6647" y="2662454"/>
            <a:ext cx="3855349" cy="1066049"/>
          </a:xfrm>
        </p:spPr>
        <p:txBody>
          <a:bodyPr/>
          <a:lstStyle/>
          <a:p>
            <a:r>
              <a:rPr lang="en-US" b="1" dirty="0"/>
              <a:t>Objective</a:t>
            </a:r>
          </a:p>
          <a:p>
            <a:r>
              <a:rPr lang="en-US" sz="1900" i="1" dirty="0"/>
              <a:t>To analyze Walmart's sales data to derive actionable insights</a:t>
            </a:r>
            <a:r>
              <a:rPr lang="en-US" sz="1900" dirty="0"/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6647" y="2597220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0943" y="36878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00943" y="3846649"/>
            <a:ext cx="4095057" cy="921220"/>
          </a:xfrm>
        </p:spPr>
        <p:txBody>
          <a:bodyPr>
            <a:normAutofit/>
          </a:bodyPr>
          <a:lstStyle/>
          <a:p>
            <a:r>
              <a:rPr lang="en-US" b="1" dirty="0"/>
              <a:t>Tools Used</a:t>
            </a:r>
          </a:p>
          <a:p>
            <a:r>
              <a:rPr lang="en-US" sz="1900" i="1" dirty="0"/>
              <a:t>SQL for data querying and analysis</a:t>
            </a: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6647" y="4617217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38037" y="4754662"/>
            <a:ext cx="3872567" cy="1018869"/>
          </a:xfrm>
        </p:spPr>
        <p:txBody>
          <a:bodyPr/>
          <a:lstStyle/>
          <a:p>
            <a:r>
              <a:rPr lang="en-US" b="1" dirty="0"/>
              <a:t>Scope</a:t>
            </a:r>
          </a:p>
          <a:p>
            <a:r>
              <a:rPr lang="en-US" sz="1900" i="1" dirty="0"/>
              <a:t>Analysis based on 15 key business questions.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618262" cy="8338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Branch-Specific Sales Analysis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444434" cy="17408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*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WHERE branch = ‘A’;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This helps in understanding the sales performance of specific branches.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3925330" y="1979629"/>
            <a:ext cx="1156428" cy="35145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490194" y="2155357"/>
            <a:ext cx="3321417" cy="2579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618262" cy="833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Sales by Product Line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444434" cy="17408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Product_Line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SUM(total) AS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total_sales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GROUP BY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Product_Line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Identifies which product lines are the most profitable.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612902" y="1602557"/>
            <a:ext cx="434014" cy="6733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23484" y="2352605"/>
            <a:ext cx="5039936" cy="2774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1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618262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Transactions with 'Cash' Payment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*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WHERE payment = 'Cash’;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Understanding cash transactions can help in cash flow management.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158431" y="2216373"/>
            <a:ext cx="1449306" cy="5279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23484" y="2601799"/>
            <a:ext cx="3539469" cy="2849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618262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Gross Income by City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city, SUM(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gross_income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) AS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total_gross_income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GROUP BY City;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Helps in evaluating city-level profitability.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158431" y="1828800"/>
            <a:ext cx="531369" cy="9154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51201" y="2835870"/>
            <a:ext cx="4416837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618262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Ratings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branch, SUM(rating) /Count(*);</a:t>
            </a:r>
          </a:p>
          <a:p>
            <a:pPr marL="0" indent="0">
              <a:buNone/>
            </a:pPr>
            <a:endParaRPr lang="en-US" sz="20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Measures customer satisfaction at the branch level.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058075" y="1912706"/>
            <a:ext cx="609152" cy="10838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51201" y="3035554"/>
            <a:ext cx="4416837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5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038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618262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Line Quantity Sold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product_line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SUM(quantity) AS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total_quantity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FROM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walmartdata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GROUP BY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product_line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Indicates demand for different product lines.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099080" y="2092751"/>
            <a:ext cx="399864" cy="10721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31745" y="3291502"/>
            <a:ext cx="5265740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3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5291C-7557-3B1A-919B-1070FD1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038"/>
            <a:ext cx="1058630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29460" y="1692008"/>
            <a:ext cx="6262540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1912706"/>
            <a:ext cx="5809118" cy="125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5 Products by Unit Price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52247"/>
            <a:ext cx="5444434" cy="170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Query: SELECT * FROM sales ORDER BY </a:t>
            </a:r>
            <a:r>
              <a:rPr lang="en-US" sz="20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unit_price</a:t>
            </a: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DESC LIMIT 5;</a:t>
            </a:r>
          </a:p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Insight: Focus on high-value items for maximizing revenue.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1996A-D9A3-B897-4FE6-CF0F091C8B9A}"/>
              </a:ext>
            </a:extLst>
          </p:cNvPr>
          <p:cNvCxnSpPr>
            <a:cxnSpLocks/>
          </p:cNvCxnSpPr>
          <p:nvPr/>
        </p:nvCxnSpPr>
        <p:spPr>
          <a:xfrm flipH="1">
            <a:off x="4033092" y="2383847"/>
            <a:ext cx="399864" cy="10721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8AD10-F480-3010-78C1-D91DE3D045CE}"/>
              </a:ext>
            </a:extLst>
          </p:cNvPr>
          <p:cNvSpPr/>
          <p:nvPr/>
        </p:nvSpPr>
        <p:spPr>
          <a:xfrm>
            <a:off x="534329" y="3528523"/>
            <a:ext cx="5265740" cy="329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0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147</TotalTime>
  <Words>614</Words>
  <Application>Microsoft Office PowerPoint</Application>
  <PresentationFormat>Widescreen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</vt:lpstr>
      <vt:lpstr>Calibri</vt:lpstr>
      <vt:lpstr>Gill Sans MT</vt:lpstr>
      <vt:lpstr>Office Theme</vt:lpstr>
      <vt:lpstr>WALMART SALES ANALYSIS AND INSIGHTS</vt:lpstr>
      <vt:lpstr>Project Overview</vt:lpstr>
      <vt:lpstr>Branch-Specific Sales Analysis</vt:lpstr>
      <vt:lpstr>Total Sales by Product Line</vt:lpstr>
      <vt:lpstr>Sales Transactions with 'Cash' Payment</vt:lpstr>
      <vt:lpstr>Total Gross Income by City</vt:lpstr>
      <vt:lpstr>Customer Ratings</vt:lpstr>
      <vt:lpstr>Product Line Quantity Sold</vt:lpstr>
      <vt:lpstr>Top 5 Products by Unit Price</vt:lpstr>
      <vt:lpstr>High Gross Income Transactions</vt:lpstr>
      <vt:lpstr>Weekend Sales Transactions</vt:lpstr>
      <vt:lpstr>Monthly Sales and Gross Income</vt:lpstr>
      <vt:lpstr>Evening Sales Transactions</vt:lpstr>
      <vt:lpstr>Sales Transactions Above Average Total</vt:lpstr>
      <vt:lpstr>Cumulative Gross Income</vt:lpstr>
      <vt:lpstr>COGS by Customer Type and City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Meghna Ghosh</dc:creator>
  <cp:lastModifiedBy>Meghna Ghosh</cp:lastModifiedBy>
  <cp:revision>2</cp:revision>
  <dcterms:created xsi:type="dcterms:W3CDTF">2024-08-27T12:13:46Z</dcterms:created>
  <dcterms:modified xsi:type="dcterms:W3CDTF">2024-08-27T14:41:43Z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