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hfdsSfiFPgTc0eeNn4I+GHUiJt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Roboto-italic.fntdata"/><Relationship Id="rId16" Type="http://schemas.openxmlformats.org/officeDocument/2006/relationships/slide" Target="slides/slide12.xml"/><Relationship Id="rId38" Type="http://schemas.openxmlformats.org/officeDocument/2006/relationships/font" Target="fonts/Robo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ce9f5db0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ce9f5db0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9ce9f5db0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ce9f5db0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ce9f5db0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9ce9f5db0f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ce9f5db0f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ce9f5db0f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29ce9f5db0f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ce9f5db0f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ce9f5db0f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9ce9f5db0f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ce9f5db0f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ce9f5db0f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9ce9f5db0f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ce9f5db0f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ce9f5db0f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9ce9f5db0f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ce9f5db0f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ce9f5db0f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9ce9f5db0f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bd849f196_6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bd849f196_6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29bd849f196_6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9bd849f196_6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9bd849f196_6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9bd849f196_6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bd849f196_6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bd849f196_6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9bd849f196_6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bd849f196_6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bd849f196_6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9bd849f196_6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cee90caa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9cee90caa7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29cee90caa7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dc619513a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dc619513a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9dc619513a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dc619513a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dc619513a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9dc619513a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9dc619513a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9dc619513a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29dc619513a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9dc619513a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9dc619513a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29dc619513a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076cf4e8b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6076cf4e8b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26076cf4e8b_1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9856e532c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29856e532c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99c2e0b9e9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299c2e0b9e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9856e532c5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29856e532c5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7fd6f1a21_0_7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7fd6f1a21_0_7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g297fd6f1a21_0_7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9856e532c5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9856e532c5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29856e532c5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9856e532c5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9856e532c5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9856e532c5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9856e532c5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9856e532c5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29856e532c5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bd849f196_4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bd849f196_4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29bd849f196_4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bd849f196_4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bd849f196_4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9bd849f196_4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bd849f196_4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bd849f196_4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29bd849f196_4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bd849f196_4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bd849f196_4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29bd849f196_4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d22bb850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d22bb850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9d22bb850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2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2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13"/>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Georgia"/>
                <a:ea typeface="Georgia"/>
                <a:cs typeface="Georgia"/>
                <a:sym typeface="Georgia"/>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13"/>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University at Buffalo, The State University of New York logo" id="17" name="Google Shape;17;p13"/>
          <p:cNvPicPr preferRelativeResize="0"/>
          <p:nvPr/>
        </p:nvPicPr>
        <p:blipFill rotWithShape="1">
          <a:blip r:embed="rId3">
            <a:alphaModFix/>
          </a:blip>
          <a:srcRect b="0" l="0" r="0" t="0"/>
          <a:stretch/>
        </p:blipFill>
        <p:spPr>
          <a:xfrm>
            <a:off x="660400" y="6041226"/>
            <a:ext cx="4800600" cy="3560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Graph">
  <p:cSld name="Content and Graph">
    <p:spTree>
      <p:nvGrpSpPr>
        <p:cNvPr id="58" name="Shape 58"/>
        <p:cNvGrpSpPr/>
        <p:nvPr/>
      </p:nvGrpSpPr>
      <p:grpSpPr>
        <a:xfrm>
          <a:off x="0" y="0"/>
          <a:ext cx="0" cy="0"/>
          <a:chOff x="0" y="0"/>
          <a:chExt cx="0" cy="0"/>
        </a:xfrm>
      </p:grpSpPr>
      <p:sp>
        <p:nvSpPr>
          <p:cNvPr id="59" name="Google Shape;59;p22"/>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2"/>
          <p:cNvSpPr/>
          <p:nvPr>
            <p:ph idx="2" type="chart"/>
          </p:nvPr>
        </p:nvSpPr>
        <p:spPr>
          <a:xfrm>
            <a:off x="5161935" y="1976285"/>
            <a:ext cx="6325152" cy="3967316"/>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Google Shape;62;p2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3"/>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3"/>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p24"/>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14"/>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4"/>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lvl1pPr lvl="0" algn="l">
              <a:lnSpc>
                <a:spcPct val="130000"/>
              </a:lnSpc>
              <a:spcBef>
                <a:spcPts val="600"/>
              </a:spcBef>
              <a:spcAft>
                <a:spcPts val="0"/>
              </a:spcAft>
              <a:buSzPts val="3360"/>
              <a:buNone/>
              <a:defRPr b="0" sz="2800">
                <a:solidFill>
                  <a:schemeClr val="lt1"/>
                </a:solidFill>
                <a:latin typeface="Georgia"/>
                <a:ea typeface="Georgia"/>
                <a:cs typeface="Georgia"/>
                <a:sym typeface="Georgia"/>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University at Buffalo, The State University of New York logo" id="21" name="Google Shape;21;p14"/>
          <p:cNvPicPr preferRelativeResize="0"/>
          <p:nvPr/>
        </p:nvPicPr>
        <p:blipFill rotWithShape="1">
          <a:blip r:embed="rId3">
            <a:alphaModFix/>
          </a:blip>
          <a:srcRect b="0" l="0" r="0" t="0"/>
          <a:stretch/>
        </p:blipFill>
        <p:spPr>
          <a:xfrm>
            <a:off x="355600" y="321146"/>
            <a:ext cx="4800600" cy="3560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5"/>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5"/>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5"/>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ble Content" type="twoObj">
  <p:cSld name="TWO_OBJECTS">
    <p:spTree>
      <p:nvGrpSpPr>
        <p:cNvPr id="26" name="Shape 26"/>
        <p:cNvGrpSpPr/>
        <p:nvPr/>
      </p:nvGrpSpPr>
      <p:grpSpPr>
        <a:xfrm>
          <a:off x="0" y="0"/>
          <a:ext cx="0" cy="0"/>
          <a:chOff x="0" y="0"/>
          <a:chExt cx="0" cy="0"/>
        </a:xfrm>
      </p:grpSpPr>
      <p:sp>
        <p:nvSpPr>
          <p:cNvPr id="27" name="Google Shape;27;p16"/>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6"/>
          <p:cNvSpPr txBox="1"/>
          <p:nvPr>
            <p:ph idx="1" type="body"/>
          </p:nvPr>
        </p:nvSpPr>
        <p:spPr>
          <a:xfrm>
            <a:off x="566928" y="2185416"/>
            <a:ext cx="4500372" cy="394868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6"/>
          <p:cNvSpPr txBox="1"/>
          <p:nvPr>
            <p:ph idx="2" type="body"/>
          </p:nvPr>
        </p:nvSpPr>
        <p:spPr>
          <a:xfrm>
            <a:off x="5410200" y="2185416"/>
            <a:ext cx="4498848" cy="395020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6"/>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31" name="Shape 31"/>
        <p:cNvGrpSpPr/>
        <p:nvPr/>
      </p:nvGrpSpPr>
      <p:grpSpPr>
        <a:xfrm>
          <a:off x="0" y="0"/>
          <a:ext cx="0" cy="0"/>
          <a:chOff x="0" y="0"/>
          <a:chExt cx="0" cy="0"/>
        </a:xfrm>
      </p:grpSpPr>
      <p:sp>
        <p:nvSpPr>
          <p:cNvPr id="32" name="Google Shape;32;p17"/>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7"/>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18"/>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8"/>
          <p:cNvSpPr txBox="1"/>
          <p:nvPr>
            <p:ph idx="1" type="body"/>
          </p:nvPr>
        </p:nvSpPr>
        <p:spPr>
          <a:xfrm>
            <a:off x="566928" y="2185416"/>
            <a:ext cx="5138928" cy="393192"/>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18"/>
          <p:cNvSpPr txBox="1"/>
          <p:nvPr>
            <p:ph idx="2" type="body"/>
          </p:nvPr>
        </p:nvSpPr>
        <p:spPr>
          <a:xfrm>
            <a:off x="566928" y="2593340"/>
            <a:ext cx="5140515" cy="353574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8"/>
          <p:cNvSpPr txBox="1"/>
          <p:nvPr>
            <p:ph idx="3" type="body"/>
          </p:nvPr>
        </p:nvSpPr>
        <p:spPr>
          <a:xfrm>
            <a:off x="6172200" y="2185416"/>
            <a:ext cx="5138928" cy="394980"/>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18"/>
          <p:cNvSpPr txBox="1"/>
          <p:nvPr>
            <p:ph idx="4" type="body"/>
          </p:nvPr>
        </p:nvSpPr>
        <p:spPr>
          <a:xfrm>
            <a:off x="6172200" y="2590800"/>
            <a:ext cx="5138928" cy="353872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8"/>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p:cSld name="Content and Photo">
    <p:spTree>
      <p:nvGrpSpPr>
        <p:cNvPr id="42" name="Shape 42"/>
        <p:cNvGrpSpPr/>
        <p:nvPr/>
      </p:nvGrpSpPr>
      <p:grpSpPr>
        <a:xfrm>
          <a:off x="0" y="0"/>
          <a:ext cx="0" cy="0"/>
          <a:chOff x="0" y="0"/>
          <a:chExt cx="0" cy="0"/>
        </a:xfrm>
      </p:grpSpPr>
      <p:sp>
        <p:nvSpPr>
          <p:cNvPr id="43" name="Google Shape;43;p19"/>
          <p:cNvSpPr/>
          <p:nvPr>
            <p:ph idx="2" type="pic"/>
          </p:nvPr>
        </p:nvSpPr>
        <p:spPr>
          <a:xfrm>
            <a:off x="5098566" y="927100"/>
            <a:ext cx="7093434" cy="5930900"/>
          </a:xfrm>
          <a:prstGeom prst="rect">
            <a:avLst/>
          </a:prstGeom>
          <a:solidFill>
            <a:srgbClr val="BFBFBF"/>
          </a:solidFill>
          <a:ln>
            <a:noFill/>
          </a:ln>
        </p:spPr>
      </p:sp>
      <p:sp>
        <p:nvSpPr>
          <p:cNvPr id="44" name="Google Shape;44;p19"/>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9"/>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Three Photos">
  <p:cSld name="Content and Three Photos">
    <p:spTree>
      <p:nvGrpSpPr>
        <p:cNvPr id="47" name="Shape 47"/>
        <p:cNvGrpSpPr/>
        <p:nvPr/>
      </p:nvGrpSpPr>
      <p:grpSpPr>
        <a:xfrm>
          <a:off x="0" y="0"/>
          <a:ext cx="0" cy="0"/>
          <a:chOff x="0" y="0"/>
          <a:chExt cx="0" cy="0"/>
        </a:xfrm>
      </p:grpSpPr>
      <p:sp>
        <p:nvSpPr>
          <p:cNvPr id="48" name="Google Shape;48;p20"/>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0"/>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p:nvPr>
            <p:ph idx="2" type="pic"/>
          </p:nvPr>
        </p:nvSpPr>
        <p:spPr>
          <a:xfrm>
            <a:off x="5114631" y="934720"/>
            <a:ext cx="7077369" cy="3064678"/>
          </a:xfrm>
          <a:prstGeom prst="rect">
            <a:avLst/>
          </a:prstGeom>
          <a:solidFill>
            <a:srgbClr val="BFBFBF"/>
          </a:solidFill>
          <a:ln cap="flat" cmpd="sng" w="9525">
            <a:solidFill>
              <a:schemeClr val="lt1"/>
            </a:solidFill>
            <a:prstDash val="solid"/>
            <a:round/>
            <a:headEnd len="sm" w="sm" type="none"/>
            <a:tailEnd len="sm" w="sm" type="none"/>
          </a:ln>
        </p:spPr>
      </p:sp>
      <p:sp>
        <p:nvSpPr>
          <p:cNvPr id="51" name="Google Shape;51;p20"/>
          <p:cNvSpPr/>
          <p:nvPr>
            <p:ph idx="3" type="pic"/>
          </p:nvPr>
        </p:nvSpPr>
        <p:spPr>
          <a:xfrm>
            <a:off x="5114631" y="3998296"/>
            <a:ext cx="3602522" cy="2857500"/>
          </a:xfrm>
          <a:prstGeom prst="rect">
            <a:avLst/>
          </a:prstGeom>
          <a:solidFill>
            <a:srgbClr val="BFBFBF"/>
          </a:solidFill>
          <a:ln cap="flat" cmpd="sng" w="9525">
            <a:solidFill>
              <a:schemeClr val="lt1"/>
            </a:solidFill>
            <a:prstDash val="solid"/>
            <a:round/>
            <a:headEnd len="sm" w="sm" type="none"/>
            <a:tailEnd len="sm" w="sm" type="none"/>
          </a:ln>
        </p:spPr>
      </p:sp>
      <p:sp>
        <p:nvSpPr>
          <p:cNvPr id="52" name="Google Shape;52;p20"/>
          <p:cNvSpPr/>
          <p:nvPr>
            <p:ph idx="4" type="pic"/>
          </p:nvPr>
        </p:nvSpPr>
        <p:spPr>
          <a:xfrm>
            <a:off x="8701089" y="3998296"/>
            <a:ext cx="3490912" cy="2857500"/>
          </a:xfrm>
          <a:prstGeom prst="rect">
            <a:avLst/>
          </a:prstGeom>
          <a:solidFill>
            <a:srgbClr val="BFBFBF"/>
          </a:solidFill>
          <a:ln cap="flat" cmpd="sng" w="9525">
            <a:solidFill>
              <a:schemeClr val="lt1"/>
            </a:solidFill>
            <a:prstDash val="solid"/>
            <a:round/>
            <a:headEnd len="sm" w="sm" type="none"/>
            <a:tailEnd len="sm" w="sm" type="none"/>
          </a:ln>
        </p:spPr>
      </p:sp>
      <p:sp>
        <p:nvSpPr>
          <p:cNvPr id="53" name="Google Shape;53;p20"/>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54" name="Shape 54"/>
        <p:cNvGrpSpPr/>
        <p:nvPr/>
      </p:nvGrpSpPr>
      <p:grpSpPr>
        <a:xfrm>
          <a:off x="0" y="0"/>
          <a:ext cx="0" cy="0"/>
          <a:chOff x="0" y="0"/>
          <a:chExt cx="0" cy="0"/>
        </a:xfrm>
      </p:grpSpPr>
      <p:sp>
        <p:nvSpPr>
          <p:cNvPr id="55" name="Google Shape;55;p21"/>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p:nvPr>
            <p:ph idx="2" type="pic"/>
          </p:nvPr>
        </p:nvSpPr>
        <p:spPr>
          <a:xfrm>
            <a:off x="0" y="927100"/>
            <a:ext cx="12192000" cy="5930900"/>
          </a:xfrm>
          <a:prstGeom prst="rect">
            <a:avLst/>
          </a:prstGeom>
          <a:solidFill>
            <a:srgbClr val="BFBFBF"/>
          </a:solidFill>
          <a:ln>
            <a:noFill/>
          </a:ln>
        </p:spPr>
      </p:sp>
      <p:sp>
        <p:nvSpPr>
          <p:cNvPr id="57" name="Google Shape;57;p2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0.png"/><Relationship Id="rId2" Type="http://schemas.openxmlformats.org/officeDocument/2006/relationships/image" Target="../media/image2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marR="0" rtl="0" algn="l">
              <a:lnSpc>
                <a:spcPct val="90000"/>
              </a:lnSpc>
              <a:spcBef>
                <a:spcPts val="0"/>
              </a:spcBef>
              <a:spcAft>
                <a:spcPts val="0"/>
              </a:spcAft>
              <a:buClr>
                <a:schemeClr val="dk2"/>
              </a:buClr>
              <a:buSzPts val="3600"/>
              <a:buFont typeface="Georgia"/>
              <a:buNone/>
              <a:defRPr b="0" i="0" sz="3600" u="none" cap="none" strike="noStrike">
                <a:solidFill>
                  <a:schemeClr val="dk2"/>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566928" y="2185416"/>
            <a:ext cx="10515600" cy="3968249"/>
          </a:xfrm>
          <a:prstGeom prst="rect">
            <a:avLst/>
          </a:prstGeom>
          <a:noFill/>
          <a:ln>
            <a:noFill/>
          </a:ln>
        </p:spPr>
        <p:txBody>
          <a:bodyPr anchorCtr="0" anchor="t" bIns="45700" lIns="91425" spcFirstLastPara="1" rIns="91425" wrap="square" tIns="45700">
            <a:noAutofit/>
          </a:bodyPr>
          <a:lstStyle>
            <a:lvl1pPr indent="-365760" lvl="0" marL="457200" marR="0" rtl="0" algn="l">
              <a:lnSpc>
                <a:spcPct val="130000"/>
              </a:lnSpc>
              <a:spcBef>
                <a:spcPts val="600"/>
              </a:spcBef>
              <a:spcAft>
                <a:spcPts val="0"/>
              </a:spcAft>
              <a:buClr>
                <a:schemeClr val="dk2"/>
              </a:buClr>
              <a:buSzPts val="2160"/>
              <a:buFont typeface="Arial"/>
              <a:buChar char="•"/>
              <a:defRPr b="0" i="0" sz="1800" u="none" cap="none" strike="noStrike">
                <a:solidFill>
                  <a:schemeClr val="dk1"/>
                </a:solidFill>
                <a:latin typeface="Arial"/>
                <a:ea typeface="Arial"/>
                <a:cs typeface="Arial"/>
                <a:sym typeface="Arial"/>
              </a:defRPr>
            </a:lvl1pPr>
            <a:lvl2pPr indent="-365760" lvl="1" marL="9144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indent="-365760" lvl="2" marL="13716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indent="-365760" lvl="3" marL="18288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indent="-365760" lvl="4" marL="22860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descr="University at Buffalo, The State University of New York logo" id="12" name="Google Shape;12;p12"/>
          <p:cNvPicPr preferRelativeResize="0"/>
          <p:nvPr/>
        </p:nvPicPr>
        <p:blipFill rotWithShape="1">
          <a:blip r:embed="rId2">
            <a:alphaModFix/>
          </a:blip>
          <a:srcRect b="0" l="0" r="0" t="0"/>
          <a:stretch/>
        </p:blipFill>
        <p:spPr>
          <a:xfrm>
            <a:off x="355600" y="321146"/>
            <a:ext cx="4800600" cy="356029"/>
          </a:xfrm>
          <a:prstGeom prst="rect">
            <a:avLst/>
          </a:prstGeom>
          <a:noFill/>
          <a:ln>
            <a:noFill/>
          </a:ln>
        </p:spPr>
      </p:pic>
      <p:sp>
        <p:nvSpPr>
          <p:cNvPr id="13" name="Google Shape;13;p1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builtin.com/machine-learning/unsupervised-learn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658375" y="1490475"/>
            <a:ext cx="6663000" cy="23865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sz="7300"/>
              <a:t>ANOMALY DETECTION</a:t>
            </a:r>
            <a:endParaRPr sz="7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9ce9f5db0f_0_0"/>
          <p:cNvSpPr txBox="1"/>
          <p:nvPr>
            <p:ph type="title"/>
          </p:nvPr>
        </p:nvSpPr>
        <p:spPr>
          <a:xfrm>
            <a:off x="566923" y="1170225"/>
            <a:ext cx="6851700" cy="5079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sz="3000">
                <a:latin typeface="Arial"/>
                <a:ea typeface="Arial"/>
                <a:cs typeface="Arial"/>
                <a:sym typeface="Arial"/>
              </a:rPr>
              <a:t>Inter Quartile Range (IQR)</a:t>
            </a:r>
            <a:endParaRPr sz="3000">
              <a:latin typeface="Arial"/>
              <a:ea typeface="Arial"/>
              <a:cs typeface="Arial"/>
              <a:sym typeface="Arial"/>
            </a:endParaRPr>
          </a:p>
        </p:txBody>
      </p:sp>
      <p:sp>
        <p:nvSpPr>
          <p:cNvPr id="152" name="Google Shape;152;g29ce9f5db0f_0_0"/>
          <p:cNvSpPr txBox="1"/>
          <p:nvPr>
            <p:ph idx="1" type="body"/>
          </p:nvPr>
        </p:nvSpPr>
        <p:spPr>
          <a:xfrm>
            <a:off x="566925" y="1869050"/>
            <a:ext cx="7311900" cy="4758900"/>
          </a:xfrm>
          <a:prstGeom prst="rect">
            <a:avLst/>
          </a:prstGeom>
        </p:spPr>
        <p:txBody>
          <a:bodyPr anchorCtr="0" anchor="t" bIns="45700" lIns="91425" spcFirstLastPara="1" rIns="91425" wrap="square" tIns="45700">
            <a:noAutofit/>
          </a:bodyPr>
          <a:lstStyle/>
          <a:p>
            <a:pPr indent="0" lvl="0" marL="0" rtl="0" algn="l">
              <a:lnSpc>
                <a:spcPct val="100000"/>
              </a:lnSpc>
              <a:spcBef>
                <a:spcPts val="600"/>
              </a:spcBef>
              <a:spcAft>
                <a:spcPts val="0"/>
              </a:spcAft>
              <a:buNone/>
            </a:pPr>
            <a:r>
              <a:rPr lang="en-US"/>
              <a:t>I</a:t>
            </a:r>
            <a:r>
              <a:rPr lang="en-US">
                <a:solidFill>
                  <a:srgbClr val="000000"/>
                </a:solidFill>
              </a:rPr>
              <a:t>QR Method is best suited when the data forms a skewed distribution.</a:t>
            </a:r>
            <a:endParaRPr>
              <a:solidFill>
                <a:srgbClr val="000000"/>
              </a:solidFill>
            </a:endParaRPr>
          </a:p>
          <a:p>
            <a:pPr indent="0" lvl="0" marL="0" rtl="0" algn="l">
              <a:lnSpc>
                <a:spcPct val="100000"/>
              </a:lnSpc>
              <a:spcBef>
                <a:spcPts val="600"/>
              </a:spcBef>
              <a:spcAft>
                <a:spcPts val="0"/>
              </a:spcAft>
              <a:buNone/>
            </a:pPr>
            <a:r>
              <a:t/>
            </a:r>
            <a:endParaRPr>
              <a:solidFill>
                <a:srgbClr val="000000"/>
              </a:solidFill>
            </a:endParaRPr>
          </a:p>
          <a:p>
            <a:pPr indent="0" lvl="0" marL="0" rtl="0" algn="l">
              <a:lnSpc>
                <a:spcPct val="100000"/>
              </a:lnSpc>
              <a:spcBef>
                <a:spcPts val="600"/>
              </a:spcBef>
              <a:spcAft>
                <a:spcPts val="0"/>
              </a:spcAft>
              <a:buNone/>
            </a:pPr>
            <a:r>
              <a:rPr lang="en-US">
                <a:solidFill>
                  <a:srgbClr val="000000"/>
                </a:solidFill>
              </a:rPr>
              <a:t>IQR measures variability by dividing the dataset into four equal quartiles. First, the entire data is to be sorted in ascending order, and then splitting it into four equal quartiles called Q1, Q2, Q3, and Q4, which can be calculated using the following equation:</a:t>
            </a:r>
            <a:endParaRPr>
              <a:solidFill>
                <a:srgbClr val="000000"/>
              </a:solidFill>
            </a:endParaRPr>
          </a:p>
          <a:p>
            <a:pPr indent="0" lvl="0" marL="0" rtl="0" algn="l">
              <a:lnSpc>
                <a:spcPct val="100000"/>
              </a:lnSpc>
              <a:spcBef>
                <a:spcPts val="600"/>
              </a:spcBef>
              <a:spcAft>
                <a:spcPts val="0"/>
              </a:spcAft>
              <a:buNone/>
            </a:pPr>
            <a:r>
              <a:t/>
            </a:r>
            <a:endParaRPr>
              <a:solidFill>
                <a:srgbClr val="000000"/>
              </a:solidFill>
            </a:endParaRPr>
          </a:p>
          <a:p>
            <a:pPr indent="0" lvl="0" marL="0" rtl="0" algn="l">
              <a:lnSpc>
                <a:spcPct val="100000"/>
              </a:lnSpc>
              <a:spcBef>
                <a:spcPts val="600"/>
              </a:spcBef>
              <a:spcAft>
                <a:spcPts val="0"/>
              </a:spcAft>
              <a:buNone/>
            </a:pPr>
            <a:r>
              <a:rPr lang="en-US">
                <a:solidFill>
                  <a:srgbClr val="000000"/>
                </a:solidFill>
              </a:rPr>
              <a:t>The first Quartile (Q1) divides the smallest 25% of the values from the other 75% that are larger.</a:t>
            </a:r>
            <a:endParaRPr>
              <a:solidFill>
                <a:srgbClr val="000000"/>
              </a:solidFill>
            </a:endParaRPr>
          </a:p>
          <a:p>
            <a:pPr indent="0" lvl="0" marL="0" rtl="0" algn="l">
              <a:lnSpc>
                <a:spcPct val="100000"/>
              </a:lnSpc>
              <a:spcBef>
                <a:spcPts val="600"/>
              </a:spcBef>
              <a:spcAft>
                <a:spcPts val="0"/>
              </a:spcAft>
              <a:buNone/>
            </a:pPr>
            <a:r>
              <a:rPr lang="en-US">
                <a:solidFill>
                  <a:srgbClr val="000000"/>
                </a:solidFill>
              </a:rPr>
              <a:t>Q1 = (n+1)/4 Ranked Value (25th Percentile)</a:t>
            </a:r>
            <a:endParaRPr>
              <a:solidFill>
                <a:srgbClr val="000000"/>
              </a:solidFill>
            </a:endParaRPr>
          </a:p>
          <a:p>
            <a:pPr indent="0" lvl="0" marL="0" rtl="0" algn="l">
              <a:spcBef>
                <a:spcPts val="600"/>
              </a:spcBef>
              <a:spcAft>
                <a:spcPts val="0"/>
              </a:spcAft>
              <a:buNone/>
            </a:pPr>
            <a:r>
              <a:rPr lang="en-US">
                <a:solidFill>
                  <a:srgbClr val="000000"/>
                </a:solidFill>
              </a:rPr>
              <a:t>The Third quantile (Q3) divides the smallest 75%  of the values from the largest 25%.</a:t>
            </a:r>
            <a:endParaRPr>
              <a:solidFill>
                <a:srgbClr val="000000"/>
              </a:solidFill>
            </a:endParaRPr>
          </a:p>
          <a:p>
            <a:pPr indent="0" lvl="0" marL="0" rtl="0" algn="l">
              <a:spcBef>
                <a:spcPts val="600"/>
              </a:spcBef>
              <a:spcAft>
                <a:spcPts val="0"/>
              </a:spcAft>
              <a:buNone/>
            </a:pPr>
            <a:r>
              <a:rPr lang="en-US">
                <a:solidFill>
                  <a:srgbClr val="000000"/>
                </a:solidFill>
              </a:rPr>
              <a:t>Q3 = 3(n+1)/4 Ranked Value (75th Percentile)</a:t>
            </a:r>
            <a:endParaRPr/>
          </a:p>
          <a:p>
            <a:pPr indent="0" lvl="0" marL="0" rtl="0" algn="l">
              <a:spcBef>
                <a:spcPts val="600"/>
              </a:spcBef>
              <a:spcAft>
                <a:spcPts val="0"/>
              </a:spcAft>
              <a:buNone/>
            </a:pPr>
            <a:r>
              <a:t/>
            </a:r>
            <a:endParaRPr/>
          </a:p>
        </p:txBody>
      </p:sp>
      <p:pic>
        <p:nvPicPr>
          <p:cNvPr id="153" name="Google Shape;153;g29ce9f5db0f_0_0"/>
          <p:cNvPicPr preferRelativeResize="0"/>
          <p:nvPr/>
        </p:nvPicPr>
        <p:blipFill>
          <a:blip r:embed="rId3">
            <a:alphaModFix/>
          </a:blip>
          <a:stretch>
            <a:fillRect/>
          </a:stretch>
        </p:blipFill>
        <p:spPr>
          <a:xfrm>
            <a:off x="7792175" y="1761237"/>
            <a:ext cx="4399824" cy="3335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9ce9f5db0f_0_7"/>
          <p:cNvSpPr txBox="1"/>
          <p:nvPr>
            <p:ph idx="1" type="body"/>
          </p:nvPr>
        </p:nvSpPr>
        <p:spPr>
          <a:xfrm>
            <a:off x="578250" y="4270100"/>
            <a:ext cx="11035500" cy="2300400"/>
          </a:xfrm>
          <a:prstGeom prst="rect">
            <a:avLst/>
          </a:prstGeom>
        </p:spPr>
        <p:txBody>
          <a:bodyPr anchorCtr="0" anchor="t" bIns="45700" lIns="91425" spcFirstLastPara="1" rIns="91425" wrap="square" tIns="45700">
            <a:noAutofit/>
          </a:bodyPr>
          <a:lstStyle/>
          <a:p>
            <a:pPr indent="0" lvl="0" marL="0" rtl="0" algn="l">
              <a:lnSpc>
                <a:spcPct val="100000"/>
              </a:lnSpc>
              <a:spcBef>
                <a:spcPts val="600"/>
              </a:spcBef>
              <a:spcAft>
                <a:spcPts val="0"/>
              </a:spcAft>
              <a:buNone/>
            </a:pPr>
            <a:r>
              <a:rPr lang="en-US">
                <a:solidFill>
                  <a:srgbClr val="000000"/>
                </a:solidFill>
              </a:rPr>
              <a:t>IQR (Inter Quantile Range) = Q3– Q1</a:t>
            </a:r>
            <a:endParaRPr>
              <a:solidFill>
                <a:srgbClr val="000000"/>
              </a:solidFill>
            </a:endParaRPr>
          </a:p>
          <a:p>
            <a:pPr indent="0" lvl="0" marL="0" rtl="0" algn="l">
              <a:lnSpc>
                <a:spcPct val="100000"/>
              </a:lnSpc>
              <a:spcBef>
                <a:spcPts val="600"/>
              </a:spcBef>
              <a:spcAft>
                <a:spcPts val="0"/>
              </a:spcAft>
              <a:buNone/>
            </a:pPr>
            <a:r>
              <a:rPr lang="en-US">
                <a:solidFill>
                  <a:srgbClr val="000000"/>
                </a:solidFill>
              </a:rPr>
              <a:t>Lower Bound Limit = Q1 – 1.5 x IQR</a:t>
            </a:r>
            <a:endParaRPr>
              <a:solidFill>
                <a:srgbClr val="000000"/>
              </a:solidFill>
            </a:endParaRPr>
          </a:p>
          <a:p>
            <a:pPr indent="0" lvl="0" marL="0" rtl="0" algn="l">
              <a:lnSpc>
                <a:spcPct val="100000"/>
              </a:lnSpc>
              <a:spcBef>
                <a:spcPts val="600"/>
              </a:spcBef>
              <a:spcAft>
                <a:spcPts val="0"/>
              </a:spcAft>
              <a:buNone/>
            </a:pPr>
            <a:r>
              <a:rPr lang="en-US">
                <a:solidFill>
                  <a:srgbClr val="000000"/>
                </a:solidFill>
              </a:rPr>
              <a:t>Upper Bound Limit = Q3 + 1.5 x IQR</a:t>
            </a:r>
            <a:endParaRPr>
              <a:solidFill>
                <a:srgbClr val="000000"/>
              </a:solidFill>
            </a:endParaRPr>
          </a:p>
          <a:p>
            <a:pPr indent="0" lvl="0" marL="0" rtl="0" algn="l">
              <a:lnSpc>
                <a:spcPct val="100000"/>
              </a:lnSpc>
              <a:spcBef>
                <a:spcPts val="600"/>
              </a:spcBef>
              <a:spcAft>
                <a:spcPts val="0"/>
              </a:spcAft>
              <a:buNone/>
            </a:pPr>
            <a:r>
              <a:t/>
            </a:r>
            <a:endParaRPr>
              <a:solidFill>
                <a:srgbClr val="000000"/>
              </a:solidFill>
            </a:endParaRPr>
          </a:p>
          <a:p>
            <a:pPr indent="0" lvl="0" marL="0" rtl="0" algn="l">
              <a:spcBef>
                <a:spcPts val="600"/>
              </a:spcBef>
              <a:spcAft>
                <a:spcPts val="0"/>
              </a:spcAft>
              <a:buNone/>
            </a:pPr>
            <a:r>
              <a:rPr lang="en-US">
                <a:solidFill>
                  <a:srgbClr val="000000"/>
                </a:solidFill>
              </a:rPr>
              <a:t>So Anomalies can be considered any values which are greater than Upper Bound Limit (Q3+1.5*IQR) and less than Lower Bound Limit (Q1-1.5*IQR) in the given dataset.</a:t>
            </a:r>
            <a:endParaRPr>
              <a:solidFill>
                <a:srgbClr val="000000"/>
              </a:solidFill>
            </a:endParaRPr>
          </a:p>
        </p:txBody>
      </p:sp>
      <p:pic>
        <p:nvPicPr>
          <p:cNvPr id="160" name="Google Shape;160;g29ce9f5db0f_0_7"/>
          <p:cNvPicPr preferRelativeResize="0"/>
          <p:nvPr/>
        </p:nvPicPr>
        <p:blipFill>
          <a:blip r:embed="rId3">
            <a:alphaModFix/>
          </a:blip>
          <a:stretch>
            <a:fillRect/>
          </a:stretch>
        </p:blipFill>
        <p:spPr>
          <a:xfrm>
            <a:off x="566925" y="1130050"/>
            <a:ext cx="9410950" cy="299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9ce9f5db0f_0_17"/>
          <p:cNvSpPr txBox="1"/>
          <p:nvPr>
            <p:ph type="title"/>
          </p:nvPr>
        </p:nvSpPr>
        <p:spPr>
          <a:xfrm>
            <a:off x="566925" y="1365850"/>
            <a:ext cx="96840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Local Outlier Factor (LOF)</a:t>
            </a:r>
            <a:endParaRPr/>
          </a:p>
        </p:txBody>
      </p:sp>
      <p:sp>
        <p:nvSpPr>
          <p:cNvPr id="167" name="Google Shape;167;g29ce9f5db0f_0_17"/>
          <p:cNvSpPr txBox="1"/>
          <p:nvPr>
            <p:ph idx="1" type="body"/>
          </p:nvPr>
        </p:nvSpPr>
        <p:spPr>
          <a:xfrm>
            <a:off x="566925" y="2027200"/>
            <a:ext cx="11236800" cy="1711200"/>
          </a:xfrm>
          <a:prstGeom prst="rect">
            <a:avLst/>
          </a:prstGeom>
        </p:spPr>
        <p:txBody>
          <a:bodyPr anchorCtr="0" anchor="t" bIns="45700" lIns="91425" spcFirstLastPara="1" rIns="91425" wrap="square" tIns="45700">
            <a:noAutofit/>
          </a:bodyPr>
          <a:lstStyle/>
          <a:p>
            <a:pPr indent="0" lvl="0" marL="0" rtl="0" algn="l">
              <a:lnSpc>
                <a:spcPct val="100000"/>
              </a:lnSpc>
              <a:spcBef>
                <a:spcPts val="600"/>
              </a:spcBef>
              <a:spcAft>
                <a:spcPts val="0"/>
              </a:spcAft>
              <a:buNone/>
            </a:pPr>
            <a:r>
              <a:rPr lang="en-US">
                <a:solidFill>
                  <a:srgbClr val="000000"/>
                </a:solidFill>
              </a:rPr>
              <a:t>The Local Outlier Factor (LOF) is an unsupervised anomaly detection algorithm that assesses the local density deviation of a data point compared to its neighbors. It identifies outliers by examining if a point has significantly lower density than its neighbors, indicating an anomalous local density deviation. The algorithm calculates the ratio of neighbor density to point density, and a higher LOF suggests a higher likelihood of the point being an outlier.</a:t>
            </a:r>
            <a:endParaRPr>
              <a:solidFill>
                <a:srgbClr val="000000"/>
              </a:solidFill>
            </a:endParaRPr>
          </a:p>
          <a:p>
            <a:pPr indent="0" lvl="0" marL="0" rtl="0" algn="l">
              <a:lnSpc>
                <a:spcPct val="100000"/>
              </a:lnSpc>
              <a:spcBef>
                <a:spcPts val="600"/>
              </a:spcBef>
              <a:spcAft>
                <a:spcPts val="0"/>
              </a:spcAft>
              <a:buNone/>
            </a:pPr>
            <a:r>
              <a:t/>
            </a:r>
            <a:endParaRPr>
              <a:solidFill>
                <a:srgbClr val="000000"/>
              </a:solidFill>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None/>
            </a:pPr>
            <a:r>
              <a:t/>
            </a:r>
            <a:endParaRPr/>
          </a:p>
          <a:p>
            <a:pPr indent="0" lvl="0" marL="0" rtl="0" algn="l">
              <a:spcBef>
                <a:spcPts val="600"/>
              </a:spcBef>
              <a:spcAft>
                <a:spcPts val="0"/>
              </a:spcAft>
              <a:buNone/>
            </a:pPr>
            <a:r>
              <a:t/>
            </a:r>
            <a:endParaRPr/>
          </a:p>
        </p:txBody>
      </p:sp>
      <p:pic>
        <p:nvPicPr>
          <p:cNvPr id="168" name="Google Shape;168;g29ce9f5db0f_0_17"/>
          <p:cNvPicPr preferRelativeResize="0"/>
          <p:nvPr/>
        </p:nvPicPr>
        <p:blipFill>
          <a:blip r:embed="rId3">
            <a:alphaModFix/>
          </a:blip>
          <a:stretch>
            <a:fillRect/>
          </a:stretch>
        </p:blipFill>
        <p:spPr>
          <a:xfrm>
            <a:off x="7375575" y="3393050"/>
            <a:ext cx="4816425" cy="3464950"/>
          </a:xfrm>
          <a:prstGeom prst="rect">
            <a:avLst/>
          </a:prstGeom>
          <a:noFill/>
          <a:ln>
            <a:noFill/>
          </a:ln>
        </p:spPr>
      </p:pic>
      <p:sp>
        <p:nvSpPr>
          <p:cNvPr id="169" name="Google Shape;169;g29ce9f5db0f_0_17"/>
          <p:cNvSpPr txBox="1"/>
          <p:nvPr/>
        </p:nvSpPr>
        <p:spPr>
          <a:xfrm>
            <a:off x="566925" y="3550475"/>
            <a:ext cx="6966900" cy="32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Now to compute the density of a point we define the K-distance of a point. This is intuitively the distance of the Kth nearest neighbour to the point.</a:t>
            </a:r>
            <a:endParaRPr sz="1800"/>
          </a:p>
          <a:p>
            <a:pPr indent="0" lvl="0" marL="0" rtl="0" algn="l">
              <a:spcBef>
                <a:spcPts val="50"/>
              </a:spcBef>
              <a:spcAft>
                <a:spcPts val="0"/>
              </a:spcAft>
              <a:buNone/>
            </a:pPr>
            <a:r>
              <a:t/>
            </a:r>
            <a:endParaRPr sz="1800"/>
          </a:p>
          <a:p>
            <a:pPr indent="0" lvl="0" marL="0" rtl="0" algn="l">
              <a:spcBef>
                <a:spcPts val="50"/>
              </a:spcBef>
              <a:spcAft>
                <a:spcPts val="0"/>
              </a:spcAft>
              <a:buNone/>
            </a:pPr>
            <a:r>
              <a:rPr b="1" lang="en-US" sz="1800"/>
              <a:t>K-distance(A)= Dist(A, Kth nearest neighbour)</a:t>
            </a:r>
            <a:endParaRPr b="1" sz="1800"/>
          </a:p>
          <a:p>
            <a:pPr indent="0" lvl="0" marL="0" rtl="0" algn="l">
              <a:spcBef>
                <a:spcPts val="50"/>
              </a:spcBef>
              <a:spcAft>
                <a:spcPts val="0"/>
              </a:spcAft>
              <a:buNone/>
            </a:pPr>
            <a:r>
              <a:t/>
            </a:r>
            <a:endParaRPr b="1" sz="1800">
              <a:solidFill>
                <a:schemeClr val="dk1"/>
              </a:solidFill>
            </a:endParaRPr>
          </a:p>
          <a:p>
            <a:pPr indent="0" lvl="0" marL="0" rtl="0" algn="l">
              <a:spcBef>
                <a:spcPts val="50"/>
              </a:spcBef>
              <a:spcAft>
                <a:spcPts val="0"/>
              </a:spcAft>
              <a:buNone/>
            </a:pPr>
            <a:r>
              <a:rPr lang="en-US" sz="1800"/>
              <a:t>The K neighbourhood of a point is just the K closest points to a given point.</a:t>
            </a:r>
            <a:endParaRPr sz="1800"/>
          </a:p>
          <a:p>
            <a:pPr indent="0" lvl="0" marL="0" rtl="0" algn="l">
              <a:spcBef>
                <a:spcPts val="50"/>
              </a:spcBef>
              <a:spcAft>
                <a:spcPts val="0"/>
              </a:spcAft>
              <a:buNone/>
            </a:pPr>
            <a:r>
              <a:t/>
            </a:r>
            <a:endParaRPr sz="1800"/>
          </a:p>
          <a:p>
            <a:pPr indent="0" lvl="0" marL="0" rtl="0" algn="l">
              <a:spcBef>
                <a:spcPts val="50"/>
              </a:spcBef>
              <a:spcAft>
                <a:spcPts val="0"/>
              </a:spcAft>
              <a:buNone/>
            </a:pPr>
            <a:r>
              <a:rPr b="1" lang="en-US" sz="1800"/>
              <a:t>Nk(A) = { P | Dist(A,P)&lt;= K-distance(A)} </a:t>
            </a:r>
            <a:endParaRPr b="1" sz="1800"/>
          </a:p>
          <a:p>
            <a:pPr indent="0" lvl="0" marL="0" rtl="0" algn="l">
              <a:spcBef>
                <a:spcPts val="50"/>
              </a:spcBef>
              <a:spcAft>
                <a:spcPts val="50"/>
              </a:spcAft>
              <a:buNone/>
            </a:pPr>
            <a:r>
              <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9ce9f5db0f_0_24"/>
          <p:cNvSpPr txBox="1"/>
          <p:nvPr>
            <p:ph idx="1" type="body"/>
          </p:nvPr>
        </p:nvSpPr>
        <p:spPr>
          <a:xfrm>
            <a:off x="566925" y="1207700"/>
            <a:ext cx="11180400" cy="14952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000000"/>
                </a:solidFill>
              </a:rPr>
              <a:t>The reachability distance defines how easy it is to reach a point from another point. If a point A is in the K-neighbourhood of B then it is easier to reach A and the reachability distance is lower. For a point A that is not in the K-neighbourhood of B, the reachability distance is higher.</a:t>
            </a:r>
            <a:endParaRPr>
              <a:solidFill>
                <a:srgbClr val="000000"/>
              </a:solidFill>
            </a:endParaRPr>
          </a:p>
          <a:p>
            <a:pPr indent="0" lvl="0" marL="0" rtl="0" algn="l">
              <a:lnSpc>
                <a:spcPct val="100000"/>
              </a:lnSpc>
              <a:spcBef>
                <a:spcPts val="50"/>
              </a:spcBef>
              <a:spcAft>
                <a:spcPts val="0"/>
              </a:spcAft>
              <a:buNone/>
            </a:pPr>
            <a:r>
              <a:t/>
            </a:r>
            <a:endParaRPr>
              <a:solidFill>
                <a:srgbClr val="000000"/>
              </a:solidFill>
            </a:endParaRPr>
          </a:p>
          <a:p>
            <a:pPr indent="0" lvl="0" marL="0" rtl="0" algn="l">
              <a:lnSpc>
                <a:spcPct val="100000"/>
              </a:lnSpc>
              <a:spcBef>
                <a:spcPts val="50"/>
              </a:spcBef>
              <a:spcAft>
                <a:spcPts val="0"/>
              </a:spcAft>
              <a:buNone/>
            </a:pPr>
            <a:r>
              <a:rPr b="1" lang="en-US">
                <a:solidFill>
                  <a:srgbClr val="000000"/>
                </a:solidFill>
              </a:rPr>
              <a:t>Reachability Distance</a:t>
            </a:r>
            <a:r>
              <a:rPr b="1" i="1" lang="en-US" sz="900">
                <a:solidFill>
                  <a:srgbClr val="000000"/>
                </a:solidFill>
                <a:highlight>
                  <a:srgbClr val="FFFFFF"/>
                </a:highlight>
                <a:latin typeface="Georgia"/>
                <a:ea typeface="Georgia"/>
                <a:cs typeface="Georgia"/>
                <a:sym typeface="Georgia"/>
              </a:rPr>
              <a:t>k</a:t>
            </a:r>
            <a:r>
              <a:rPr b="1" lang="en-US">
                <a:solidFill>
                  <a:srgbClr val="000000"/>
                </a:solidFill>
              </a:rPr>
              <a:t>(A,B)= max{ k-distance(B), dist(A,B) }</a:t>
            </a:r>
            <a:endParaRPr b="1">
              <a:solidFill>
                <a:srgbClr val="000000"/>
              </a:solidFill>
            </a:endParaRPr>
          </a:p>
          <a:p>
            <a:pPr indent="0" lvl="0" marL="0" rtl="0" algn="l">
              <a:lnSpc>
                <a:spcPct val="100000"/>
              </a:lnSpc>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76" name="Google Shape;176;g29ce9f5db0f_0_24"/>
          <p:cNvSpPr txBox="1"/>
          <p:nvPr/>
        </p:nvSpPr>
        <p:spPr>
          <a:xfrm>
            <a:off x="637925" y="4385100"/>
            <a:ext cx="6349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The </a:t>
            </a:r>
            <a:r>
              <a:rPr b="1" lang="en-US" sz="1800"/>
              <a:t>local reachability factor</a:t>
            </a:r>
            <a:r>
              <a:rPr lang="en-US" sz="1800"/>
              <a:t> is the average ratio of densities of neighbouring points of A to A:</a:t>
            </a:r>
            <a:endParaRPr sz="18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a:t>
            </a:r>
            <a:endParaRPr sz="1800">
              <a:solidFill>
                <a:schemeClr val="dk1"/>
              </a:solidFill>
            </a:endParaRPr>
          </a:p>
        </p:txBody>
      </p:sp>
      <p:pic>
        <p:nvPicPr>
          <p:cNvPr id="177" name="Google Shape;177;g29ce9f5db0f_0_24"/>
          <p:cNvPicPr preferRelativeResize="0"/>
          <p:nvPr/>
        </p:nvPicPr>
        <p:blipFill>
          <a:blip r:embed="rId3">
            <a:alphaModFix/>
          </a:blip>
          <a:stretch>
            <a:fillRect/>
          </a:stretch>
        </p:blipFill>
        <p:spPr>
          <a:xfrm>
            <a:off x="637925" y="5134275"/>
            <a:ext cx="5745625" cy="1015800"/>
          </a:xfrm>
          <a:prstGeom prst="rect">
            <a:avLst/>
          </a:prstGeom>
          <a:noFill/>
          <a:ln>
            <a:noFill/>
          </a:ln>
        </p:spPr>
      </p:pic>
      <p:sp>
        <p:nvSpPr>
          <p:cNvPr id="178" name="Google Shape;178;g29ce9f5db0f_0_24"/>
          <p:cNvSpPr txBox="1"/>
          <p:nvPr/>
        </p:nvSpPr>
        <p:spPr>
          <a:xfrm>
            <a:off x="566925" y="2730050"/>
            <a:ext cx="6564300" cy="10158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US" sz="1800"/>
              <a:t>The </a:t>
            </a:r>
            <a:r>
              <a:rPr b="1" lang="en-US" sz="1800"/>
              <a:t>local reachability density</a:t>
            </a:r>
            <a:r>
              <a:rPr lang="en-US" sz="1800"/>
              <a:t> is defined as the reciprocal of the average reachability distance of points around A to A:</a:t>
            </a:r>
            <a:endParaRPr sz="1800"/>
          </a:p>
          <a:p>
            <a:pPr indent="0" lvl="0" marL="0" rtl="0" algn="l">
              <a:spcBef>
                <a:spcPts val="0"/>
              </a:spcBef>
              <a:spcAft>
                <a:spcPts val="0"/>
              </a:spcAft>
              <a:buNone/>
            </a:pPr>
            <a:r>
              <a:t/>
            </a:r>
            <a:endParaRPr sz="1800">
              <a:solidFill>
                <a:schemeClr val="dk1"/>
              </a:solidFill>
            </a:endParaRPr>
          </a:p>
        </p:txBody>
      </p:sp>
      <p:pic>
        <p:nvPicPr>
          <p:cNvPr id="179" name="Google Shape;179;g29ce9f5db0f_0_24"/>
          <p:cNvPicPr preferRelativeResize="0"/>
          <p:nvPr/>
        </p:nvPicPr>
        <p:blipFill>
          <a:blip r:embed="rId4">
            <a:alphaModFix/>
          </a:blip>
          <a:stretch>
            <a:fillRect/>
          </a:stretch>
        </p:blipFill>
        <p:spPr>
          <a:xfrm>
            <a:off x="637925" y="3408538"/>
            <a:ext cx="6176951" cy="886775"/>
          </a:xfrm>
          <a:prstGeom prst="rect">
            <a:avLst/>
          </a:prstGeom>
          <a:noFill/>
          <a:ln>
            <a:noFill/>
          </a:ln>
        </p:spPr>
      </p:pic>
      <p:pic>
        <p:nvPicPr>
          <p:cNvPr id="180" name="Google Shape;180;g29ce9f5db0f_0_24"/>
          <p:cNvPicPr preferRelativeResize="0"/>
          <p:nvPr/>
        </p:nvPicPr>
        <p:blipFill>
          <a:blip r:embed="rId5">
            <a:alphaModFix/>
          </a:blip>
          <a:stretch>
            <a:fillRect/>
          </a:stretch>
        </p:blipFill>
        <p:spPr>
          <a:xfrm>
            <a:off x="7262500" y="2222295"/>
            <a:ext cx="4484825" cy="3499880"/>
          </a:xfrm>
          <a:prstGeom prst="rect">
            <a:avLst/>
          </a:prstGeom>
          <a:noFill/>
          <a:ln>
            <a:noFill/>
          </a:ln>
        </p:spPr>
      </p:pic>
      <p:sp>
        <p:nvSpPr>
          <p:cNvPr id="181" name="Google Shape;181;g29ce9f5db0f_0_24"/>
          <p:cNvSpPr txBox="1"/>
          <p:nvPr/>
        </p:nvSpPr>
        <p:spPr>
          <a:xfrm flipH="1">
            <a:off x="8483575" y="5842200"/>
            <a:ext cx="2644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LOF ≈1 ⇒ no outlier</a:t>
            </a:r>
            <a:endParaRPr sz="1800"/>
          </a:p>
          <a:p>
            <a:pPr indent="0" lvl="0" marL="0" rtl="0" algn="l">
              <a:spcBef>
                <a:spcPts val="0"/>
              </a:spcBef>
              <a:spcAft>
                <a:spcPts val="0"/>
              </a:spcAft>
              <a:buNone/>
            </a:pPr>
            <a:r>
              <a:rPr lang="en-US" sz="1800"/>
              <a:t>LOF ≫1 ⇒ outlier</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9ce9f5db0f_0_47"/>
          <p:cNvSpPr txBox="1"/>
          <p:nvPr>
            <p:ph type="title"/>
          </p:nvPr>
        </p:nvSpPr>
        <p:spPr>
          <a:xfrm>
            <a:off x="566928" y="1298341"/>
            <a:ext cx="4248900" cy="4803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sz="2800">
                <a:latin typeface="Arial"/>
                <a:ea typeface="Arial"/>
                <a:cs typeface="Arial"/>
                <a:sym typeface="Arial"/>
              </a:rPr>
              <a:t>Isolation Forest</a:t>
            </a:r>
            <a:endParaRPr sz="2800">
              <a:latin typeface="Arial"/>
              <a:ea typeface="Arial"/>
              <a:cs typeface="Arial"/>
              <a:sym typeface="Arial"/>
            </a:endParaRPr>
          </a:p>
        </p:txBody>
      </p:sp>
      <p:sp>
        <p:nvSpPr>
          <p:cNvPr id="188" name="Google Shape;188;g29ce9f5db0f_0_47"/>
          <p:cNvSpPr txBox="1"/>
          <p:nvPr>
            <p:ph idx="1" type="body"/>
          </p:nvPr>
        </p:nvSpPr>
        <p:spPr>
          <a:xfrm>
            <a:off x="566925" y="2127850"/>
            <a:ext cx="6118500" cy="4615200"/>
          </a:xfrm>
          <a:prstGeom prst="rect">
            <a:avLst/>
          </a:prstGeom>
        </p:spPr>
        <p:txBody>
          <a:bodyPr anchorCtr="0" anchor="t" bIns="45700" lIns="91425" spcFirstLastPara="1" rIns="91425" wrap="square" tIns="45700">
            <a:noAutofit/>
          </a:bodyPr>
          <a:lstStyle/>
          <a:p>
            <a:pPr indent="0" lvl="0" marL="0" rtl="0" algn="l">
              <a:lnSpc>
                <a:spcPct val="100000"/>
              </a:lnSpc>
              <a:spcBef>
                <a:spcPts val="600"/>
              </a:spcBef>
              <a:spcAft>
                <a:spcPts val="0"/>
              </a:spcAft>
              <a:buNone/>
            </a:pPr>
            <a:r>
              <a:rPr lang="en-US">
                <a:solidFill>
                  <a:srgbClr val="000000"/>
                </a:solidFill>
              </a:rPr>
              <a:t>The isolation forest algorithm detects anomalies using a tree-based approach. It is based on modelling normal data in order to isolate anomalies that are both few in number and distinct in the feature space. The algorithm essentially accomplishes this by generating a random forest in which decision trees are grown at random; at each node, features are chosen at random, and a random threshold value is chosen to divide the dataset in half.</a:t>
            </a:r>
            <a:endParaRPr>
              <a:solidFill>
                <a:srgbClr val="000000"/>
              </a:solidFill>
            </a:endParaRPr>
          </a:p>
          <a:p>
            <a:pPr indent="0" lvl="0" marL="0" rtl="0" algn="l">
              <a:lnSpc>
                <a:spcPct val="100000"/>
              </a:lnSpc>
              <a:spcBef>
                <a:spcPts val="600"/>
              </a:spcBef>
              <a:spcAft>
                <a:spcPts val="0"/>
              </a:spcAft>
              <a:buNone/>
            </a:pPr>
            <a:r>
              <a:t/>
            </a:r>
            <a:endParaRPr>
              <a:solidFill>
                <a:srgbClr val="000000"/>
              </a:solidFill>
            </a:endParaRPr>
          </a:p>
          <a:p>
            <a:pPr indent="0" lvl="0" marL="0" rtl="0" algn="l">
              <a:lnSpc>
                <a:spcPct val="100000"/>
              </a:lnSpc>
              <a:spcBef>
                <a:spcPts val="600"/>
              </a:spcBef>
              <a:spcAft>
                <a:spcPts val="0"/>
              </a:spcAft>
              <a:buNone/>
            </a:pPr>
            <a:r>
              <a:rPr lang="en-US">
                <a:solidFill>
                  <a:srgbClr val="000000"/>
                </a:solidFill>
              </a:rPr>
              <a:t>It keeps cutting away at the dataset until all instances are isolated from one another. Because an anomaly is usually far away from other instances, it becomes isolated in fewer steps than normal instances on average (across all decision trees).</a:t>
            </a:r>
            <a:endParaRPr>
              <a:solidFill>
                <a:srgbClr val="000000"/>
              </a:solidFill>
            </a:endParaRPr>
          </a:p>
        </p:txBody>
      </p:sp>
      <p:pic>
        <p:nvPicPr>
          <p:cNvPr id="189" name="Google Shape;189;g29ce9f5db0f_0_47"/>
          <p:cNvPicPr preferRelativeResize="0"/>
          <p:nvPr/>
        </p:nvPicPr>
        <p:blipFill>
          <a:blip r:embed="rId3">
            <a:alphaModFix/>
          </a:blip>
          <a:stretch>
            <a:fillRect/>
          </a:stretch>
        </p:blipFill>
        <p:spPr>
          <a:xfrm>
            <a:off x="6685424" y="2631050"/>
            <a:ext cx="5506575" cy="2897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9ce9f5db0f_0_55"/>
          <p:cNvSpPr txBox="1"/>
          <p:nvPr>
            <p:ph idx="1" type="body"/>
          </p:nvPr>
        </p:nvSpPr>
        <p:spPr>
          <a:xfrm>
            <a:off x="538175" y="1222150"/>
            <a:ext cx="4551300" cy="402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solidFill>
                  <a:srgbClr val="000000"/>
                </a:solidFill>
              </a:rPr>
              <a:t>Let’s say we have the following data point:</a:t>
            </a:r>
            <a:endParaRPr>
              <a:solidFill>
                <a:srgbClr val="000000"/>
              </a:solidFill>
            </a:endParaRPr>
          </a:p>
        </p:txBody>
      </p:sp>
      <p:pic>
        <p:nvPicPr>
          <p:cNvPr id="196" name="Google Shape;196;g29ce9f5db0f_0_55"/>
          <p:cNvPicPr preferRelativeResize="0"/>
          <p:nvPr/>
        </p:nvPicPr>
        <p:blipFill>
          <a:blip r:embed="rId3">
            <a:alphaModFix/>
          </a:blip>
          <a:stretch>
            <a:fillRect/>
          </a:stretch>
        </p:blipFill>
        <p:spPr>
          <a:xfrm>
            <a:off x="853275" y="1931500"/>
            <a:ext cx="3496375" cy="1840200"/>
          </a:xfrm>
          <a:prstGeom prst="rect">
            <a:avLst/>
          </a:prstGeom>
          <a:noFill/>
          <a:ln>
            <a:noFill/>
          </a:ln>
        </p:spPr>
      </p:pic>
      <p:sp>
        <p:nvSpPr>
          <p:cNvPr id="197" name="Google Shape;197;g29ce9f5db0f_0_55"/>
          <p:cNvSpPr txBox="1"/>
          <p:nvPr/>
        </p:nvSpPr>
        <p:spPr>
          <a:xfrm>
            <a:off x="5693425" y="1192600"/>
            <a:ext cx="6182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The algorithm will start building binary decision trees by randomly splitting the dataset.</a:t>
            </a:r>
            <a:endParaRPr sz="1800"/>
          </a:p>
        </p:txBody>
      </p:sp>
      <p:pic>
        <p:nvPicPr>
          <p:cNvPr id="198" name="Google Shape;198;g29ce9f5db0f_0_55"/>
          <p:cNvPicPr preferRelativeResize="0"/>
          <p:nvPr/>
        </p:nvPicPr>
        <p:blipFill>
          <a:blip r:embed="rId4">
            <a:alphaModFix/>
          </a:blip>
          <a:stretch>
            <a:fillRect/>
          </a:stretch>
        </p:blipFill>
        <p:spPr>
          <a:xfrm>
            <a:off x="5733075" y="2029675"/>
            <a:ext cx="5648201" cy="1768425"/>
          </a:xfrm>
          <a:prstGeom prst="rect">
            <a:avLst/>
          </a:prstGeom>
          <a:noFill/>
          <a:ln>
            <a:noFill/>
          </a:ln>
        </p:spPr>
      </p:pic>
      <p:sp>
        <p:nvSpPr>
          <p:cNvPr id="199" name="Google Shape;199;g29ce9f5db0f_0_55"/>
          <p:cNvSpPr txBox="1"/>
          <p:nvPr/>
        </p:nvSpPr>
        <p:spPr>
          <a:xfrm>
            <a:off x="538175" y="3896275"/>
            <a:ext cx="5083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After that, the algorithm will split the data randomly and continue building the decision tree.</a:t>
            </a:r>
            <a:endParaRPr sz="1800"/>
          </a:p>
        </p:txBody>
      </p:sp>
      <p:pic>
        <p:nvPicPr>
          <p:cNvPr id="200" name="Google Shape;200;g29ce9f5db0f_0_55"/>
          <p:cNvPicPr preferRelativeResize="0"/>
          <p:nvPr/>
        </p:nvPicPr>
        <p:blipFill>
          <a:blip r:embed="rId5">
            <a:alphaModFix/>
          </a:blip>
          <a:stretch>
            <a:fillRect/>
          </a:stretch>
        </p:blipFill>
        <p:spPr>
          <a:xfrm>
            <a:off x="538175" y="4912075"/>
            <a:ext cx="5299026" cy="1945925"/>
          </a:xfrm>
          <a:prstGeom prst="rect">
            <a:avLst/>
          </a:prstGeom>
          <a:noFill/>
          <a:ln>
            <a:noFill/>
          </a:ln>
        </p:spPr>
      </p:pic>
      <p:sp>
        <p:nvSpPr>
          <p:cNvPr id="201" name="Google Shape;201;g29ce9f5db0f_0_55"/>
          <p:cNvSpPr txBox="1"/>
          <p:nvPr/>
        </p:nvSpPr>
        <p:spPr>
          <a:xfrm>
            <a:off x="5837200" y="3896275"/>
            <a:ext cx="6383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The same process of a random split will continue until all the data points are separated.</a:t>
            </a:r>
            <a:endParaRPr sz="1800"/>
          </a:p>
        </p:txBody>
      </p:sp>
      <p:pic>
        <p:nvPicPr>
          <p:cNvPr id="202" name="Google Shape;202;g29ce9f5db0f_0_55"/>
          <p:cNvPicPr preferRelativeResize="0"/>
          <p:nvPr/>
        </p:nvPicPr>
        <p:blipFill>
          <a:blip r:embed="rId6">
            <a:alphaModFix/>
          </a:blip>
          <a:stretch>
            <a:fillRect/>
          </a:stretch>
        </p:blipFill>
        <p:spPr>
          <a:xfrm>
            <a:off x="5837200" y="4787575"/>
            <a:ext cx="5439949" cy="2070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9ce9f5db0f_0_69"/>
          <p:cNvSpPr txBox="1"/>
          <p:nvPr>
            <p:ph idx="1" type="body"/>
          </p:nvPr>
        </p:nvSpPr>
        <p:spPr>
          <a:xfrm>
            <a:off x="566925" y="1222075"/>
            <a:ext cx="11093100" cy="4931400"/>
          </a:xfrm>
          <a:prstGeom prst="rect">
            <a:avLst/>
          </a:prstGeom>
        </p:spPr>
        <p:txBody>
          <a:bodyPr anchorCtr="0" anchor="t" bIns="45700" lIns="91425" spcFirstLastPara="1" rIns="91425" wrap="square" tIns="45700">
            <a:noAutofit/>
          </a:bodyPr>
          <a:lstStyle/>
          <a:p>
            <a:pPr indent="0" lvl="0" marL="0" rtl="0" algn="l">
              <a:lnSpc>
                <a:spcPct val="100000"/>
              </a:lnSpc>
              <a:spcBef>
                <a:spcPts val="600"/>
              </a:spcBef>
              <a:spcAft>
                <a:spcPts val="0"/>
              </a:spcAft>
              <a:buNone/>
            </a:pPr>
            <a:r>
              <a:rPr lang="en-US">
                <a:solidFill>
                  <a:srgbClr val="000000"/>
                </a:solidFill>
              </a:rPr>
              <a:t>The algorithm takes three splits to isolate the above point. but if it continues, isolating other points nearby becomes more time-consuming due to increased iterations. A lower average split count indicates a higher likelihood of a data point being an outlier. The efficiency comes from fewer splits needed for isolated points, making it quicker to identify potential anomalies.</a:t>
            </a:r>
            <a:endParaRPr>
              <a:solidFill>
                <a:srgbClr val="000000"/>
              </a:solidFill>
            </a:endParaRPr>
          </a:p>
          <a:p>
            <a:pPr indent="0" lvl="0" marL="0" rtl="0" algn="l">
              <a:lnSpc>
                <a:spcPct val="100000"/>
              </a:lnSpc>
              <a:spcBef>
                <a:spcPts val="600"/>
              </a:spcBef>
              <a:spcAft>
                <a:spcPts val="0"/>
              </a:spcAft>
              <a:buNone/>
            </a:pPr>
            <a:r>
              <a:t/>
            </a:r>
            <a:endParaRPr>
              <a:solidFill>
                <a:srgbClr val="000000"/>
              </a:solidFill>
            </a:endParaRPr>
          </a:p>
          <a:p>
            <a:pPr indent="0" lvl="0" marL="0" rtl="0" algn="l">
              <a:lnSpc>
                <a:spcPct val="100000"/>
              </a:lnSpc>
              <a:spcBef>
                <a:spcPts val="600"/>
              </a:spcBef>
              <a:spcAft>
                <a:spcPts val="0"/>
              </a:spcAft>
              <a:buNone/>
            </a:pPr>
            <a:r>
              <a:rPr lang="en-US">
                <a:solidFill>
                  <a:srgbClr val="000000"/>
                </a:solidFill>
              </a:rPr>
              <a:t>After isolating all the data points, the algorithm uses the following equation to detect anomalies:</a:t>
            </a:r>
            <a:endParaRPr>
              <a:solidFill>
                <a:srgbClr val="000000"/>
              </a:solidFill>
            </a:endParaRPr>
          </a:p>
          <a:p>
            <a:pPr indent="0" lvl="0" marL="0" rtl="0" algn="l">
              <a:lnSpc>
                <a:spcPct val="100000"/>
              </a:lnSpc>
              <a:spcBef>
                <a:spcPts val="600"/>
              </a:spcBef>
              <a:spcAft>
                <a:spcPts val="0"/>
              </a:spcAft>
              <a:buNone/>
            </a:pPr>
            <a:r>
              <a:t/>
            </a:r>
            <a:endParaRPr>
              <a:solidFill>
                <a:srgbClr val="000000"/>
              </a:solidFill>
            </a:endParaRPr>
          </a:p>
          <a:p>
            <a:pPr indent="0" lvl="0" marL="0" rtl="0" algn="l">
              <a:lnSpc>
                <a:spcPct val="100000"/>
              </a:lnSpc>
              <a:spcBef>
                <a:spcPts val="600"/>
              </a:spcBef>
              <a:spcAft>
                <a:spcPts val="0"/>
              </a:spcAft>
              <a:buNone/>
            </a:pPr>
            <a:r>
              <a:t/>
            </a:r>
            <a:endParaRPr>
              <a:solidFill>
                <a:srgbClr val="000000"/>
              </a:solidFill>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None/>
            </a:pPr>
            <a:r>
              <a:rPr lang="en-US">
                <a:solidFill>
                  <a:srgbClr val="000000"/>
                </a:solidFill>
              </a:rPr>
              <a:t>n – is the number of external nodes</a:t>
            </a:r>
            <a:endParaRPr>
              <a:solidFill>
                <a:srgbClr val="000000"/>
              </a:solidFill>
            </a:endParaRPr>
          </a:p>
          <a:p>
            <a:pPr indent="0" lvl="0" marL="0" rtl="0" algn="l">
              <a:lnSpc>
                <a:spcPct val="100000"/>
              </a:lnSpc>
              <a:spcBef>
                <a:spcPts val="600"/>
              </a:spcBef>
              <a:spcAft>
                <a:spcPts val="0"/>
              </a:spcAft>
              <a:buNone/>
            </a:pPr>
            <a:r>
              <a:rPr lang="en-US">
                <a:solidFill>
                  <a:srgbClr val="000000"/>
                </a:solidFill>
              </a:rPr>
              <a:t>h(x) – is the path length of observation x</a:t>
            </a:r>
            <a:endParaRPr>
              <a:solidFill>
                <a:srgbClr val="000000"/>
              </a:solidFill>
            </a:endParaRPr>
          </a:p>
          <a:p>
            <a:pPr indent="0" lvl="0" marL="0" rtl="0" algn="l">
              <a:lnSpc>
                <a:spcPct val="100000"/>
              </a:lnSpc>
              <a:spcBef>
                <a:spcPts val="600"/>
              </a:spcBef>
              <a:spcAft>
                <a:spcPts val="0"/>
              </a:spcAft>
              <a:buNone/>
            </a:pPr>
            <a:r>
              <a:rPr lang="en-US">
                <a:solidFill>
                  <a:srgbClr val="000000"/>
                </a:solidFill>
              </a:rPr>
              <a:t>c(n) – is the average path length of an unsuccessful search in a binary tree</a:t>
            </a:r>
            <a:endParaRPr>
              <a:solidFill>
                <a:srgbClr val="000000"/>
              </a:solidFill>
            </a:endParaRPr>
          </a:p>
          <a:p>
            <a:pPr indent="0" lvl="0" marL="0" rtl="0" algn="l">
              <a:lnSpc>
                <a:spcPct val="100000"/>
              </a:lnSpc>
              <a:spcBef>
                <a:spcPts val="600"/>
              </a:spcBef>
              <a:spcAft>
                <a:spcPts val="0"/>
              </a:spcAft>
              <a:buNone/>
            </a:pPr>
            <a:r>
              <a:rPr lang="en-US">
                <a:solidFill>
                  <a:srgbClr val="000000"/>
                </a:solidFill>
              </a:rPr>
              <a:t>So, the above equation will give each observation an anomaly score. If the anomaly score is close to 1, the point is considered to be an outlier. If the score is smaller than 0.5, then observation is considered to be normal. If all the scores are close to 0.5, the entire dataset does not have clear anomalies.</a:t>
            </a:r>
            <a:endParaRPr>
              <a:solidFill>
                <a:srgbClr val="000000"/>
              </a:solidFill>
            </a:endParaRPr>
          </a:p>
          <a:p>
            <a:pPr indent="0" lvl="0" marL="0" rtl="0" algn="l">
              <a:spcBef>
                <a:spcPts val="600"/>
              </a:spcBef>
              <a:spcAft>
                <a:spcPts val="0"/>
              </a:spcAft>
              <a:buNone/>
            </a:pPr>
            <a:r>
              <a:t/>
            </a:r>
            <a:endParaRPr/>
          </a:p>
        </p:txBody>
      </p:sp>
      <p:pic>
        <p:nvPicPr>
          <p:cNvPr id="209" name="Google Shape;209;g29ce9f5db0f_0_69"/>
          <p:cNvPicPr preferRelativeResize="0"/>
          <p:nvPr/>
        </p:nvPicPr>
        <p:blipFill>
          <a:blip r:embed="rId3">
            <a:alphaModFix/>
          </a:blip>
          <a:stretch>
            <a:fillRect/>
          </a:stretch>
        </p:blipFill>
        <p:spPr>
          <a:xfrm>
            <a:off x="670000" y="3141675"/>
            <a:ext cx="3750850" cy="86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9bd849f196_6_0"/>
          <p:cNvSpPr txBox="1"/>
          <p:nvPr>
            <p:ph type="title"/>
          </p:nvPr>
        </p:nvSpPr>
        <p:spPr>
          <a:xfrm>
            <a:off x="566928" y="1103391"/>
            <a:ext cx="6951600" cy="4803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sz="2800">
                <a:latin typeface="Arial"/>
                <a:ea typeface="Arial"/>
                <a:cs typeface="Arial"/>
                <a:sym typeface="Arial"/>
              </a:rPr>
              <a:t>LSTM Anomaly Detection</a:t>
            </a:r>
            <a:endParaRPr sz="2800">
              <a:latin typeface="Arial"/>
              <a:ea typeface="Arial"/>
              <a:cs typeface="Arial"/>
              <a:sym typeface="Arial"/>
            </a:endParaRPr>
          </a:p>
        </p:txBody>
      </p:sp>
      <p:sp>
        <p:nvSpPr>
          <p:cNvPr id="216" name="Google Shape;216;g29bd849f196_6_0"/>
          <p:cNvSpPr txBox="1"/>
          <p:nvPr>
            <p:ph idx="1" type="body"/>
          </p:nvPr>
        </p:nvSpPr>
        <p:spPr>
          <a:xfrm>
            <a:off x="566925" y="1773925"/>
            <a:ext cx="11155800" cy="17220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solidFill>
                  <a:srgbClr val="1F1F1F"/>
                </a:solidFill>
                <a:highlight>
                  <a:srgbClr val="FFFFFF"/>
                </a:highlight>
              </a:rPr>
              <a:t>LSTM is a neural network that can be applied to detect contextual anomalies in time-series.</a:t>
            </a:r>
            <a:endParaRPr>
              <a:solidFill>
                <a:srgbClr val="1F1F1F"/>
              </a:solidFill>
              <a:highlight>
                <a:srgbClr val="FFFFFF"/>
              </a:highlight>
            </a:endParaRPr>
          </a:p>
          <a:p>
            <a:pPr indent="0" lvl="0" marL="0" rtl="0" algn="l">
              <a:lnSpc>
                <a:spcPct val="115000"/>
              </a:lnSpc>
              <a:spcBef>
                <a:spcPts val="0"/>
              </a:spcBef>
              <a:spcAft>
                <a:spcPts val="0"/>
              </a:spcAft>
              <a:buNone/>
            </a:pPr>
            <a:r>
              <a:t/>
            </a:r>
            <a:endParaRPr>
              <a:solidFill>
                <a:srgbClr val="1F1F1F"/>
              </a:solidFill>
              <a:highlight>
                <a:srgbClr val="FFFFFF"/>
              </a:highlight>
            </a:endParaRPr>
          </a:p>
          <a:p>
            <a:pPr indent="0" lvl="0" marL="457200" rtl="0" algn="l">
              <a:lnSpc>
                <a:spcPct val="115000"/>
              </a:lnSpc>
              <a:spcBef>
                <a:spcPts val="0"/>
              </a:spcBef>
              <a:spcAft>
                <a:spcPts val="0"/>
              </a:spcAft>
              <a:buNone/>
            </a:pPr>
            <a:r>
              <a:t/>
            </a:r>
            <a:endParaRPr>
              <a:solidFill>
                <a:srgbClr val="1F1F1F"/>
              </a:solidFill>
              <a:highlight>
                <a:srgbClr val="FFFFFF"/>
              </a:highlight>
            </a:endParaRPr>
          </a:p>
        </p:txBody>
      </p:sp>
      <p:pic>
        <p:nvPicPr>
          <p:cNvPr id="217" name="Google Shape;217;g29bd849f196_6_0"/>
          <p:cNvPicPr preferRelativeResize="0"/>
          <p:nvPr/>
        </p:nvPicPr>
        <p:blipFill>
          <a:blip r:embed="rId3">
            <a:alphaModFix/>
          </a:blip>
          <a:stretch>
            <a:fillRect/>
          </a:stretch>
        </p:blipFill>
        <p:spPr>
          <a:xfrm>
            <a:off x="7823325" y="3252100"/>
            <a:ext cx="4368675" cy="3210975"/>
          </a:xfrm>
          <a:prstGeom prst="rect">
            <a:avLst/>
          </a:prstGeom>
          <a:noFill/>
          <a:ln>
            <a:noFill/>
          </a:ln>
        </p:spPr>
      </p:pic>
      <p:sp>
        <p:nvSpPr>
          <p:cNvPr id="218" name="Google Shape;218;g29bd849f196_6_0"/>
          <p:cNvSpPr txBox="1"/>
          <p:nvPr/>
        </p:nvSpPr>
        <p:spPr>
          <a:xfrm>
            <a:off x="566925" y="3176025"/>
            <a:ext cx="7025700" cy="18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1F1F1F"/>
                </a:solidFill>
              </a:rPr>
              <a:t>We attempt to train a model which is able to predict future values in the time series. The intuition behind this approach is that the usual quasi-periodic patterns in the time series should be predictable with only small errors, while abnormal behavior should lead to large deviations in the predictions. </a:t>
            </a:r>
            <a:endParaRPr sz="1800">
              <a:solidFill>
                <a:srgbClr val="1F1F1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g29bd849f196_6_12"/>
          <p:cNvPicPr preferRelativeResize="0"/>
          <p:nvPr/>
        </p:nvPicPr>
        <p:blipFill>
          <a:blip r:embed="rId3">
            <a:alphaModFix/>
          </a:blip>
          <a:stretch>
            <a:fillRect/>
          </a:stretch>
        </p:blipFill>
        <p:spPr>
          <a:xfrm>
            <a:off x="0" y="0"/>
            <a:ext cx="12192000" cy="6857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9bd849f196_6_26"/>
          <p:cNvSpPr txBox="1"/>
          <p:nvPr>
            <p:ph idx="1" type="body"/>
          </p:nvPr>
        </p:nvSpPr>
        <p:spPr>
          <a:xfrm>
            <a:off x="292600" y="1133850"/>
            <a:ext cx="11582400" cy="5212200"/>
          </a:xfrm>
          <a:prstGeom prst="rect">
            <a:avLst/>
          </a:prstGeom>
        </p:spPr>
        <p:txBody>
          <a:bodyPr anchorCtr="0" anchor="t" bIns="45700" lIns="91425" spcFirstLastPara="1" rIns="91425" wrap="square" tIns="45700">
            <a:noAutofit/>
          </a:bodyPr>
          <a:lstStyle/>
          <a:p>
            <a:pPr indent="0" lvl="0" marL="0" rtl="0" algn="l">
              <a:lnSpc>
                <a:spcPct val="115000"/>
              </a:lnSpc>
              <a:spcBef>
                <a:spcPts val="1800"/>
              </a:spcBef>
              <a:spcAft>
                <a:spcPts val="0"/>
              </a:spcAft>
              <a:buNone/>
            </a:pPr>
            <a:r>
              <a:rPr b="1" i="1" lang="en-US">
                <a:solidFill>
                  <a:srgbClr val="0944A1"/>
                </a:solidFill>
                <a:highlight>
                  <a:srgbClr val="FFFFFF"/>
                </a:highlight>
              </a:rPr>
              <a:t>Mahalanobis' Distance: </a:t>
            </a:r>
            <a:endParaRPr b="1" i="1">
              <a:solidFill>
                <a:srgbClr val="0944A1"/>
              </a:solidFill>
              <a:highlight>
                <a:srgbClr val="FFFFFF"/>
              </a:highlight>
            </a:endParaRPr>
          </a:p>
          <a:p>
            <a:pPr indent="0" lvl="0" marL="0" rtl="0" algn="l">
              <a:lnSpc>
                <a:spcPct val="115000"/>
              </a:lnSpc>
              <a:spcBef>
                <a:spcPts val="400"/>
              </a:spcBef>
              <a:spcAft>
                <a:spcPts val="0"/>
              </a:spcAft>
              <a:buNone/>
            </a:pPr>
            <a:r>
              <a:rPr lang="en-US">
                <a:solidFill>
                  <a:srgbClr val="000000"/>
                </a:solidFill>
                <a:highlight>
                  <a:srgbClr val="FFFFFF"/>
                </a:highlight>
              </a:rPr>
              <a:t>We can measure the rarity of the event with the location in the distribution. The Mahalanobis' distance is a statistical measure,  representing an anomaly score. Assuming the parameters of an M dimensional Gaussian distribution are estimated as follows.</a:t>
            </a:r>
            <a:endParaRPr>
              <a:solidFill>
                <a:srgbClr val="000000"/>
              </a:solidFill>
              <a:highlight>
                <a:srgbClr val="FFFFFF"/>
              </a:highlight>
            </a:endParaRPr>
          </a:p>
          <a:p>
            <a:pPr indent="0" lvl="0" marL="0" rtl="0" algn="l">
              <a:lnSpc>
                <a:spcPct val="115000"/>
              </a:lnSpc>
              <a:spcBef>
                <a:spcPts val="0"/>
              </a:spcBef>
              <a:spcAft>
                <a:spcPts val="0"/>
              </a:spcAft>
              <a:buNone/>
            </a:pPr>
            <a:r>
              <a:t/>
            </a:r>
            <a:endParaRPr>
              <a:solidFill>
                <a:srgbClr val="000000"/>
              </a:solidFill>
              <a:highlight>
                <a:srgbClr val="FFFFFF"/>
              </a:highlight>
            </a:endParaRPr>
          </a:p>
          <a:p>
            <a:pPr indent="0" lvl="0" marL="0" rtl="0" algn="l">
              <a:lnSpc>
                <a:spcPct val="115000"/>
              </a:lnSpc>
              <a:spcBef>
                <a:spcPts val="0"/>
              </a:spcBef>
              <a:spcAft>
                <a:spcPts val="0"/>
              </a:spcAft>
              <a:buNone/>
            </a:pPr>
            <a:r>
              <a:t/>
            </a:r>
            <a:endParaRPr>
              <a:solidFill>
                <a:srgbClr val="000000"/>
              </a:solidFill>
              <a:highlight>
                <a:srgbClr val="FFFFFF"/>
              </a:highlight>
            </a:endParaRPr>
          </a:p>
          <a:p>
            <a:pPr indent="0" lvl="0" marL="0" rtl="0" algn="l">
              <a:lnSpc>
                <a:spcPct val="115000"/>
              </a:lnSpc>
              <a:spcBef>
                <a:spcPts val="0"/>
              </a:spcBef>
              <a:spcAft>
                <a:spcPts val="0"/>
              </a:spcAft>
              <a:buNone/>
            </a:pPr>
            <a:r>
              <a:t/>
            </a:r>
            <a:endParaRPr>
              <a:solidFill>
                <a:srgbClr val="000000"/>
              </a:solidFill>
              <a:highlight>
                <a:srgbClr val="FFFFFF"/>
              </a:highlight>
            </a:endParaRPr>
          </a:p>
          <a:p>
            <a:pPr indent="0" lvl="0" marL="0" rtl="0" algn="l">
              <a:lnSpc>
                <a:spcPct val="115000"/>
              </a:lnSpc>
              <a:spcBef>
                <a:spcPts val="0"/>
              </a:spcBef>
              <a:spcAft>
                <a:spcPts val="0"/>
              </a:spcAft>
              <a:buNone/>
            </a:pPr>
            <a:r>
              <a:t/>
            </a:r>
            <a:endParaRPr>
              <a:solidFill>
                <a:srgbClr val="000000"/>
              </a:solidFill>
              <a:highlight>
                <a:srgbClr val="FFFFFF"/>
              </a:highlight>
            </a:endParaRPr>
          </a:p>
          <a:p>
            <a:pPr indent="0" lvl="0" marL="0" rtl="0" algn="l">
              <a:lnSpc>
                <a:spcPct val="115000"/>
              </a:lnSpc>
              <a:spcBef>
                <a:spcPts val="0"/>
              </a:spcBef>
              <a:spcAft>
                <a:spcPts val="0"/>
              </a:spcAft>
              <a:buNone/>
            </a:pPr>
            <a:r>
              <a:t/>
            </a:r>
            <a:endParaRPr>
              <a:solidFill>
                <a:srgbClr val="000000"/>
              </a:solidFill>
              <a:highlight>
                <a:srgbClr val="FFFFFF"/>
              </a:highlight>
            </a:endParaRPr>
          </a:p>
          <a:p>
            <a:pPr indent="0" lvl="0" marL="0" rtl="0" algn="l">
              <a:lnSpc>
                <a:spcPct val="115000"/>
              </a:lnSpc>
              <a:spcBef>
                <a:spcPts val="0"/>
              </a:spcBef>
              <a:spcAft>
                <a:spcPts val="0"/>
              </a:spcAft>
              <a:buNone/>
            </a:pPr>
            <a:r>
              <a:t/>
            </a:r>
            <a:endParaRPr>
              <a:solidFill>
                <a:srgbClr val="000000"/>
              </a:solidFill>
              <a:highlight>
                <a:srgbClr val="FFFFFF"/>
              </a:highlight>
            </a:endParaRPr>
          </a:p>
          <a:p>
            <a:pPr indent="0" lvl="0" marL="0" rtl="0" algn="l">
              <a:lnSpc>
                <a:spcPct val="115000"/>
              </a:lnSpc>
              <a:spcBef>
                <a:spcPts val="0"/>
              </a:spcBef>
              <a:spcAft>
                <a:spcPts val="0"/>
              </a:spcAft>
              <a:buNone/>
            </a:pPr>
            <a:r>
              <a:t/>
            </a:r>
            <a:endParaRPr>
              <a:solidFill>
                <a:srgbClr val="000000"/>
              </a:solidFill>
              <a:highlight>
                <a:srgbClr val="FFFFFF"/>
              </a:highlight>
            </a:endParaRPr>
          </a:p>
          <a:p>
            <a:pPr indent="0" lvl="0" marL="0" rtl="0" algn="l">
              <a:lnSpc>
                <a:spcPct val="115000"/>
              </a:lnSpc>
              <a:spcBef>
                <a:spcPts val="0"/>
              </a:spcBef>
              <a:spcAft>
                <a:spcPts val="0"/>
              </a:spcAft>
              <a:buNone/>
            </a:pPr>
            <a:r>
              <a:rPr lang="en-US">
                <a:solidFill>
                  <a:srgbClr val="000000"/>
                </a:solidFill>
                <a:highlight>
                  <a:srgbClr val="FFFFFF"/>
                </a:highlight>
              </a:rPr>
              <a:t>We can measure the rarity of the event with a(x).</a:t>
            </a:r>
            <a:endParaRPr>
              <a:solidFill>
                <a:srgbClr val="000000"/>
              </a:solidFill>
              <a:highlight>
                <a:srgbClr val="FFFFFF"/>
              </a:highlight>
            </a:endParaRPr>
          </a:p>
          <a:p>
            <a:pPr indent="0" lvl="0" marL="0" rtl="0" algn="l">
              <a:lnSpc>
                <a:spcPct val="115000"/>
              </a:lnSpc>
              <a:spcBef>
                <a:spcPts val="0"/>
              </a:spcBef>
              <a:spcAft>
                <a:spcPts val="0"/>
              </a:spcAft>
              <a:buNone/>
            </a:pPr>
            <a:r>
              <a:t/>
            </a:r>
            <a:endParaRPr>
              <a:solidFill>
                <a:srgbClr val="000000"/>
              </a:solidFill>
              <a:highlight>
                <a:srgbClr val="FFFFFF"/>
              </a:highlight>
            </a:endParaRPr>
          </a:p>
          <a:p>
            <a:pPr indent="0" lvl="0" marL="0" rtl="0" algn="l">
              <a:lnSpc>
                <a:spcPct val="115000"/>
              </a:lnSpc>
              <a:spcBef>
                <a:spcPts val="0"/>
              </a:spcBef>
              <a:spcAft>
                <a:spcPts val="0"/>
              </a:spcAft>
              <a:buNone/>
            </a:pPr>
            <a:r>
              <a:rPr lang="en-US">
                <a:solidFill>
                  <a:srgbClr val="000000"/>
                </a:solidFill>
                <a:highlight>
                  <a:srgbClr val="FFFFFF"/>
                </a:highlight>
              </a:rPr>
              <a:t>For most data points in the time series, the corresponding Mahalanobis distance will be comparably small, since they are located close to the mean of the distribution. On the other hand, unusual patterns in the error vectors e</a:t>
            </a:r>
            <a:r>
              <a:rPr baseline="-25000" lang="en-US">
                <a:solidFill>
                  <a:srgbClr val="000000"/>
                </a:solidFill>
                <a:highlight>
                  <a:srgbClr val="FFFFFF"/>
                </a:highlight>
              </a:rPr>
              <a:t>i</a:t>
            </a:r>
            <a:r>
              <a:rPr lang="en-US">
                <a:solidFill>
                  <a:srgbClr val="000000"/>
                </a:solidFill>
                <a:highlight>
                  <a:srgbClr val="FFFFFF"/>
                </a:highlight>
              </a:rPr>
              <a:t> – such as large errors in one or more dimensions – will result in large values in the Mahalanobis distance.</a:t>
            </a:r>
            <a:endParaRPr>
              <a:solidFill>
                <a:srgbClr val="000000"/>
              </a:solidFill>
              <a:highlight>
                <a:srgbClr val="FFFFFF"/>
              </a:highlight>
            </a:endParaRPr>
          </a:p>
          <a:p>
            <a:pPr indent="0" lvl="0" marL="0" rtl="0" algn="l">
              <a:lnSpc>
                <a:spcPct val="115000"/>
              </a:lnSpc>
              <a:spcBef>
                <a:spcPts val="0"/>
              </a:spcBef>
              <a:spcAft>
                <a:spcPts val="0"/>
              </a:spcAft>
              <a:buNone/>
            </a:pPr>
            <a:r>
              <a:t/>
            </a:r>
            <a:endParaRPr>
              <a:solidFill>
                <a:srgbClr val="000000"/>
              </a:solidFill>
              <a:highlight>
                <a:srgbClr val="FFFFFF"/>
              </a:highlight>
            </a:endParaRPr>
          </a:p>
        </p:txBody>
      </p:sp>
      <p:pic>
        <p:nvPicPr>
          <p:cNvPr id="231" name="Google Shape;231;g29bd849f196_6_26"/>
          <p:cNvPicPr preferRelativeResize="0"/>
          <p:nvPr/>
        </p:nvPicPr>
        <p:blipFill>
          <a:blip r:embed="rId3">
            <a:alphaModFix/>
          </a:blip>
          <a:stretch>
            <a:fillRect/>
          </a:stretch>
        </p:blipFill>
        <p:spPr>
          <a:xfrm>
            <a:off x="445000" y="2723200"/>
            <a:ext cx="6905625" cy="168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2"/>
          <p:cNvSpPr txBox="1"/>
          <p:nvPr>
            <p:ph type="ctrTitle"/>
          </p:nvPr>
        </p:nvSpPr>
        <p:spPr>
          <a:xfrm>
            <a:off x="658363" y="850617"/>
            <a:ext cx="6638400" cy="880800"/>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b="0" lang="en-US" sz="4400"/>
              <a:t>Contents</a:t>
            </a:r>
            <a:endParaRPr b="0" sz="4400"/>
          </a:p>
        </p:txBody>
      </p:sp>
      <p:sp>
        <p:nvSpPr>
          <p:cNvPr id="78" name="Google Shape;78;p2"/>
          <p:cNvSpPr txBox="1"/>
          <p:nvPr>
            <p:ph idx="1" type="subTitle"/>
          </p:nvPr>
        </p:nvSpPr>
        <p:spPr>
          <a:xfrm>
            <a:off x="597475" y="2115475"/>
            <a:ext cx="6760200" cy="3931800"/>
          </a:xfrm>
          <a:prstGeom prst="rect">
            <a:avLst/>
          </a:prstGeom>
          <a:noFill/>
          <a:ln>
            <a:noFill/>
          </a:ln>
        </p:spPr>
        <p:txBody>
          <a:bodyPr anchorCtr="0" anchor="t" bIns="45700" lIns="0" spcFirstLastPara="1" rIns="91425" wrap="square" tIns="45700">
            <a:noAutofit/>
          </a:bodyPr>
          <a:lstStyle/>
          <a:p>
            <a:pPr indent="-361950" lvl="0" marL="457200" rtl="0" algn="l">
              <a:lnSpc>
                <a:spcPct val="130000"/>
              </a:lnSpc>
              <a:spcBef>
                <a:spcPts val="0"/>
              </a:spcBef>
              <a:spcAft>
                <a:spcPts val="0"/>
              </a:spcAft>
              <a:buClr>
                <a:schemeClr val="lt1"/>
              </a:buClr>
              <a:buSzPts val="2100"/>
              <a:buAutoNum type="arabicPeriod"/>
            </a:pPr>
            <a:r>
              <a:rPr lang="en-US" sz="2100">
                <a:latin typeface="Arial"/>
                <a:ea typeface="Arial"/>
                <a:cs typeface="Arial"/>
                <a:sym typeface="Arial"/>
              </a:rPr>
              <a:t>What is Anomaly Detection ?</a:t>
            </a:r>
            <a:endParaRPr sz="2100">
              <a:latin typeface="Arial"/>
              <a:ea typeface="Arial"/>
              <a:cs typeface="Arial"/>
              <a:sym typeface="Arial"/>
            </a:endParaRPr>
          </a:p>
          <a:p>
            <a:pPr indent="-361950" lvl="0" marL="457200" rtl="0" algn="l">
              <a:lnSpc>
                <a:spcPct val="130000"/>
              </a:lnSpc>
              <a:spcBef>
                <a:spcPts val="0"/>
              </a:spcBef>
              <a:spcAft>
                <a:spcPts val="0"/>
              </a:spcAft>
              <a:buClr>
                <a:schemeClr val="lt1"/>
              </a:buClr>
              <a:buSzPts val="2100"/>
              <a:buFont typeface="Arial"/>
              <a:buAutoNum type="arabicPeriod"/>
            </a:pPr>
            <a:r>
              <a:rPr lang="en-US" sz="2100">
                <a:latin typeface="Arial"/>
                <a:ea typeface="Arial"/>
                <a:cs typeface="Arial"/>
                <a:sym typeface="Arial"/>
              </a:rPr>
              <a:t>Anomaly</a:t>
            </a:r>
            <a:endParaRPr sz="2100">
              <a:latin typeface="Arial"/>
              <a:ea typeface="Arial"/>
              <a:cs typeface="Arial"/>
              <a:sym typeface="Arial"/>
            </a:endParaRPr>
          </a:p>
          <a:p>
            <a:pPr indent="-361950" lvl="0" marL="457200" rtl="0" algn="l">
              <a:lnSpc>
                <a:spcPct val="130000"/>
              </a:lnSpc>
              <a:spcBef>
                <a:spcPts val="0"/>
              </a:spcBef>
              <a:spcAft>
                <a:spcPts val="0"/>
              </a:spcAft>
              <a:buClr>
                <a:schemeClr val="lt1"/>
              </a:buClr>
              <a:buSzPts val="2100"/>
              <a:buAutoNum type="arabicPeriod"/>
            </a:pPr>
            <a:r>
              <a:rPr lang="en-US" sz="2100">
                <a:latin typeface="Arial"/>
                <a:ea typeface="Arial"/>
                <a:cs typeface="Arial"/>
                <a:sym typeface="Arial"/>
              </a:rPr>
              <a:t>Types of Anomalies</a:t>
            </a:r>
            <a:endParaRPr sz="2100">
              <a:latin typeface="Arial"/>
              <a:ea typeface="Arial"/>
              <a:cs typeface="Arial"/>
              <a:sym typeface="Arial"/>
            </a:endParaRPr>
          </a:p>
          <a:p>
            <a:pPr indent="-361950" lvl="0" marL="457200" rtl="0" algn="l">
              <a:lnSpc>
                <a:spcPct val="130000"/>
              </a:lnSpc>
              <a:spcBef>
                <a:spcPts val="0"/>
              </a:spcBef>
              <a:spcAft>
                <a:spcPts val="0"/>
              </a:spcAft>
              <a:buClr>
                <a:schemeClr val="lt1"/>
              </a:buClr>
              <a:buSzPts val="2100"/>
              <a:buAutoNum type="arabicPeriod"/>
            </a:pPr>
            <a:r>
              <a:rPr lang="en-US" sz="2100">
                <a:latin typeface="Arial"/>
                <a:ea typeface="Arial"/>
                <a:cs typeface="Arial"/>
                <a:sym typeface="Arial"/>
              </a:rPr>
              <a:t>Common Anomaly Detection Methods</a:t>
            </a:r>
            <a:endParaRPr sz="2100">
              <a:latin typeface="Arial"/>
              <a:ea typeface="Arial"/>
              <a:cs typeface="Arial"/>
              <a:sym typeface="Arial"/>
            </a:endParaRPr>
          </a:p>
          <a:p>
            <a:pPr indent="-361950" lvl="0" marL="457200" rtl="0" algn="l">
              <a:lnSpc>
                <a:spcPct val="130000"/>
              </a:lnSpc>
              <a:spcBef>
                <a:spcPts val="0"/>
              </a:spcBef>
              <a:spcAft>
                <a:spcPts val="0"/>
              </a:spcAft>
              <a:buClr>
                <a:schemeClr val="lt1"/>
              </a:buClr>
              <a:buSzPts val="2100"/>
              <a:buAutoNum type="arabicPeriod"/>
            </a:pPr>
            <a:r>
              <a:rPr lang="en-US" sz="2100">
                <a:latin typeface="Arial"/>
                <a:ea typeface="Arial"/>
                <a:cs typeface="Arial"/>
                <a:sym typeface="Arial"/>
              </a:rPr>
              <a:t>Challenges in Anomaly Detection</a:t>
            </a:r>
            <a:endParaRPr sz="2100">
              <a:latin typeface="Arial"/>
              <a:ea typeface="Arial"/>
              <a:cs typeface="Arial"/>
              <a:sym typeface="Arial"/>
            </a:endParaRPr>
          </a:p>
          <a:p>
            <a:pPr indent="-361950" lvl="0" marL="457200" rtl="0" algn="l">
              <a:lnSpc>
                <a:spcPct val="130000"/>
              </a:lnSpc>
              <a:spcBef>
                <a:spcPts val="0"/>
              </a:spcBef>
              <a:spcAft>
                <a:spcPts val="0"/>
              </a:spcAft>
              <a:buClr>
                <a:schemeClr val="lt1"/>
              </a:buClr>
              <a:buSzPts val="2100"/>
              <a:buAutoNum type="arabicPeriod"/>
            </a:pPr>
            <a:r>
              <a:rPr lang="en-US" sz="2100">
                <a:latin typeface="Arial"/>
                <a:ea typeface="Arial"/>
                <a:cs typeface="Arial"/>
                <a:sym typeface="Arial"/>
              </a:rPr>
              <a:t>Latest Trends in Anomaly Detection</a:t>
            </a:r>
            <a:endParaRPr sz="2100">
              <a:latin typeface="Arial"/>
              <a:ea typeface="Arial"/>
              <a:cs typeface="Arial"/>
              <a:sym typeface="Arial"/>
            </a:endParaRPr>
          </a:p>
          <a:p>
            <a:pPr indent="-361950" lvl="0" marL="457200" rtl="0" algn="l">
              <a:lnSpc>
                <a:spcPct val="130000"/>
              </a:lnSpc>
              <a:spcBef>
                <a:spcPts val="0"/>
              </a:spcBef>
              <a:spcAft>
                <a:spcPts val="0"/>
              </a:spcAft>
              <a:buClr>
                <a:schemeClr val="lt1"/>
              </a:buClr>
              <a:buSzPts val="2100"/>
              <a:buAutoNum type="arabicPeriod"/>
            </a:pPr>
            <a:r>
              <a:rPr lang="en-US" sz="2100">
                <a:latin typeface="Arial"/>
                <a:ea typeface="Arial"/>
                <a:cs typeface="Arial"/>
                <a:sym typeface="Arial"/>
              </a:rPr>
              <a:t>Case Study</a:t>
            </a:r>
            <a:endParaRPr sz="21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9bd849f196_6_43"/>
          <p:cNvSpPr txBox="1"/>
          <p:nvPr>
            <p:ph type="title"/>
          </p:nvPr>
        </p:nvSpPr>
        <p:spPr>
          <a:xfrm>
            <a:off x="566924" y="1118625"/>
            <a:ext cx="8869800" cy="4803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sz="2800">
                <a:latin typeface="Arial"/>
                <a:ea typeface="Arial"/>
                <a:cs typeface="Arial"/>
                <a:sym typeface="Arial"/>
              </a:rPr>
              <a:t>k-Means Anomaly Detection</a:t>
            </a:r>
            <a:endParaRPr sz="2800">
              <a:latin typeface="Arial"/>
              <a:ea typeface="Arial"/>
              <a:cs typeface="Arial"/>
              <a:sym typeface="Arial"/>
            </a:endParaRPr>
          </a:p>
        </p:txBody>
      </p:sp>
      <p:sp>
        <p:nvSpPr>
          <p:cNvPr id="238" name="Google Shape;238;g29bd849f196_6_43"/>
          <p:cNvSpPr txBox="1"/>
          <p:nvPr>
            <p:ph idx="1" type="body"/>
          </p:nvPr>
        </p:nvSpPr>
        <p:spPr>
          <a:xfrm>
            <a:off x="566925" y="1709625"/>
            <a:ext cx="7182600" cy="42249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a:solidFill>
                  <a:srgbClr val="1F1F1F"/>
                </a:solidFill>
                <a:highlight>
                  <a:srgbClr val="FFFFFF"/>
                </a:highlight>
              </a:rPr>
              <a:t>k-Means is an unsupervised learning algorithm used for clustering problems whereas KNN is a supervised learning algorithm used for classification and regression problems. </a:t>
            </a:r>
            <a:endParaRPr>
              <a:solidFill>
                <a:srgbClr val="1F1F1F"/>
              </a:solidFill>
              <a:highlight>
                <a:srgbClr val="FFFFFF"/>
              </a:highlight>
            </a:endParaRPr>
          </a:p>
          <a:p>
            <a:pPr indent="0" lvl="0" marL="0" rtl="0" algn="l">
              <a:lnSpc>
                <a:spcPct val="115000"/>
              </a:lnSpc>
              <a:spcBef>
                <a:spcPts val="1000"/>
              </a:spcBef>
              <a:spcAft>
                <a:spcPts val="0"/>
              </a:spcAft>
              <a:buNone/>
            </a:pPr>
            <a:r>
              <a:rPr b="1" lang="en-US">
                <a:solidFill>
                  <a:srgbClr val="1F1F1F"/>
                </a:solidFill>
                <a:highlight>
                  <a:srgbClr val="FFFFFF"/>
                </a:highlight>
              </a:rPr>
              <a:t>What is k-Means clustering?</a:t>
            </a:r>
            <a:endParaRPr b="1">
              <a:solidFill>
                <a:srgbClr val="1F1F1F"/>
              </a:solidFill>
              <a:highlight>
                <a:srgbClr val="FFFFFF"/>
              </a:highlight>
            </a:endParaRPr>
          </a:p>
          <a:p>
            <a:pPr indent="0" lvl="0" marL="0" rtl="0" algn="l">
              <a:lnSpc>
                <a:spcPct val="115000"/>
              </a:lnSpc>
              <a:spcBef>
                <a:spcPts val="1000"/>
              </a:spcBef>
              <a:spcAft>
                <a:spcPts val="0"/>
              </a:spcAft>
              <a:buNone/>
            </a:pPr>
            <a:r>
              <a:rPr lang="en-US">
                <a:solidFill>
                  <a:srgbClr val="1F1F1F"/>
                </a:solidFill>
                <a:highlight>
                  <a:srgbClr val="FFFFFF"/>
                </a:highlight>
              </a:rPr>
              <a:t>In the context of anomaly detection, t</a:t>
            </a:r>
            <a:r>
              <a:rPr lang="en-US">
                <a:solidFill>
                  <a:srgbClr val="1F1F1F"/>
                </a:solidFill>
                <a:highlight>
                  <a:srgbClr val="FFFFFF"/>
                </a:highlight>
              </a:rPr>
              <a:t>h</a:t>
            </a:r>
            <a:r>
              <a:rPr lang="en-US">
                <a:solidFill>
                  <a:srgbClr val="1F1F1F"/>
                </a:solidFill>
                <a:highlight>
                  <a:srgbClr val="FFFFFF"/>
                </a:highlight>
              </a:rPr>
              <a:t>e</a:t>
            </a:r>
            <a:r>
              <a:rPr lang="en-US">
                <a:solidFill>
                  <a:srgbClr val="1F1F1F"/>
                </a:solidFill>
                <a:highlight>
                  <a:srgbClr val="FFFFFF"/>
                </a:highlight>
              </a:rPr>
              <a:t> algorithm is used to identify data points that do not belong to any cluster or have high distances from the cluster centroid. These data points are considered anomalies because they deviate from the norm. </a:t>
            </a:r>
            <a:r>
              <a:rPr lang="en-US">
                <a:solidFill>
                  <a:srgbClr val="1F1F1F"/>
                </a:solidFill>
              </a:rPr>
              <a:t>This method can be used to identify point and collective anomalies.</a:t>
            </a:r>
            <a:endParaRPr>
              <a:solidFill>
                <a:srgbClr val="FF0000"/>
              </a:solidFill>
            </a:endParaRPr>
          </a:p>
          <a:p>
            <a:pPr indent="0" lvl="0" marL="0" rtl="0" algn="l">
              <a:lnSpc>
                <a:spcPct val="115000"/>
              </a:lnSpc>
              <a:spcBef>
                <a:spcPts val="1000"/>
              </a:spcBef>
              <a:spcAft>
                <a:spcPts val="0"/>
              </a:spcAft>
              <a:buNone/>
            </a:pPr>
            <a:r>
              <a:t/>
            </a:r>
            <a:endParaRPr>
              <a:solidFill>
                <a:srgbClr val="1F1F1F"/>
              </a:solidFill>
              <a:highlight>
                <a:srgbClr val="FFFFFF"/>
              </a:highlight>
            </a:endParaRPr>
          </a:p>
        </p:txBody>
      </p:sp>
      <p:pic>
        <p:nvPicPr>
          <p:cNvPr id="239" name="Google Shape;239;g29bd849f196_6_43"/>
          <p:cNvPicPr preferRelativeResize="0"/>
          <p:nvPr/>
        </p:nvPicPr>
        <p:blipFill>
          <a:blip r:embed="rId3">
            <a:alphaModFix/>
          </a:blip>
          <a:stretch>
            <a:fillRect/>
          </a:stretch>
        </p:blipFill>
        <p:spPr>
          <a:xfrm>
            <a:off x="7623050" y="1149100"/>
            <a:ext cx="4416550" cy="3727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9cee90caa7_1_1"/>
          <p:cNvSpPr txBox="1"/>
          <p:nvPr>
            <p:ph idx="1" type="body"/>
          </p:nvPr>
        </p:nvSpPr>
        <p:spPr>
          <a:xfrm>
            <a:off x="414525" y="1042425"/>
            <a:ext cx="7330500" cy="56169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a:solidFill>
                  <a:srgbClr val="242424"/>
                </a:solidFill>
                <a:highlight>
                  <a:srgbClr val="FFFFFF"/>
                </a:highlight>
              </a:rPr>
              <a:t>Algorithm</a:t>
            </a:r>
            <a:endParaRPr b="1">
              <a:solidFill>
                <a:srgbClr val="242424"/>
              </a:solidFill>
              <a:highlight>
                <a:srgbClr val="FFFFFF"/>
              </a:highlight>
            </a:endParaRPr>
          </a:p>
          <a:p>
            <a:pPr indent="0" lvl="0" marL="0" rtl="0" algn="l">
              <a:lnSpc>
                <a:spcPct val="115000"/>
              </a:lnSpc>
              <a:spcBef>
                <a:spcPts val="0"/>
              </a:spcBef>
              <a:spcAft>
                <a:spcPts val="0"/>
              </a:spcAft>
              <a:buNone/>
            </a:pPr>
            <a:r>
              <a:rPr lang="en-US">
                <a:solidFill>
                  <a:srgbClr val="242424"/>
                </a:solidFill>
                <a:highlight>
                  <a:srgbClr val="FFFFFF"/>
                </a:highlight>
              </a:rPr>
              <a:t>Step 1: Select k random instances from the training data subset as the centroids of the clusters C1; C2;...Ck.</a:t>
            </a:r>
            <a:endParaRPr>
              <a:solidFill>
                <a:srgbClr val="242424"/>
              </a:solidFill>
              <a:highlight>
                <a:srgbClr val="FFFFFF"/>
              </a:highlight>
            </a:endParaRPr>
          </a:p>
          <a:p>
            <a:pPr indent="0" lvl="0" marL="0" rtl="0" algn="l">
              <a:lnSpc>
                <a:spcPct val="115000"/>
              </a:lnSpc>
              <a:spcBef>
                <a:spcPts val="0"/>
              </a:spcBef>
              <a:spcAft>
                <a:spcPts val="0"/>
              </a:spcAft>
              <a:buNone/>
            </a:pPr>
            <a:r>
              <a:rPr lang="en-US">
                <a:solidFill>
                  <a:srgbClr val="242424"/>
                </a:solidFill>
                <a:highlight>
                  <a:srgbClr val="FFFFFF"/>
                </a:highlight>
              </a:rPr>
              <a:t>Step 2: For each training instance X:</a:t>
            </a:r>
            <a:endParaRPr>
              <a:solidFill>
                <a:srgbClr val="242424"/>
              </a:solidFill>
              <a:highlight>
                <a:srgbClr val="FFFFFF"/>
              </a:highlight>
            </a:endParaRPr>
          </a:p>
          <a:p>
            <a:pPr indent="0" lvl="0" marL="457200" rtl="0" algn="l">
              <a:lnSpc>
                <a:spcPct val="115000"/>
              </a:lnSpc>
              <a:spcBef>
                <a:spcPts val="0"/>
              </a:spcBef>
              <a:spcAft>
                <a:spcPts val="0"/>
              </a:spcAft>
              <a:buNone/>
            </a:pPr>
            <a:r>
              <a:rPr lang="en-US">
                <a:solidFill>
                  <a:srgbClr val="242424"/>
                </a:solidFill>
                <a:highlight>
                  <a:srgbClr val="FFFFFF"/>
                </a:highlight>
              </a:rPr>
              <a:t>a. Compute the Euclidean distance D(Ci,X),i = 1...k</a:t>
            </a:r>
            <a:endParaRPr>
              <a:solidFill>
                <a:srgbClr val="242424"/>
              </a:solidFill>
              <a:highlight>
                <a:srgbClr val="FFFFFF"/>
              </a:highlight>
            </a:endParaRPr>
          </a:p>
          <a:p>
            <a:pPr indent="0" lvl="0" marL="457200" rtl="0" algn="l">
              <a:lnSpc>
                <a:spcPct val="115000"/>
              </a:lnSpc>
              <a:spcBef>
                <a:spcPts val="0"/>
              </a:spcBef>
              <a:spcAft>
                <a:spcPts val="0"/>
              </a:spcAft>
              <a:buNone/>
            </a:pPr>
            <a:r>
              <a:rPr lang="en-US">
                <a:solidFill>
                  <a:srgbClr val="242424"/>
                </a:solidFill>
                <a:highlight>
                  <a:srgbClr val="FFFFFF"/>
                </a:highlight>
              </a:rPr>
              <a:t>b. Find cluster Cq that is closest to X.</a:t>
            </a:r>
            <a:endParaRPr>
              <a:solidFill>
                <a:srgbClr val="242424"/>
              </a:solidFill>
              <a:highlight>
                <a:srgbClr val="FFFFFF"/>
              </a:highlight>
            </a:endParaRPr>
          </a:p>
          <a:p>
            <a:pPr indent="0" lvl="0" marL="457200" rtl="0" algn="l">
              <a:lnSpc>
                <a:spcPct val="115000"/>
              </a:lnSpc>
              <a:spcBef>
                <a:spcPts val="0"/>
              </a:spcBef>
              <a:spcAft>
                <a:spcPts val="0"/>
              </a:spcAft>
              <a:buNone/>
            </a:pPr>
            <a:r>
              <a:rPr lang="en-US">
                <a:solidFill>
                  <a:srgbClr val="242424"/>
                </a:solidFill>
                <a:highlight>
                  <a:srgbClr val="FFFFFF"/>
                </a:highlight>
              </a:rPr>
              <a:t>c. Assign X to Cq. Update the centroid of Cq (The centroid of a cluster is the arithmetic mean of the instances in the cluster.)</a:t>
            </a:r>
            <a:endParaRPr>
              <a:solidFill>
                <a:srgbClr val="242424"/>
              </a:solidFill>
              <a:highlight>
                <a:srgbClr val="FFFFFF"/>
              </a:highlight>
            </a:endParaRPr>
          </a:p>
          <a:p>
            <a:pPr indent="0" lvl="0" marL="0" rtl="0" algn="l">
              <a:lnSpc>
                <a:spcPct val="115000"/>
              </a:lnSpc>
              <a:spcBef>
                <a:spcPts val="0"/>
              </a:spcBef>
              <a:spcAft>
                <a:spcPts val="0"/>
              </a:spcAft>
              <a:buNone/>
            </a:pPr>
            <a:r>
              <a:rPr lang="en-US">
                <a:solidFill>
                  <a:srgbClr val="242424"/>
                </a:solidFill>
                <a:highlight>
                  <a:srgbClr val="FFFFFF"/>
                </a:highlight>
              </a:rPr>
              <a:t>Step 3: Repeat Step 2 until the centroids of clusters C1; C2; ...Ck stabilize in terms of mean-squared-error criterion.</a:t>
            </a:r>
            <a:endParaRPr>
              <a:solidFill>
                <a:srgbClr val="242424"/>
              </a:solidFill>
              <a:highlight>
                <a:srgbClr val="FFFFFF"/>
              </a:highlight>
            </a:endParaRPr>
          </a:p>
          <a:p>
            <a:pPr indent="0" lvl="0" marL="0" rtl="0" algn="l">
              <a:lnSpc>
                <a:spcPct val="115000"/>
              </a:lnSpc>
              <a:spcBef>
                <a:spcPts val="0"/>
              </a:spcBef>
              <a:spcAft>
                <a:spcPts val="0"/>
              </a:spcAft>
              <a:buNone/>
            </a:pPr>
            <a:r>
              <a:rPr lang="en-US">
                <a:solidFill>
                  <a:srgbClr val="242424"/>
                </a:solidFill>
                <a:highlight>
                  <a:srgbClr val="FFFFFF"/>
                </a:highlight>
              </a:rPr>
              <a:t>Step 4: For each test instance Z:</a:t>
            </a:r>
            <a:endParaRPr>
              <a:solidFill>
                <a:srgbClr val="242424"/>
              </a:solidFill>
              <a:highlight>
                <a:srgbClr val="FFFFFF"/>
              </a:highlight>
            </a:endParaRPr>
          </a:p>
          <a:p>
            <a:pPr indent="0" lvl="0" marL="457200" rtl="0" algn="l">
              <a:lnSpc>
                <a:spcPct val="115000"/>
              </a:lnSpc>
              <a:spcBef>
                <a:spcPts val="0"/>
              </a:spcBef>
              <a:spcAft>
                <a:spcPts val="0"/>
              </a:spcAft>
              <a:buNone/>
            </a:pPr>
            <a:r>
              <a:rPr lang="en-US">
                <a:solidFill>
                  <a:srgbClr val="242424"/>
                </a:solidFill>
                <a:highlight>
                  <a:srgbClr val="FFFFFF"/>
                </a:highlight>
              </a:rPr>
              <a:t>a. Compute the Euclidean distance D(Ci,Z),i = 1...k. Find cluster Cr that is closest to Z.</a:t>
            </a:r>
            <a:endParaRPr>
              <a:solidFill>
                <a:srgbClr val="242424"/>
              </a:solidFill>
              <a:highlight>
                <a:srgbClr val="FFFFFF"/>
              </a:highlight>
            </a:endParaRPr>
          </a:p>
          <a:p>
            <a:pPr indent="0" lvl="0" marL="457200" rtl="0" algn="l">
              <a:lnSpc>
                <a:spcPct val="115000"/>
              </a:lnSpc>
              <a:spcBef>
                <a:spcPts val="0"/>
              </a:spcBef>
              <a:spcAft>
                <a:spcPts val="0"/>
              </a:spcAft>
              <a:buNone/>
            </a:pPr>
            <a:r>
              <a:rPr lang="en-US">
                <a:solidFill>
                  <a:srgbClr val="242424"/>
                </a:solidFill>
                <a:highlight>
                  <a:srgbClr val="FFFFFF"/>
                </a:highlight>
              </a:rPr>
              <a:t>b. Classify Z as an anomaly or a normal instance using the Decision tree.</a:t>
            </a:r>
            <a:endParaRPr>
              <a:solidFill>
                <a:srgbClr val="242424"/>
              </a:solidFill>
              <a:highlight>
                <a:srgbClr val="FFFFFF"/>
              </a:highlight>
            </a:endParaRPr>
          </a:p>
          <a:p>
            <a:pPr indent="0" lvl="0" marL="0" rtl="0" algn="l">
              <a:lnSpc>
                <a:spcPct val="115000"/>
              </a:lnSpc>
              <a:spcBef>
                <a:spcPts val="0"/>
              </a:spcBef>
              <a:spcAft>
                <a:spcPts val="0"/>
              </a:spcAft>
              <a:buNone/>
            </a:pPr>
            <a:r>
              <a:rPr lang="en-US">
                <a:solidFill>
                  <a:srgbClr val="242424"/>
                </a:solidFill>
                <a:highlight>
                  <a:schemeClr val="lt1"/>
                </a:highlight>
              </a:rPr>
              <a:t>If a particular cluster significantly differs from other clusters, the objects in this cluster might be outliers. </a:t>
            </a:r>
            <a:endParaRPr>
              <a:solidFill>
                <a:srgbClr val="242424"/>
              </a:solidFill>
              <a:highlight>
                <a:srgbClr val="FFFFFF"/>
              </a:highlight>
            </a:endParaRPr>
          </a:p>
          <a:p>
            <a:pPr indent="0" lvl="0" marL="0" rtl="0" algn="l">
              <a:lnSpc>
                <a:spcPct val="115000"/>
              </a:lnSpc>
              <a:spcBef>
                <a:spcPts val="3000"/>
              </a:spcBef>
              <a:spcAft>
                <a:spcPts val="0"/>
              </a:spcAft>
              <a:buNone/>
            </a:pPr>
            <a:r>
              <a:t/>
            </a:r>
            <a:endParaRPr>
              <a:solidFill>
                <a:srgbClr val="242424"/>
              </a:solidFill>
              <a:highlight>
                <a:srgbClr val="FFFFFF"/>
              </a:highlight>
            </a:endParaRPr>
          </a:p>
          <a:p>
            <a:pPr indent="0" lvl="0" marL="0" rtl="0" algn="l">
              <a:lnSpc>
                <a:spcPct val="115000"/>
              </a:lnSpc>
              <a:spcBef>
                <a:spcPts val="1700"/>
              </a:spcBef>
              <a:spcAft>
                <a:spcPts val="0"/>
              </a:spcAft>
              <a:buNone/>
            </a:pPr>
            <a:r>
              <a:t/>
            </a:r>
            <a:endParaRPr>
              <a:solidFill>
                <a:srgbClr val="242424"/>
              </a:solidFill>
              <a:highlight>
                <a:srgbClr val="FFFFFF"/>
              </a:highlight>
            </a:endParaRPr>
          </a:p>
          <a:p>
            <a:pPr indent="0" lvl="0" marL="0" rtl="0" algn="l">
              <a:lnSpc>
                <a:spcPct val="115000"/>
              </a:lnSpc>
              <a:spcBef>
                <a:spcPts val="600"/>
              </a:spcBef>
              <a:spcAft>
                <a:spcPts val="0"/>
              </a:spcAft>
              <a:buNone/>
            </a:pPr>
            <a:r>
              <a:t/>
            </a:r>
            <a:endParaRPr/>
          </a:p>
        </p:txBody>
      </p:sp>
      <p:pic>
        <p:nvPicPr>
          <p:cNvPr id="246" name="Google Shape;246;g29cee90caa7_1_1"/>
          <p:cNvPicPr preferRelativeResize="0"/>
          <p:nvPr/>
        </p:nvPicPr>
        <p:blipFill>
          <a:blip r:embed="rId3">
            <a:alphaModFix/>
          </a:blip>
          <a:stretch>
            <a:fillRect/>
          </a:stretch>
        </p:blipFill>
        <p:spPr>
          <a:xfrm>
            <a:off x="7745028" y="1386388"/>
            <a:ext cx="4368672" cy="408523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9dc619513a_0_4"/>
          <p:cNvSpPr txBox="1"/>
          <p:nvPr>
            <p:ph idx="1" type="body"/>
          </p:nvPr>
        </p:nvSpPr>
        <p:spPr>
          <a:xfrm>
            <a:off x="566925" y="1103375"/>
            <a:ext cx="10805100" cy="5541300"/>
          </a:xfrm>
          <a:prstGeom prst="rect">
            <a:avLst/>
          </a:prstGeom>
        </p:spPr>
        <p:txBody>
          <a:bodyPr anchorCtr="0" anchor="t" bIns="45700" lIns="91425" spcFirstLastPara="1" rIns="91425" wrap="square" tIns="45700">
            <a:noAutofit/>
          </a:bodyPr>
          <a:lstStyle/>
          <a:p>
            <a:pPr indent="0" lvl="0" marL="0" rtl="0" algn="l">
              <a:lnSpc>
                <a:spcPct val="115000"/>
              </a:lnSpc>
              <a:spcBef>
                <a:spcPts val="3000"/>
              </a:spcBef>
              <a:spcAft>
                <a:spcPts val="0"/>
              </a:spcAft>
              <a:buNone/>
            </a:pPr>
            <a:r>
              <a:rPr lang="en-US">
                <a:solidFill>
                  <a:srgbClr val="242424"/>
                </a:solidFill>
                <a:highlight>
                  <a:srgbClr val="FFFFFF"/>
                </a:highlight>
              </a:rPr>
              <a:t>The idea behind this approach is that the data points that deviate from the norm will be farther away from the cluster centroid, making them easier to identify as anomalies. The number of clusters, k, should be chosen carefully, as it has a direct impact on the performance of the algorithm.</a:t>
            </a:r>
            <a:endParaRPr>
              <a:solidFill>
                <a:srgbClr val="1F1F1F"/>
              </a:solidFill>
              <a:highlight>
                <a:srgbClr val="FFFFFF"/>
              </a:highlight>
            </a:endParaRPr>
          </a:p>
          <a:p>
            <a:pPr indent="0" lvl="0" marL="0" rtl="0" algn="l">
              <a:spcBef>
                <a:spcPts val="600"/>
              </a:spcBef>
              <a:spcAft>
                <a:spcPts val="0"/>
              </a:spcAft>
              <a:buNone/>
            </a:pPr>
            <a:r>
              <a:t/>
            </a:r>
            <a:endParaRPr>
              <a:solidFill>
                <a:srgbClr val="1F1F1F"/>
              </a:solidFill>
              <a:highlight>
                <a:srgbClr val="FFFFFF"/>
              </a:highlight>
            </a:endParaRPr>
          </a:p>
          <a:p>
            <a:pPr indent="0" lvl="0" marL="0" rtl="0" algn="l">
              <a:spcBef>
                <a:spcPts val="600"/>
              </a:spcBef>
              <a:spcAft>
                <a:spcPts val="0"/>
              </a:spcAft>
              <a:buNone/>
            </a:pPr>
            <a:r>
              <a:rPr lang="en-US">
                <a:solidFill>
                  <a:srgbClr val="1F1F1F"/>
                </a:solidFill>
                <a:highlight>
                  <a:srgbClr val="FFFFFF"/>
                </a:highlight>
              </a:rPr>
              <a:t>Advantages:</a:t>
            </a:r>
            <a:endParaRPr>
              <a:solidFill>
                <a:srgbClr val="1F1F1F"/>
              </a:solidFill>
              <a:highlight>
                <a:srgbClr val="FFFFFF"/>
              </a:highlight>
            </a:endParaRPr>
          </a:p>
          <a:p>
            <a:pPr indent="-365760" lvl="0" marL="457200" rtl="0" algn="l">
              <a:spcBef>
                <a:spcPts val="600"/>
              </a:spcBef>
              <a:spcAft>
                <a:spcPts val="0"/>
              </a:spcAft>
              <a:buClr>
                <a:srgbClr val="1F1F1F"/>
              </a:buClr>
              <a:buSzPts val="2160"/>
              <a:buChar char="•"/>
            </a:pPr>
            <a:r>
              <a:rPr lang="en-US">
                <a:solidFill>
                  <a:srgbClr val="1F1F1F"/>
                </a:solidFill>
                <a:highlight>
                  <a:srgbClr val="FFFFFF"/>
                </a:highlight>
              </a:rPr>
              <a:t>It is simple, and easy to interpret. </a:t>
            </a:r>
            <a:endParaRPr>
              <a:solidFill>
                <a:srgbClr val="1F1F1F"/>
              </a:solidFill>
              <a:highlight>
                <a:srgbClr val="FFFFFF"/>
              </a:highlight>
            </a:endParaRPr>
          </a:p>
          <a:p>
            <a:pPr indent="-365760" lvl="0" marL="457200" rtl="0" algn="l">
              <a:lnSpc>
                <a:spcPct val="115000"/>
              </a:lnSpc>
              <a:spcBef>
                <a:spcPts val="0"/>
              </a:spcBef>
              <a:spcAft>
                <a:spcPts val="0"/>
              </a:spcAft>
              <a:buClr>
                <a:srgbClr val="1F1F1F"/>
              </a:buClr>
              <a:buSzPts val="2160"/>
              <a:buChar char="•"/>
            </a:pPr>
            <a:r>
              <a:rPr lang="en-US">
                <a:solidFill>
                  <a:srgbClr val="1F1F1F"/>
                </a:solidFill>
                <a:highlight>
                  <a:srgbClr val="FFFFFF"/>
                </a:highlight>
              </a:rPr>
              <a:t>High scalability since most of calculations can be run in parallel.</a:t>
            </a:r>
            <a:endParaRPr>
              <a:solidFill>
                <a:srgbClr val="1F1F1F"/>
              </a:solidFill>
              <a:highlight>
                <a:srgbClr val="FFFFFF"/>
              </a:highlight>
            </a:endParaRPr>
          </a:p>
          <a:p>
            <a:pPr indent="0" lvl="0" marL="0" rtl="0" algn="l">
              <a:spcBef>
                <a:spcPts val="600"/>
              </a:spcBef>
              <a:spcAft>
                <a:spcPts val="0"/>
              </a:spcAft>
              <a:buNone/>
            </a:pPr>
            <a:r>
              <a:rPr lang="en-US">
                <a:solidFill>
                  <a:srgbClr val="1F1F1F"/>
                </a:solidFill>
                <a:highlight>
                  <a:srgbClr val="FFFFFF"/>
                </a:highlight>
              </a:rPr>
              <a:t>Disadvantages:</a:t>
            </a:r>
            <a:endParaRPr>
              <a:solidFill>
                <a:srgbClr val="1F1F1F"/>
              </a:solidFill>
              <a:highlight>
                <a:srgbClr val="FFFFFF"/>
              </a:highlight>
            </a:endParaRPr>
          </a:p>
          <a:p>
            <a:pPr indent="-365760" lvl="0" marL="457200" rtl="0" algn="l">
              <a:lnSpc>
                <a:spcPct val="115000"/>
              </a:lnSpc>
              <a:spcBef>
                <a:spcPts val="0"/>
              </a:spcBef>
              <a:spcAft>
                <a:spcPts val="0"/>
              </a:spcAft>
              <a:buClr>
                <a:srgbClr val="1F1F1F"/>
              </a:buClr>
              <a:buSzPts val="2160"/>
              <a:buChar char="•"/>
            </a:pPr>
            <a:r>
              <a:rPr lang="en-US">
                <a:solidFill>
                  <a:srgbClr val="1F1F1F"/>
                </a:solidFill>
                <a:highlight>
                  <a:srgbClr val="FFFFFF"/>
                </a:highlight>
              </a:rPr>
              <a:t>The outliers can skew the centroids of clusters.</a:t>
            </a:r>
            <a:endParaRPr>
              <a:solidFill>
                <a:srgbClr val="1F1F1F"/>
              </a:solidFill>
              <a:highlight>
                <a:srgbClr val="FFFFFF"/>
              </a:highlight>
            </a:endParaRPr>
          </a:p>
          <a:p>
            <a:pPr indent="-365760" lvl="0" marL="457200" rtl="0" algn="l">
              <a:lnSpc>
                <a:spcPct val="115000"/>
              </a:lnSpc>
              <a:spcBef>
                <a:spcPts val="0"/>
              </a:spcBef>
              <a:spcAft>
                <a:spcPts val="0"/>
              </a:spcAft>
              <a:buClr>
                <a:srgbClr val="1F1F1F"/>
              </a:buClr>
              <a:buSzPts val="2160"/>
              <a:buChar char="•"/>
            </a:pPr>
            <a:r>
              <a:rPr lang="en-US">
                <a:solidFill>
                  <a:srgbClr val="1F1F1F"/>
                </a:solidFill>
                <a:highlight>
                  <a:srgbClr val="FFFFFF"/>
                </a:highlight>
              </a:rPr>
              <a:t>Poor performance in high dimensional data.</a:t>
            </a:r>
            <a:endParaRPr>
              <a:solidFill>
                <a:srgbClr val="1F1F1F"/>
              </a:solidFill>
              <a:highlight>
                <a:srgbClr val="FFFFFF"/>
              </a:highlight>
            </a:endParaRPr>
          </a:p>
          <a:p>
            <a:pPr indent="-365760" lvl="0" marL="457200" rtl="0" algn="l">
              <a:lnSpc>
                <a:spcPct val="115000"/>
              </a:lnSpc>
              <a:spcBef>
                <a:spcPts val="600"/>
              </a:spcBef>
              <a:spcAft>
                <a:spcPts val="0"/>
              </a:spcAft>
              <a:buClr>
                <a:srgbClr val="1F1F1F"/>
              </a:buClr>
              <a:buSzPts val="2160"/>
              <a:buChar char="•"/>
            </a:pPr>
            <a:r>
              <a:rPr lang="en-US">
                <a:solidFill>
                  <a:srgbClr val="1F1F1F"/>
                </a:solidFill>
                <a:highlight>
                  <a:srgbClr val="FFFFFF"/>
                </a:highlight>
              </a:rPr>
              <a:t>k-Means clustering is based on Euclidean distance, which may not always be the most appropriate measure of similarity for all types of data. </a:t>
            </a:r>
            <a:endParaRPr>
              <a:solidFill>
                <a:srgbClr val="1F1F1F"/>
              </a:solidFill>
              <a:highlight>
                <a:srgbClr val="FFFFFF"/>
              </a:highlight>
            </a:endParaRPr>
          </a:p>
          <a:p>
            <a:pPr indent="0" lvl="0" marL="0" rtl="0" algn="l">
              <a:spcBef>
                <a:spcPts val="600"/>
              </a:spcBef>
              <a:spcAft>
                <a:spcPts val="0"/>
              </a:spcAft>
              <a:buNone/>
            </a:pPr>
            <a:r>
              <a:t/>
            </a:r>
            <a:endParaRPr>
              <a:solidFill>
                <a:srgbClr val="1F1F1F"/>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9dc619513a_0_25"/>
          <p:cNvSpPr txBox="1"/>
          <p:nvPr>
            <p:ph type="title"/>
          </p:nvPr>
        </p:nvSpPr>
        <p:spPr>
          <a:xfrm>
            <a:off x="566928" y="1133866"/>
            <a:ext cx="6951600" cy="5910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a:t>Principal Component Analysis</a:t>
            </a:r>
            <a:endParaRPr/>
          </a:p>
        </p:txBody>
      </p:sp>
      <p:sp>
        <p:nvSpPr>
          <p:cNvPr id="259" name="Google Shape;259;g29dc619513a_0_25"/>
          <p:cNvSpPr txBox="1"/>
          <p:nvPr>
            <p:ph idx="1" type="body"/>
          </p:nvPr>
        </p:nvSpPr>
        <p:spPr>
          <a:xfrm>
            <a:off x="566925" y="1804425"/>
            <a:ext cx="10942200" cy="48693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solidFill>
                  <a:srgbClr val="1F1F1F"/>
                </a:solidFill>
                <a:highlight>
                  <a:srgbClr val="FFFFFF"/>
                </a:highlight>
              </a:rPr>
              <a:t>Principal component analysis (PCA) is a multivariate technique that analyzes a dataset in which observations are described by several inter-correlated quantitative variables. </a:t>
            </a:r>
            <a:endParaRPr>
              <a:solidFill>
                <a:srgbClr val="1F1F1F"/>
              </a:solidFill>
              <a:highlight>
                <a:srgbClr val="FFFFFF"/>
              </a:highlight>
            </a:endParaRPr>
          </a:p>
          <a:p>
            <a:pPr indent="0" lvl="0" marL="0" rtl="0" algn="l">
              <a:spcBef>
                <a:spcPts val="600"/>
              </a:spcBef>
              <a:spcAft>
                <a:spcPts val="0"/>
              </a:spcAft>
              <a:buNone/>
            </a:pPr>
            <a:r>
              <a:rPr lang="en-US">
                <a:solidFill>
                  <a:srgbClr val="1F1F1F"/>
                </a:solidFill>
              </a:rPr>
              <a:t>Briefly, the idea is to break the source data matrix down into its principal components, then</a:t>
            </a:r>
            <a:r>
              <a:rPr lang="en-US">
                <a:solidFill>
                  <a:srgbClr val="1F1F1F"/>
                </a:solidFill>
                <a:highlight>
                  <a:srgbClr val="FFFFFF"/>
                </a:highlight>
              </a:rPr>
              <a:t> map the original data into a new low-dimensional space by constructing a new feature space. PCA can improve the computing performance of data and alleviate the “Curse of Dimensionality”.</a:t>
            </a:r>
            <a:endParaRPr>
              <a:solidFill>
                <a:srgbClr val="1F1F1F"/>
              </a:solidFill>
              <a:highlight>
                <a:srgbClr val="FFFFFF"/>
              </a:highlight>
            </a:endParaRPr>
          </a:p>
          <a:p>
            <a:pPr indent="0" lvl="0" marL="0" rtl="0" algn="l">
              <a:spcBef>
                <a:spcPts val="600"/>
              </a:spcBef>
              <a:spcAft>
                <a:spcPts val="0"/>
              </a:spcAft>
              <a:buNone/>
            </a:pPr>
            <a:r>
              <a:t/>
            </a:r>
            <a:endParaRPr>
              <a:solidFill>
                <a:srgbClr val="555555"/>
              </a:solidFill>
              <a:highlight>
                <a:srgbClr val="FFFFFF"/>
              </a:highlight>
            </a:endParaRPr>
          </a:p>
        </p:txBody>
      </p:sp>
      <p:pic>
        <p:nvPicPr>
          <p:cNvPr id="260" name="Google Shape;260;g29dc619513a_0_25"/>
          <p:cNvPicPr preferRelativeResize="0"/>
          <p:nvPr/>
        </p:nvPicPr>
        <p:blipFill>
          <a:blip r:embed="rId3">
            <a:alphaModFix/>
          </a:blip>
          <a:stretch>
            <a:fillRect/>
          </a:stretch>
        </p:blipFill>
        <p:spPr>
          <a:xfrm>
            <a:off x="1706825" y="3885851"/>
            <a:ext cx="7124351" cy="2894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9dc619513a_0_37"/>
          <p:cNvSpPr txBox="1"/>
          <p:nvPr>
            <p:ph idx="1" type="body"/>
          </p:nvPr>
        </p:nvSpPr>
        <p:spPr>
          <a:xfrm>
            <a:off x="594000" y="958025"/>
            <a:ext cx="11004000" cy="5899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b="1">
              <a:solidFill>
                <a:srgbClr val="1F1F1F"/>
              </a:solidFill>
            </a:endParaRPr>
          </a:p>
          <a:p>
            <a:pPr indent="0" lvl="0" marL="0" rtl="0" algn="l">
              <a:spcBef>
                <a:spcPts val="600"/>
              </a:spcBef>
              <a:spcAft>
                <a:spcPts val="0"/>
              </a:spcAft>
              <a:buNone/>
            </a:pPr>
            <a:r>
              <a:rPr b="1" lang="en-US">
                <a:solidFill>
                  <a:srgbClr val="1F1F1F"/>
                </a:solidFill>
              </a:rPr>
              <a:t>Step 1: </a:t>
            </a:r>
            <a:r>
              <a:rPr lang="en-US">
                <a:solidFill>
                  <a:srgbClr val="1F1F1F"/>
                </a:solidFill>
              </a:rPr>
              <a:t>n correlated random variables are transformed into d ≤ n uncorrelated variables. </a:t>
            </a:r>
            <a:endParaRPr>
              <a:solidFill>
                <a:srgbClr val="1F1F1F"/>
              </a:solidFill>
            </a:endParaRPr>
          </a:p>
          <a:p>
            <a:pPr indent="0" lvl="0" marL="0" rtl="0" algn="l">
              <a:lnSpc>
                <a:spcPct val="115000"/>
              </a:lnSpc>
              <a:spcBef>
                <a:spcPts val="600"/>
              </a:spcBef>
              <a:spcAft>
                <a:spcPts val="0"/>
              </a:spcAft>
              <a:buNone/>
            </a:pPr>
            <a:r>
              <a:rPr i="1" lang="en-US">
                <a:solidFill>
                  <a:srgbClr val="1F1F1F"/>
                </a:solidFill>
              </a:rPr>
              <a:t>The first principal component of the transformation is the linear combination of the original variables with the largest variance. The second principal component is the linear combination of the original variables with the second largest variance and orthogonal to the first principal component, and so on. In many data sets, the first several principal components contribute most of the variance in the original data set, so that the rest can be disregarded with minimal loss of the variance for dimension reduction of the dataset.</a:t>
            </a:r>
            <a:endParaRPr>
              <a:solidFill>
                <a:srgbClr val="1F1F1F"/>
              </a:solidFill>
            </a:endParaRPr>
          </a:p>
          <a:p>
            <a:pPr indent="0" lvl="0" marL="0" rtl="0" algn="l">
              <a:spcBef>
                <a:spcPts val="600"/>
              </a:spcBef>
              <a:spcAft>
                <a:spcPts val="0"/>
              </a:spcAft>
              <a:buNone/>
            </a:pPr>
            <a:r>
              <a:rPr b="1" lang="en-US">
                <a:solidFill>
                  <a:srgbClr val="231F20"/>
                </a:solidFill>
              </a:rPr>
              <a:t>Step 2: </a:t>
            </a:r>
            <a:r>
              <a:rPr lang="en-US">
                <a:solidFill>
                  <a:srgbClr val="231F20"/>
                </a:solidFill>
              </a:rPr>
              <a:t>R</a:t>
            </a:r>
            <a:r>
              <a:rPr lang="en-US">
                <a:solidFill>
                  <a:srgbClr val="231F20"/>
                </a:solidFill>
              </a:rPr>
              <a:t>econstruct the original data using just the first few principal components. The reconstructed data will be similar to, but not exactly the same as, the original data. </a:t>
            </a:r>
            <a:endParaRPr>
              <a:solidFill>
                <a:srgbClr val="231F20"/>
              </a:solidFill>
            </a:endParaRPr>
          </a:p>
          <a:p>
            <a:pPr indent="0" lvl="0" marL="0" rtl="0" algn="l">
              <a:spcBef>
                <a:spcPts val="600"/>
              </a:spcBef>
              <a:spcAft>
                <a:spcPts val="0"/>
              </a:spcAft>
              <a:buNone/>
            </a:pPr>
            <a:r>
              <a:rPr b="1" lang="en-US">
                <a:solidFill>
                  <a:srgbClr val="231F20"/>
                </a:solidFill>
              </a:rPr>
              <a:t>Step 3:</a:t>
            </a:r>
            <a:r>
              <a:rPr lang="en-US">
                <a:solidFill>
                  <a:srgbClr val="231F20"/>
                </a:solidFill>
              </a:rPr>
              <a:t> The reconstructed data points that are the most different from the corresponding original points are anomalies.</a:t>
            </a:r>
            <a:endParaRPr>
              <a:solidFill>
                <a:srgbClr val="231F20"/>
              </a:solidFill>
            </a:endParaRPr>
          </a:p>
          <a:p>
            <a:pPr indent="0" lvl="0" marL="0" rtl="0" algn="l">
              <a:lnSpc>
                <a:spcPct val="115000"/>
              </a:lnSpc>
              <a:spcBef>
                <a:spcPts val="600"/>
              </a:spcBef>
              <a:spcAft>
                <a:spcPts val="0"/>
              </a:spcAft>
              <a:buNone/>
            </a:pPr>
            <a:r>
              <a:t/>
            </a:r>
            <a:endParaRPr>
              <a:solidFill>
                <a:srgbClr val="231F20"/>
              </a:solidFill>
            </a:endParaRPr>
          </a:p>
          <a:p>
            <a:pPr indent="0" lvl="0" marL="0" rtl="0" algn="l">
              <a:spcBef>
                <a:spcPts val="600"/>
              </a:spcBef>
              <a:spcAft>
                <a:spcPts val="0"/>
              </a:spcAft>
              <a:buNone/>
            </a:pPr>
            <a:r>
              <a:t/>
            </a:r>
            <a:endParaRPr i="1">
              <a:solidFill>
                <a:srgbClr val="1F1F1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9dc619513a_0_31"/>
          <p:cNvSpPr txBox="1"/>
          <p:nvPr>
            <p:ph idx="1" type="body"/>
          </p:nvPr>
        </p:nvSpPr>
        <p:spPr>
          <a:xfrm>
            <a:off x="566925" y="1133850"/>
            <a:ext cx="11186100" cy="52122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b="1" lang="en-US" sz="1900">
                <a:solidFill>
                  <a:srgbClr val="242424"/>
                </a:solidFill>
                <a:highlight>
                  <a:srgbClr val="FFFFFF"/>
                </a:highlight>
                <a:latin typeface="Georgia"/>
                <a:ea typeface="Georgia"/>
                <a:cs typeface="Georgia"/>
                <a:sym typeface="Georgia"/>
              </a:rPr>
              <a:t>Advantages:</a:t>
            </a:r>
            <a:endParaRPr b="1" sz="1900">
              <a:solidFill>
                <a:srgbClr val="242424"/>
              </a:solidFill>
              <a:highlight>
                <a:srgbClr val="FFFFFF"/>
              </a:highlight>
              <a:latin typeface="Georgia"/>
              <a:ea typeface="Georgia"/>
              <a:cs typeface="Georgia"/>
              <a:sym typeface="Georgia"/>
            </a:endParaRPr>
          </a:p>
          <a:p>
            <a:pPr indent="-365760" lvl="0" marL="457200" rtl="0" algn="l">
              <a:spcBef>
                <a:spcPts val="600"/>
              </a:spcBef>
              <a:spcAft>
                <a:spcPts val="0"/>
              </a:spcAft>
              <a:buClr>
                <a:srgbClr val="242424"/>
              </a:buClr>
              <a:buSzPts val="2160"/>
              <a:buFont typeface="Georgia"/>
              <a:buChar char="•"/>
            </a:pPr>
            <a:r>
              <a:rPr lang="en-US">
                <a:solidFill>
                  <a:srgbClr val="242424"/>
                </a:solidFill>
                <a:highlight>
                  <a:srgbClr val="FFFFFF"/>
                </a:highlight>
                <a:latin typeface="Georgia"/>
                <a:ea typeface="Georgia"/>
                <a:cs typeface="Georgia"/>
                <a:sym typeface="Georgia"/>
              </a:rPr>
              <a:t>Dimensionality reduction</a:t>
            </a:r>
            <a:endParaRPr>
              <a:solidFill>
                <a:srgbClr val="242424"/>
              </a:solidFill>
              <a:highlight>
                <a:srgbClr val="FFFFFF"/>
              </a:highlight>
              <a:latin typeface="Georgia"/>
              <a:ea typeface="Georgia"/>
              <a:cs typeface="Georgia"/>
              <a:sym typeface="Georgia"/>
            </a:endParaRPr>
          </a:p>
          <a:p>
            <a:pPr indent="-365760" lvl="0" marL="457200" rtl="0" algn="l">
              <a:spcBef>
                <a:spcPts val="0"/>
              </a:spcBef>
              <a:spcAft>
                <a:spcPts val="0"/>
              </a:spcAft>
              <a:buClr>
                <a:srgbClr val="242424"/>
              </a:buClr>
              <a:buSzPts val="2160"/>
              <a:buFont typeface="Georgia"/>
              <a:buChar char="•"/>
            </a:pPr>
            <a:r>
              <a:rPr lang="en-US">
                <a:solidFill>
                  <a:srgbClr val="242424"/>
                </a:solidFill>
                <a:highlight>
                  <a:srgbClr val="FFFFFF"/>
                </a:highlight>
                <a:latin typeface="Georgia"/>
                <a:ea typeface="Georgia"/>
                <a:cs typeface="Georgia"/>
                <a:sym typeface="Georgia"/>
              </a:rPr>
              <a:t>Noise Reduction</a:t>
            </a:r>
            <a:endParaRPr>
              <a:solidFill>
                <a:srgbClr val="242424"/>
              </a:solidFill>
              <a:highlight>
                <a:srgbClr val="FFFFFF"/>
              </a:highlight>
              <a:latin typeface="Georgia"/>
              <a:ea typeface="Georgia"/>
              <a:cs typeface="Georgia"/>
              <a:sym typeface="Georgia"/>
            </a:endParaRPr>
          </a:p>
          <a:p>
            <a:pPr indent="-365760" lvl="0" marL="457200" rtl="0" algn="l">
              <a:spcBef>
                <a:spcPts val="0"/>
              </a:spcBef>
              <a:spcAft>
                <a:spcPts val="0"/>
              </a:spcAft>
              <a:buClr>
                <a:srgbClr val="242424"/>
              </a:buClr>
              <a:buSzPts val="2160"/>
              <a:buFont typeface="Georgia"/>
              <a:buChar char="•"/>
            </a:pPr>
            <a:r>
              <a:rPr lang="en-US">
                <a:solidFill>
                  <a:srgbClr val="242424"/>
                </a:solidFill>
                <a:highlight>
                  <a:srgbClr val="FFFFFF"/>
                </a:highlight>
                <a:latin typeface="Georgia"/>
                <a:ea typeface="Georgia"/>
                <a:cs typeface="Georgia"/>
                <a:sym typeface="Georgia"/>
              </a:rPr>
              <a:t>Complementary to other methods</a:t>
            </a:r>
            <a:endParaRPr>
              <a:solidFill>
                <a:srgbClr val="242424"/>
              </a:solidFill>
              <a:highlight>
                <a:srgbClr val="FFFFFF"/>
              </a:highlight>
              <a:latin typeface="Georgia"/>
              <a:ea typeface="Georgia"/>
              <a:cs typeface="Georgia"/>
              <a:sym typeface="Georgia"/>
            </a:endParaRPr>
          </a:p>
          <a:p>
            <a:pPr indent="0" lvl="0" marL="0" rtl="0" algn="l">
              <a:spcBef>
                <a:spcPts val="600"/>
              </a:spcBef>
              <a:spcAft>
                <a:spcPts val="0"/>
              </a:spcAft>
              <a:buNone/>
            </a:pPr>
            <a:r>
              <a:rPr b="1" lang="en-US" sz="1900">
                <a:solidFill>
                  <a:srgbClr val="242424"/>
                </a:solidFill>
                <a:highlight>
                  <a:srgbClr val="FFFFFF"/>
                </a:highlight>
                <a:latin typeface="Georgia"/>
                <a:ea typeface="Georgia"/>
                <a:cs typeface="Georgia"/>
                <a:sym typeface="Georgia"/>
              </a:rPr>
              <a:t>Disadvantages</a:t>
            </a:r>
            <a:endParaRPr b="1" sz="1900">
              <a:solidFill>
                <a:srgbClr val="242424"/>
              </a:solidFill>
              <a:highlight>
                <a:srgbClr val="FFFFFF"/>
              </a:highlight>
              <a:latin typeface="Georgia"/>
              <a:ea typeface="Georgia"/>
              <a:cs typeface="Georgia"/>
              <a:sym typeface="Georgia"/>
            </a:endParaRPr>
          </a:p>
          <a:p>
            <a:pPr indent="-365760" lvl="0" marL="457200" rtl="0" algn="l">
              <a:spcBef>
                <a:spcPts val="600"/>
              </a:spcBef>
              <a:spcAft>
                <a:spcPts val="0"/>
              </a:spcAft>
              <a:buClr>
                <a:srgbClr val="242424"/>
              </a:buClr>
              <a:buSzPts val="2160"/>
              <a:buFont typeface="Georgia"/>
              <a:buChar char="•"/>
            </a:pPr>
            <a:r>
              <a:rPr lang="en-US">
                <a:solidFill>
                  <a:srgbClr val="242424"/>
                </a:solidFill>
                <a:highlight>
                  <a:srgbClr val="FFFFFF"/>
                </a:highlight>
                <a:latin typeface="Georgia"/>
                <a:ea typeface="Georgia"/>
                <a:cs typeface="Georgia"/>
                <a:sym typeface="Georgia"/>
              </a:rPr>
              <a:t>Assumption of gaussian distribution</a:t>
            </a:r>
            <a:endParaRPr>
              <a:solidFill>
                <a:srgbClr val="242424"/>
              </a:solidFill>
              <a:highlight>
                <a:srgbClr val="FFFFFF"/>
              </a:highlight>
              <a:latin typeface="Georgia"/>
              <a:ea typeface="Georgia"/>
              <a:cs typeface="Georgia"/>
              <a:sym typeface="Georgia"/>
            </a:endParaRPr>
          </a:p>
          <a:p>
            <a:pPr indent="-365760" lvl="0" marL="457200" rtl="0" algn="l">
              <a:spcBef>
                <a:spcPts val="0"/>
              </a:spcBef>
              <a:spcAft>
                <a:spcPts val="0"/>
              </a:spcAft>
              <a:buClr>
                <a:srgbClr val="242424"/>
              </a:buClr>
              <a:buSzPts val="2160"/>
              <a:buFont typeface="Georgia"/>
              <a:buChar char="•"/>
            </a:pPr>
            <a:r>
              <a:rPr lang="en-US">
                <a:solidFill>
                  <a:srgbClr val="242424"/>
                </a:solidFill>
                <a:highlight>
                  <a:srgbClr val="FFFFFF"/>
                </a:highlight>
                <a:latin typeface="Georgia"/>
                <a:ea typeface="Georgia"/>
                <a:cs typeface="Georgia"/>
                <a:sym typeface="Georgia"/>
              </a:rPr>
              <a:t>Linear assumption</a:t>
            </a:r>
            <a:endParaRPr>
              <a:solidFill>
                <a:srgbClr val="242424"/>
              </a:solidFill>
              <a:highlight>
                <a:srgbClr val="FFFFFF"/>
              </a:highlight>
              <a:latin typeface="Georgia"/>
              <a:ea typeface="Georgia"/>
              <a:cs typeface="Georgia"/>
              <a:sym typeface="Georgia"/>
            </a:endParaRPr>
          </a:p>
          <a:p>
            <a:pPr indent="-365760" lvl="0" marL="457200" rtl="0" algn="l">
              <a:spcBef>
                <a:spcPts val="0"/>
              </a:spcBef>
              <a:spcAft>
                <a:spcPts val="0"/>
              </a:spcAft>
              <a:buClr>
                <a:srgbClr val="242424"/>
              </a:buClr>
              <a:buSzPts val="2160"/>
              <a:buFont typeface="Georgia"/>
              <a:buChar char="•"/>
            </a:pPr>
            <a:r>
              <a:rPr lang="en-US">
                <a:solidFill>
                  <a:srgbClr val="242424"/>
                </a:solidFill>
                <a:highlight>
                  <a:srgbClr val="FFFFFF"/>
                </a:highlight>
                <a:latin typeface="Georgia"/>
                <a:ea typeface="Georgia"/>
                <a:cs typeface="Georgia"/>
                <a:sym typeface="Georgia"/>
              </a:rPr>
              <a:t>Sensitivity to outliers</a:t>
            </a:r>
            <a:endParaRPr>
              <a:solidFill>
                <a:srgbClr val="242424"/>
              </a:solidFill>
              <a:highlight>
                <a:srgbClr val="FFFFFF"/>
              </a:highlight>
              <a:latin typeface="Georgia"/>
              <a:ea typeface="Georgia"/>
              <a:cs typeface="Georgia"/>
              <a:sym typeface="Georgia"/>
            </a:endParaRPr>
          </a:p>
          <a:p>
            <a:pPr indent="-365760" lvl="0" marL="457200" rtl="0" algn="l">
              <a:spcBef>
                <a:spcPts val="0"/>
              </a:spcBef>
              <a:spcAft>
                <a:spcPts val="0"/>
              </a:spcAft>
              <a:buClr>
                <a:srgbClr val="242424"/>
              </a:buClr>
              <a:buSzPts val="2160"/>
              <a:buFont typeface="Georgia"/>
              <a:buChar char="•"/>
            </a:pPr>
            <a:r>
              <a:rPr lang="en-US">
                <a:solidFill>
                  <a:srgbClr val="242424"/>
                </a:solidFill>
                <a:highlight>
                  <a:srgbClr val="FFFFFF"/>
                </a:highlight>
                <a:latin typeface="Georgia"/>
                <a:ea typeface="Georgia"/>
                <a:cs typeface="Georgia"/>
                <a:sym typeface="Georgia"/>
              </a:rPr>
              <a:t>Difficult to interpret</a:t>
            </a:r>
            <a:endParaRPr>
              <a:solidFill>
                <a:srgbClr val="242424"/>
              </a:solidFill>
              <a:highlight>
                <a:srgbClr val="FFFFFF"/>
              </a:highlight>
              <a:latin typeface="Georgia"/>
              <a:ea typeface="Georgia"/>
              <a:cs typeface="Georgia"/>
              <a:sym typeface="Georgia"/>
            </a:endParaRPr>
          </a:p>
          <a:p>
            <a:pPr indent="0" lvl="0" marL="0" rtl="0" algn="l">
              <a:spcBef>
                <a:spcPts val="600"/>
              </a:spcBef>
              <a:spcAft>
                <a:spcPts val="0"/>
              </a:spcAft>
              <a:buNone/>
            </a:pPr>
            <a:r>
              <a:t/>
            </a:r>
            <a:endParaRPr>
              <a:solidFill>
                <a:srgbClr val="242424"/>
              </a:solidFill>
              <a:highlight>
                <a:srgbClr val="FFFFFF"/>
              </a:highlight>
              <a:latin typeface="Georgia"/>
              <a:ea typeface="Georgia"/>
              <a:cs typeface="Georgia"/>
              <a:sym typeface="Georgia"/>
            </a:endParaRPr>
          </a:p>
          <a:p>
            <a:pPr indent="-228600" lvl="0" marL="63500" rtl="0" algn="l">
              <a:lnSpc>
                <a:spcPct val="115000"/>
              </a:lnSpc>
              <a:spcBef>
                <a:spcPts val="0"/>
              </a:spcBef>
              <a:spcAft>
                <a:spcPts val="0"/>
              </a:spcAft>
              <a:buNone/>
            </a:pPr>
            <a:r>
              <a:t/>
            </a:r>
            <a:endParaRPr sz="700">
              <a:solidFill>
                <a:srgbClr val="000000"/>
              </a:solidFill>
              <a:latin typeface="Times New Roman"/>
              <a:ea typeface="Times New Roman"/>
              <a:cs typeface="Times New Roman"/>
              <a:sym typeface="Times New Roman"/>
            </a:endParaRPr>
          </a:p>
          <a:p>
            <a:pPr indent="-228600" lvl="0" marL="63500" rtl="0" algn="l">
              <a:lnSpc>
                <a:spcPct val="115000"/>
              </a:lnSpc>
              <a:spcBef>
                <a:spcPts val="0"/>
              </a:spcBef>
              <a:spcAft>
                <a:spcPts val="0"/>
              </a:spcAft>
              <a:buNone/>
            </a:pPr>
            <a:r>
              <a:t/>
            </a:r>
            <a:endParaRPr b="1" sz="1200">
              <a:solidFill>
                <a:srgbClr val="000000"/>
              </a:solidFill>
            </a:endParaRPr>
          </a:p>
          <a:p>
            <a:pPr indent="-228600" lvl="0" marL="63500" rtl="0" algn="l">
              <a:lnSpc>
                <a:spcPct val="115000"/>
              </a:lnSpc>
              <a:spcBef>
                <a:spcPts val="0"/>
              </a:spcBef>
              <a:spcAft>
                <a:spcPts val="0"/>
              </a:spcAft>
              <a:buNone/>
            </a:pPr>
            <a:r>
              <a:t/>
            </a:r>
            <a:endParaRPr b="1" sz="1200">
              <a:solidFill>
                <a:srgbClr val="000000"/>
              </a:solidFill>
            </a:endParaRPr>
          </a:p>
          <a:p>
            <a:pPr indent="-228600" lvl="0" marL="63500" rtl="0" algn="l">
              <a:lnSpc>
                <a:spcPct val="115000"/>
              </a:lnSpc>
              <a:spcBef>
                <a:spcPts val="0"/>
              </a:spcBef>
              <a:spcAft>
                <a:spcPts val="0"/>
              </a:spcAft>
              <a:buNone/>
            </a:pPr>
            <a:r>
              <a:t/>
            </a:r>
            <a:endParaRPr b="1" sz="1200">
              <a:solidFill>
                <a:srgbClr val="000000"/>
              </a:solidFill>
            </a:endParaRPr>
          </a:p>
          <a:p>
            <a:pPr indent="-228600" lvl="0" marL="63500" rtl="0" algn="l">
              <a:lnSpc>
                <a:spcPct val="115000"/>
              </a:lnSpc>
              <a:spcBef>
                <a:spcPts val="0"/>
              </a:spcBef>
              <a:spcAft>
                <a:spcPts val="0"/>
              </a:spcAft>
              <a:buNone/>
            </a:pPr>
            <a:r>
              <a:rPr b="1" lang="en-US" sz="1200">
                <a:solidFill>
                  <a:srgbClr val="000000"/>
                </a:solidFill>
              </a:rPr>
              <a:t> </a:t>
            </a:r>
            <a:endParaRPr b="1" sz="1200">
              <a:solidFill>
                <a:srgbClr val="000000"/>
              </a:solidFill>
            </a:endParaRPr>
          </a:p>
          <a:p>
            <a:pPr indent="-228600" lvl="0" marL="63500" rtl="0" algn="l">
              <a:lnSpc>
                <a:spcPct val="115000"/>
              </a:lnSpc>
              <a:spcBef>
                <a:spcPts val="0"/>
              </a:spcBef>
              <a:spcAft>
                <a:spcPts val="0"/>
              </a:spcAft>
              <a:buNone/>
            </a:pPr>
            <a:r>
              <a:t/>
            </a:r>
            <a:endParaRPr b="1" sz="1200">
              <a:solidFill>
                <a:srgbClr val="000000"/>
              </a:solidFill>
            </a:endParaRPr>
          </a:p>
          <a:p>
            <a:pPr indent="-228600" lvl="0" marL="63500" rtl="0" algn="l">
              <a:lnSpc>
                <a:spcPct val="115000"/>
              </a:lnSpc>
              <a:spcBef>
                <a:spcPts val="0"/>
              </a:spcBef>
              <a:spcAft>
                <a:spcPts val="0"/>
              </a:spcAft>
              <a:buNone/>
            </a:pPr>
            <a:r>
              <a:t/>
            </a:r>
            <a:endParaRPr b="1" sz="1200">
              <a:solidFill>
                <a:srgbClr val="000000"/>
              </a:solidFill>
            </a:endParaRPr>
          </a:p>
          <a:p>
            <a:pPr indent="-228600" lvl="0" marL="63500" rtl="0" algn="l">
              <a:lnSpc>
                <a:spcPct val="115000"/>
              </a:lnSpc>
              <a:spcBef>
                <a:spcPts val="0"/>
              </a:spcBef>
              <a:spcAft>
                <a:spcPts val="0"/>
              </a:spcAft>
              <a:buNone/>
            </a:pPr>
            <a:r>
              <a:t/>
            </a:r>
            <a:endParaRPr b="1" sz="1200">
              <a:solidFill>
                <a:srgbClr val="000000"/>
              </a:solidFill>
            </a:endParaRPr>
          </a:p>
          <a:p>
            <a:pPr indent="0" lvl="0" marL="0" rtl="0" algn="l">
              <a:spcBef>
                <a:spcPts val="600"/>
              </a:spcBef>
              <a:spcAft>
                <a:spcPts val="0"/>
              </a:spcAft>
              <a:buNone/>
            </a:pPr>
            <a:r>
              <a:t/>
            </a:r>
            <a:endParaRPr>
              <a:solidFill>
                <a:srgbClr val="242424"/>
              </a:solidFill>
              <a:highlight>
                <a:srgbClr val="FFFFFF"/>
              </a:highlight>
              <a:latin typeface="Georgia"/>
              <a:ea typeface="Georgia"/>
              <a:cs typeface="Georgia"/>
              <a:sym typeface="Georgia"/>
            </a:endParaRPr>
          </a:p>
          <a:p>
            <a:pPr indent="0" lvl="0" marL="0" rtl="0" algn="l">
              <a:spcBef>
                <a:spcPts val="600"/>
              </a:spcBef>
              <a:spcAft>
                <a:spcPts val="0"/>
              </a:spcAft>
              <a:buNone/>
            </a:pPr>
            <a:r>
              <a:t/>
            </a:r>
            <a:endParaRPr>
              <a:solidFill>
                <a:srgbClr val="242424"/>
              </a:solidFill>
              <a:highlight>
                <a:srgbClr val="FFFFFF"/>
              </a:highlight>
              <a:latin typeface="Georgia"/>
              <a:ea typeface="Georgia"/>
              <a:cs typeface="Georgia"/>
              <a:sym typeface="Georgia"/>
            </a:endParaRPr>
          </a:p>
          <a:p>
            <a:pPr indent="0" lvl="0" marL="0" rtl="0" algn="l">
              <a:spcBef>
                <a:spcPts val="600"/>
              </a:spcBef>
              <a:spcAft>
                <a:spcPts val="0"/>
              </a:spcAft>
              <a:buNone/>
            </a:pPr>
            <a:r>
              <a:t/>
            </a:r>
            <a:endParaRPr>
              <a:solidFill>
                <a:srgbClr val="242424"/>
              </a:solidFill>
              <a:highlight>
                <a:srgbClr val="FFFFFF"/>
              </a:highlight>
              <a:latin typeface="Georgia"/>
              <a:ea typeface="Georgia"/>
              <a:cs typeface="Georgia"/>
              <a:sym typeface="Georgia"/>
            </a:endParaRPr>
          </a:p>
          <a:p>
            <a:pPr indent="0" lvl="0" marL="0" rtl="0" algn="l">
              <a:spcBef>
                <a:spcPts val="600"/>
              </a:spcBef>
              <a:spcAft>
                <a:spcPts val="0"/>
              </a:spcAft>
              <a:buNone/>
            </a:pPr>
            <a:r>
              <a:t/>
            </a:r>
            <a:endParaRPr>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6076cf4e8b_1_24"/>
          <p:cNvSpPr txBox="1"/>
          <p:nvPr>
            <p:ph type="title"/>
          </p:nvPr>
        </p:nvSpPr>
        <p:spPr>
          <a:xfrm>
            <a:off x="566928" y="1200916"/>
            <a:ext cx="6951600" cy="5079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sz="3000">
                <a:latin typeface="Arial"/>
                <a:ea typeface="Arial"/>
                <a:cs typeface="Arial"/>
                <a:sym typeface="Arial"/>
              </a:rPr>
              <a:t>Challenges of anomaly detection</a:t>
            </a:r>
            <a:endParaRPr sz="3000">
              <a:latin typeface="Arial"/>
              <a:ea typeface="Arial"/>
              <a:cs typeface="Arial"/>
              <a:sym typeface="Arial"/>
            </a:endParaRPr>
          </a:p>
        </p:txBody>
      </p:sp>
      <p:sp>
        <p:nvSpPr>
          <p:cNvPr id="279" name="Google Shape;279;g26076cf4e8b_1_24"/>
          <p:cNvSpPr txBox="1"/>
          <p:nvPr>
            <p:ph idx="1" type="body"/>
          </p:nvPr>
        </p:nvSpPr>
        <p:spPr>
          <a:xfrm>
            <a:off x="566925" y="1877575"/>
            <a:ext cx="11201400" cy="47142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Clr>
                <a:srgbClr val="222222"/>
              </a:buClr>
              <a:buSzPts val="1800"/>
              <a:buChar char="•"/>
            </a:pPr>
            <a:r>
              <a:rPr lang="en-US">
                <a:solidFill>
                  <a:srgbClr val="222222"/>
                </a:solidFill>
              </a:rPr>
              <a:t>The ever-increasing scale and complexity of network and enterprise systems.</a:t>
            </a:r>
            <a:endParaRPr>
              <a:solidFill>
                <a:srgbClr val="222222"/>
              </a:solidFill>
            </a:endParaRPr>
          </a:p>
          <a:p>
            <a:pPr indent="-342900" lvl="0" marL="457200" rtl="0" algn="l">
              <a:lnSpc>
                <a:spcPct val="115000"/>
              </a:lnSpc>
              <a:spcBef>
                <a:spcPts val="0"/>
              </a:spcBef>
              <a:spcAft>
                <a:spcPts val="0"/>
              </a:spcAft>
              <a:buClr>
                <a:srgbClr val="222222"/>
              </a:buClr>
              <a:buSzPts val="1800"/>
              <a:buChar char="•"/>
            </a:pPr>
            <a:r>
              <a:rPr lang="en-US">
                <a:solidFill>
                  <a:srgbClr val="222222"/>
                </a:solidFill>
              </a:rPr>
              <a:t>Often, anomalies are the result of malicious activity, and therefore sophisticated adversaries aim to make the anomalous observations appear rather normal, thus making the task of defining normal behavior more difficult.</a:t>
            </a:r>
            <a:endParaRPr>
              <a:solidFill>
                <a:srgbClr val="222222"/>
              </a:solidFill>
            </a:endParaRPr>
          </a:p>
          <a:p>
            <a:pPr indent="-342900" lvl="0" marL="457200" rtl="0" algn="l">
              <a:lnSpc>
                <a:spcPct val="115000"/>
              </a:lnSpc>
              <a:spcBef>
                <a:spcPts val="0"/>
              </a:spcBef>
              <a:spcAft>
                <a:spcPts val="0"/>
              </a:spcAft>
              <a:buClr>
                <a:srgbClr val="222222"/>
              </a:buClr>
              <a:buSzPts val="1800"/>
              <a:buChar char="•"/>
            </a:pPr>
            <a:r>
              <a:rPr lang="en-US">
                <a:solidFill>
                  <a:srgbClr val="222222"/>
                </a:solidFill>
              </a:rPr>
              <a:t>Many anomaly detection techniques require labeled data, but in fast-evolving dynamic environments, the latter becomes costly to acquire.</a:t>
            </a:r>
            <a:endParaRPr>
              <a:solidFill>
                <a:srgbClr val="222222"/>
              </a:solidFill>
            </a:endParaRPr>
          </a:p>
          <a:p>
            <a:pPr indent="-342900" lvl="0" marL="457200" rtl="0" algn="l">
              <a:lnSpc>
                <a:spcPct val="115000"/>
              </a:lnSpc>
              <a:spcBef>
                <a:spcPts val="0"/>
              </a:spcBef>
              <a:spcAft>
                <a:spcPts val="0"/>
              </a:spcAft>
              <a:buClr>
                <a:srgbClr val="222222"/>
              </a:buClr>
              <a:buSzPts val="1800"/>
              <a:buChar char="•"/>
            </a:pPr>
            <a:r>
              <a:rPr lang="en-US">
                <a:solidFill>
                  <a:srgbClr val="222222"/>
                </a:solidFill>
              </a:rPr>
              <a:t>Nonparametric techniques pose challenges, including computational ones and possible lack of adequate detection power. </a:t>
            </a:r>
            <a:endParaRPr>
              <a:solidFill>
                <a:srgbClr val="222222"/>
              </a:solidFill>
            </a:endParaRPr>
          </a:p>
          <a:p>
            <a:pPr indent="-342900" lvl="0" marL="457200" rtl="0" algn="l">
              <a:lnSpc>
                <a:spcPct val="115000"/>
              </a:lnSpc>
              <a:spcBef>
                <a:spcPts val="0"/>
              </a:spcBef>
              <a:spcAft>
                <a:spcPts val="0"/>
              </a:spcAft>
              <a:buClr>
                <a:srgbClr val="222222"/>
              </a:buClr>
              <a:buSzPts val="1800"/>
              <a:buChar char="•"/>
            </a:pPr>
            <a:r>
              <a:rPr lang="en-US">
                <a:solidFill>
                  <a:srgbClr val="222222"/>
                </a:solidFill>
              </a:rPr>
              <a:t>Anomaly detection algorithms must operate in a privacy-preserving manner.</a:t>
            </a:r>
            <a:endParaRPr>
              <a:solidFill>
                <a:srgbClr val="222222"/>
              </a:solidFill>
            </a:endParaRPr>
          </a:p>
          <a:p>
            <a:pPr indent="-342900" lvl="0" marL="457200" rtl="0" algn="l">
              <a:lnSpc>
                <a:spcPct val="115000"/>
              </a:lnSpc>
              <a:spcBef>
                <a:spcPts val="0"/>
              </a:spcBef>
              <a:spcAft>
                <a:spcPts val="0"/>
              </a:spcAft>
              <a:buClr>
                <a:srgbClr val="222222"/>
              </a:buClr>
              <a:buSzPts val="1800"/>
              <a:buChar char="•"/>
            </a:pPr>
            <a:r>
              <a:rPr lang="en-US">
                <a:solidFill>
                  <a:srgbClr val="222222"/>
                </a:solidFill>
              </a:rPr>
              <a:t>Achieving real-time detection poses challenges due to the computational complexity.</a:t>
            </a:r>
            <a:endParaRPr>
              <a:solidFill>
                <a:srgbClr val="222222"/>
              </a:solidFill>
            </a:endParaRPr>
          </a:p>
          <a:p>
            <a:pPr indent="-342900" lvl="0" marL="457200" rtl="0" algn="l">
              <a:lnSpc>
                <a:spcPct val="115000"/>
              </a:lnSpc>
              <a:spcBef>
                <a:spcPts val="0"/>
              </a:spcBef>
              <a:spcAft>
                <a:spcPts val="0"/>
              </a:spcAft>
              <a:buClr>
                <a:srgbClr val="222222"/>
              </a:buClr>
              <a:buSzPts val="1800"/>
              <a:buChar char="•"/>
            </a:pPr>
            <a:r>
              <a:rPr lang="en-US">
                <a:solidFill>
                  <a:srgbClr val="222222"/>
                </a:solidFill>
              </a:rPr>
              <a:t>Balancing accuracy and interpretability becomes crucial, especially in applications requiring explainability.</a:t>
            </a:r>
            <a:endParaRPr>
              <a:solidFill>
                <a:srgbClr val="222222"/>
              </a:solidFill>
            </a:endParaRPr>
          </a:p>
          <a:p>
            <a:pPr indent="-342900" lvl="0" marL="457200" rtl="0" algn="l">
              <a:lnSpc>
                <a:spcPct val="115000"/>
              </a:lnSpc>
              <a:spcBef>
                <a:spcPts val="0"/>
              </a:spcBef>
              <a:spcAft>
                <a:spcPts val="0"/>
              </a:spcAft>
              <a:buClr>
                <a:srgbClr val="222222"/>
              </a:buClr>
              <a:buSzPts val="1800"/>
              <a:buChar char="•"/>
            </a:pPr>
            <a:r>
              <a:rPr lang="en-US">
                <a:solidFill>
                  <a:srgbClr val="222222"/>
                </a:solidFill>
              </a:rPr>
              <a:t>Continuous model updating and adaptation are necessary to cope with concept drift and ensure the detection of evolving anomalies. </a:t>
            </a:r>
            <a:endParaRPr>
              <a:solidFill>
                <a:srgbClr val="222222"/>
              </a:solidFill>
            </a:endParaRPr>
          </a:p>
          <a:p>
            <a:pPr indent="0" lvl="0" marL="0" rtl="0" algn="l">
              <a:lnSpc>
                <a:spcPct val="115000"/>
              </a:lnSpc>
              <a:spcBef>
                <a:spcPts val="1200"/>
              </a:spcBef>
              <a:spcAft>
                <a:spcPts val="0"/>
              </a:spcAft>
              <a:buNone/>
            </a:pPr>
            <a:r>
              <a:t/>
            </a:r>
            <a:endParaRPr>
              <a:solidFill>
                <a:srgbClr val="222222"/>
              </a:solidFill>
            </a:endParaRPr>
          </a:p>
          <a:p>
            <a:pPr indent="0" lvl="0" marL="0" rtl="0" algn="l">
              <a:lnSpc>
                <a:spcPct val="115000"/>
              </a:lnSpc>
              <a:spcBef>
                <a:spcPts val="1200"/>
              </a:spcBef>
              <a:spcAft>
                <a:spcPts val="0"/>
              </a:spcAft>
              <a:buNone/>
            </a:pPr>
            <a:r>
              <a:t/>
            </a:r>
            <a:endParaRPr>
              <a:solidFill>
                <a:srgbClr val="222222"/>
              </a:solidFill>
            </a:endParaRPr>
          </a:p>
          <a:p>
            <a:pPr indent="0" lvl="0" marL="0" rtl="0" algn="l">
              <a:lnSpc>
                <a:spcPct val="115000"/>
              </a:lnSpc>
              <a:spcBef>
                <a:spcPts val="1200"/>
              </a:spcBef>
              <a:spcAft>
                <a:spcPts val="0"/>
              </a:spcAft>
              <a:buNone/>
            </a:pPr>
            <a:r>
              <a:t/>
            </a:r>
            <a:endParaRPr>
              <a:solidFill>
                <a:srgbClr val="222222"/>
              </a:solidFill>
            </a:endParaRPr>
          </a:p>
          <a:p>
            <a:pPr indent="0" lvl="0" marL="0" rtl="0" algn="l">
              <a:lnSpc>
                <a:spcPct val="115000"/>
              </a:lnSpc>
              <a:spcBef>
                <a:spcPts val="1200"/>
              </a:spcBef>
              <a:spcAft>
                <a:spcPts val="0"/>
              </a:spcAft>
              <a:buNone/>
            </a:pPr>
            <a:r>
              <a:t/>
            </a:r>
            <a:endParaRPr>
              <a:solidFill>
                <a:srgbClr val="222222"/>
              </a:solidFill>
            </a:endParaRPr>
          </a:p>
          <a:p>
            <a:pPr indent="0" lvl="0" marL="0" rtl="0" algn="l">
              <a:lnSpc>
                <a:spcPct val="115000"/>
              </a:lnSpc>
              <a:spcBef>
                <a:spcPts val="1200"/>
              </a:spcBef>
              <a:spcAft>
                <a:spcPts val="0"/>
              </a:spcAft>
              <a:buNone/>
            </a:pPr>
            <a:r>
              <a:t/>
            </a:r>
            <a:endParaRPr>
              <a:solidFill>
                <a:srgbClr val="222222"/>
              </a:solidFill>
            </a:endParaRPr>
          </a:p>
          <a:p>
            <a:pPr indent="0" lvl="0" marL="0" rtl="0" algn="l">
              <a:lnSpc>
                <a:spcPct val="115000"/>
              </a:lnSpc>
              <a:spcBef>
                <a:spcPts val="1200"/>
              </a:spcBef>
              <a:spcAft>
                <a:spcPts val="0"/>
              </a:spcAft>
              <a:buNone/>
            </a:pPr>
            <a:r>
              <a:t/>
            </a:r>
            <a:endParaRPr>
              <a:solidFill>
                <a:srgbClr val="222222"/>
              </a:solidFill>
            </a:endParaRPr>
          </a:p>
          <a:p>
            <a:pPr indent="0" lvl="0" marL="0" rtl="0" algn="l">
              <a:lnSpc>
                <a:spcPct val="115000"/>
              </a:lnSpc>
              <a:spcBef>
                <a:spcPts val="1200"/>
              </a:spcBef>
              <a:spcAft>
                <a:spcPts val="0"/>
              </a:spcAft>
              <a:buNone/>
            </a:pPr>
            <a:r>
              <a:t/>
            </a:r>
            <a:endParaRPr>
              <a:solidFill>
                <a:srgbClr val="222222"/>
              </a:solidFill>
            </a:endParaRPr>
          </a:p>
          <a:p>
            <a:pPr indent="0" lvl="0" marL="0" rtl="0" algn="l">
              <a:spcBef>
                <a:spcPts val="1200"/>
              </a:spcBef>
              <a:spcAft>
                <a:spcPts val="0"/>
              </a:spcAft>
              <a:buNone/>
            </a:pPr>
            <a:r>
              <a:t/>
            </a:r>
            <a:endParaRPr>
              <a:solidFill>
                <a:srgbClr val="22222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9856e532c5_0_0"/>
          <p:cNvSpPr txBox="1"/>
          <p:nvPr>
            <p:ph type="title"/>
          </p:nvPr>
        </p:nvSpPr>
        <p:spPr>
          <a:xfrm>
            <a:off x="223151" y="1074000"/>
            <a:ext cx="11389800" cy="507900"/>
          </a:xfrm>
          <a:prstGeom prst="rect">
            <a:avLst/>
          </a:prstGeom>
          <a:noFill/>
          <a:ln>
            <a:noFill/>
          </a:ln>
        </p:spPr>
        <p:txBody>
          <a:bodyPr anchorCtr="0" anchor="b" bIns="45700" lIns="91425" spcFirstLastPara="1" rIns="91425" wrap="square" tIns="45700">
            <a:spAutoFit/>
          </a:bodyPr>
          <a:lstStyle/>
          <a:p>
            <a:pPr indent="0" lvl="0" marL="0" rtl="0" algn="l">
              <a:spcBef>
                <a:spcPts val="0"/>
              </a:spcBef>
              <a:spcAft>
                <a:spcPts val="0"/>
              </a:spcAft>
              <a:buNone/>
            </a:pPr>
            <a:r>
              <a:rPr lang="en-US" sz="3000">
                <a:latin typeface="Arial"/>
                <a:ea typeface="Arial"/>
                <a:cs typeface="Arial"/>
                <a:sym typeface="Arial"/>
              </a:rPr>
              <a:t>Auto Encoders</a:t>
            </a:r>
            <a:endParaRPr sz="3000">
              <a:latin typeface="Arial"/>
              <a:ea typeface="Arial"/>
              <a:cs typeface="Arial"/>
              <a:sym typeface="Arial"/>
            </a:endParaRPr>
          </a:p>
        </p:txBody>
      </p:sp>
      <p:sp>
        <p:nvSpPr>
          <p:cNvPr id="285" name="Google Shape;285;g29856e532c5_0_0"/>
          <p:cNvSpPr txBox="1"/>
          <p:nvPr>
            <p:ph idx="1" type="body"/>
          </p:nvPr>
        </p:nvSpPr>
        <p:spPr>
          <a:xfrm>
            <a:off x="131125" y="1665000"/>
            <a:ext cx="7203300" cy="4694400"/>
          </a:xfrm>
          <a:prstGeom prst="rect">
            <a:avLst/>
          </a:prstGeom>
          <a:noFill/>
          <a:ln>
            <a:noFill/>
          </a:ln>
        </p:spPr>
        <p:txBody>
          <a:bodyPr anchorCtr="0" anchor="t" bIns="45700" lIns="91425" spcFirstLastPara="1" rIns="91425" wrap="square" tIns="45700">
            <a:noAutofit/>
          </a:bodyPr>
          <a:lstStyle/>
          <a:p>
            <a:pPr indent="-365760" lvl="0" marL="457200" rtl="0" algn="l">
              <a:lnSpc>
                <a:spcPct val="115000"/>
              </a:lnSpc>
              <a:spcBef>
                <a:spcPts val="0"/>
              </a:spcBef>
              <a:spcAft>
                <a:spcPts val="0"/>
              </a:spcAft>
              <a:buClr>
                <a:srgbClr val="222222"/>
              </a:buClr>
              <a:buSzPts val="2160"/>
              <a:buChar char="●"/>
            </a:pPr>
            <a:r>
              <a:rPr lang="en-US">
                <a:solidFill>
                  <a:srgbClr val="222222"/>
                </a:solidFill>
              </a:rPr>
              <a:t>Autoencoders are powerful generative unsupervised deep learning algorithms</a:t>
            </a:r>
            <a:endParaRPr>
              <a:solidFill>
                <a:srgbClr val="222222"/>
              </a:solidFill>
            </a:endParaRPr>
          </a:p>
          <a:p>
            <a:pPr indent="-365760" lvl="0" marL="457200" rtl="0" algn="l">
              <a:lnSpc>
                <a:spcPct val="115000"/>
              </a:lnSpc>
              <a:spcBef>
                <a:spcPts val="0"/>
              </a:spcBef>
              <a:spcAft>
                <a:spcPts val="0"/>
              </a:spcAft>
              <a:buClr>
                <a:srgbClr val="222222"/>
              </a:buClr>
              <a:buSzPts val="2160"/>
              <a:buChar char="●"/>
            </a:pPr>
            <a:r>
              <a:rPr lang="en-US">
                <a:solidFill>
                  <a:srgbClr val="222222"/>
                </a:solidFill>
              </a:rPr>
              <a:t>Neural Network Structure:</a:t>
            </a:r>
            <a:endParaRPr>
              <a:solidFill>
                <a:srgbClr val="222222"/>
              </a:solidFill>
            </a:endParaRPr>
          </a:p>
          <a:p>
            <a:pPr indent="-365760" lvl="2" marL="1371600" rtl="0" algn="l">
              <a:lnSpc>
                <a:spcPct val="115000"/>
              </a:lnSpc>
              <a:spcBef>
                <a:spcPts val="0"/>
              </a:spcBef>
              <a:spcAft>
                <a:spcPts val="0"/>
              </a:spcAft>
              <a:buClr>
                <a:srgbClr val="222222"/>
              </a:buClr>
              <a:buSzPts val="2160"/>
              <a:buAutoNum type="romanLcPeriod"/>
            </a:pPr>
            <a:r>
              <a:rPr lang="en-US">
                <a:solidFill>
                  <a:srgbClr val="222222"/>
                </a:solidFill>
              </a:rPr>
              <a:t>Consists of an encoder and a decoder.</a:t>
            </a:r>
            <a:endParaRPr>
              <a:solidFill>
                <a:srgbClr val="222222"/>
              </a:solidFill>
            </a:endParaRPr>
          </a:p>
          <a:p>
            <a:pPr indent="-365760" lvl="2" marL="1371600" rtl="0" algn="l">
              <a:lnSpc>
                <a:spcPct val="115000"/>
              </a:lnSpc>
              <a:spcBef>
                <a:spcPts val="0"/>
              </a:spcBef>
              <a:spcAft>
                <a:spcPts val="0"/>
              </a:spcAft>
              <a:buClr>
                <a:srgbClr val="222222"/>
              </a:buClr>
              <a:buSzPts val="2160"/>
              <a:buAutoNum type="romanLcPeriod"/>
            </a:pPr>
            <a:r>
              <a:rPr lang="en-US">
                <a:solidFill>
                  <a:srgbClr val="222222"/>
                </a:solidFill>
              </a:rPr>
              <a:t>Encoder compresses input data into a lower-dimensional representation.</a:t>
            </a:r>
            <a:endParaRPr>
              <a:solidFill>
                <a:srgbClr val="222222"/>
              </a:solidFill>
            </a:endParaRPr>
          </a:p>
          <a:p>
            <a:pPr indent="-365760" lvl="2" marL="1371600" rtl="0" algn="l">
              <a:lnSpc>
                <a:spcPct val="115000"/>
              </a:lnSpc>
              <a:spcBef>
                <a:spcPts val="0"/>
              </a:spcBef>
              <a:spcAft>
                <a:spcPts val="0"/>
              </a:spcAft>
              <a:buClr>
                <a:srgbClr val="222222"/>
              </a:buClr>
              <a:buSzPts val="2160"/>
              <a:buAutoNum type="romanLcPeriod"/>
            </a:pPr>
            <a:r>
              <a:rPr lang="en-US">
                <a:solidFill>
                  <a:srgbClr val="222222"/>
                </a:solidFill>
              </a:rPr>
              <a:t>Decoder reconstructs the input data from the compressed representation.</a:t>
            </a:r>
            <a:endParaRPr>
              <a:solidFill>
                <a:srgbClr val="222222"/>
              </a:solidFill>
            </a:endParaRPr>
          </a:p>
          <a:p>
            <a:pPr indent="-365760" lvl="0" marL="457200" rtl="0" algn="l">
              <a:lnSpc>
                <a:spcPct val="115000"/>
              </a:lnSpc>
              <a:spcBef>
                <a:spcPts val="0"/>
              </a:spcBef>
              <a:spcAft>
                <a:spcPts val="0"/>
              </a:spcAft>
              <a:buClr>
                <a:srgbClr val="222222"/>
              </a:buClr>
              <a:buSzPts val="2160"/>
              <a:buChar char="●"/>
            </a:pPr>
            <a:r>
              <a:rPr lang="en-US">
                <a:solidFill>
                  <a:srgbClr val="222222"/>
                </a:solidFill>
              </a:rPr>
              <a:t>Bottleneck Layer:</a:t>
            </a:r>
            <a:endParaRPr>
              <a:solidFill>
                <a:srgbClr val="222222"/>
              </a:solidFill>
            </a:endParaRPr>
          </a:p>
          <a:p>
            <a:pPr indent="-365760" lvl="1" marL="914400" rtl="0" algn="l">
              <a:lnSpc>
                <a:spcPct val="115000"/>
              </a:lnSpc>
              <a:spcBef>
                <a:spcPts val="0"/>
              </a:spcBef>
              <a:spcAft>
                <a:spcPts val="0"/>
              </a:spcAft>
              <a:buClr>
                <a:srgbClr val="222222"/>
              </a:buClr>
              <a:buSzPts val="2160"/>
              <a:buAutoNum type="alphaLcPeriod"/>
            </a:pPr>
            <a:r>
              <a:rPr lang="en-US">
                <a:solidFill>
                  <a:srgbClr val="222222"/>
                </a:solidFill>
              </a:rPr>
              <a:t>Bottleneck layer in the middle contains the latent representation of the input data.</a:t>
            </a:r>
            <a:endParaRPr>
              <a:solidFill>
                <a:srgbClr val="222222"/>
              </a:solidFill>
            </a:endParaRPr>
          </a:p>
          <a:p>
            <a:pPr indent="-365760" lvl="1" marL="914400" rtl="0" algn="l">
              <a:lnSpc>
                <a:spcPct val="115000"/>
              </a:lnSpc>
              <a:spcBef>
                <a:spcPts val="0"/>
              </a:spcBef>
              <a:spcAft>
                <a:spcPts val="0"/>
              </a:spcAft>
              <a:buClr>
                <a:srgbClr val="222222"/>
              </a:buClr>
              <a:buSzPts val="2160"/>
              <a:buAutoNum type="alphaLcPeriod"/>
            </a:pPr>
            <a:r>
              <a:rPr lang="en-US">
                <a:solidFill>
                  <a:srgbClr val="222222"/>
                </a:solidFill>
              </a:rPr>
              <a:t>Size of the latent space is a critical parameter influencing the trade-off between compression and information retention.</a:t>
            </a:r>
            <a:endParaRPr>
              <a:solidFill>
                <a:srgbClr val="222222"/>
              </a:solidFill>
            </a:endParaRPr>
          </a:p>
        </p:txBody>
      </p:sp>
      <p:pic>
        <p:nvPicPr>
          <p:cNvPr id="286" name="Google Shape;286;g29856e532c5_0_0"/>
          <p:cNvPicPr preferRelativeResize="0"/>
          <p:nvPr/>
        </p:nvPicPr>
        <p:blipFill rotWithShape="1">
          <a:blip r:embed="rId3">
            <a:alphaModFix/>
          </a:blip>
          <a:srcRect b="0" l="6226" r="0" t="0"/>
          <a:stretch/>
        </p:blipFill>
        <p:spPr>
          <a:xfrm>
            <a:off x="6433575" y="2323175"/>
            <a:ext cx="5645626" cy="3045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99c2e0b9e9_0_12"/>
          <p:cNvSpPr txBox="1"/>
          <p:nvPr>
            <p:ph idx="1" type="body"/>
          </p:nvPr>
        </p:nvSpPr>
        <p:spPr>
          <a:xfrm>
            <a:off x="684750" y="1280825"/>
            <a:ext cx="10822500" cy="5276100"/>
          </a:xfrm>
          <a:prstGeom prst="rect">
            <a:avLst/>
          </a:prstGeom>
          <a:noFill/>
          <a:ln>
            <a:noFill/>
          </a:ln>
        </p:spPr>
        <p:txBody>
          <a:bodyPr anchorCtr="0" anchor="t" bIns="45700" lIns="91425" spcFirstLastPara="1" rIns="91425" wrap="square" tIns="45700">
            <a:spAutoFit/>
          </a:bodyPr>
          <a:lstStyle/>
          <a:p>
            <a:pPr indent="-365760" lvl="0" marL="457200" rtl="0" algn="l">
              <a:lnSpc>
                <a:spcPct val="115000"/>
              </a:lnSpc>
              <a:spcBef>
                <a:spcPts val="0"/>
              </a:spcBef>
              <a:spcAft>
                <a:spcPts val="0"/>
              </a:spcAft>
              <a:buClr>
                <a:srgbClr val="222222"/>
              </a:buClr>
              <a:buSzPts val="2160"/>
              <a:buChar char="●"/>
            </a:pPr>
            <a:r>
              <a:rPr lang="en-US">
                <a:solidFill>
                  <a:srgbClr val="222222"/>
                </a:solidFill>
              </a:rPr>
              <a:t>During training, autoencoders aim to minimize the reconstruction error.</a:t>
            </a:r>
            <a:endParaRPr>
              <a:solidFill>
                <a:srgbClr val="222222"/>
              </a:solidFill>
            </a:endParaRPr>
          </a:p>
          <a:p>
            <a:pPr indent="-365760" lvl="0" marL="457200" rtl="0" algn="l">
              <a:lnSpc>
                <a:spcPct val="115000"/>
              </a:lnSpc>
              <a:spcBef>
                <a:spcPts val="0"/>
              </a:spcBef>
              <a:spcAft>
                <a:spcPts val="0"/>
              </a:spcAft>
              <a:buClr>
                <a:srgbClr val="222222"/>
              </a:buClr>
              <a:buSzPts val="2160"/>
              <a:buChar char="●"/>
            </a:pPr>
            <a:r>
              <a:rPr lang="en-US">
                <a:solidFill>
                  <a:srgbClr val="222222"/>
                </a:solidFill>
              </a:rPr>
              <a:t>The loss function measures the disparity between the input data and its reconstructed output.</a:t>
            </a:r>
            <a:endParaRPr>
              <a:solidFill>
                <a:srgbClr val="222222"/>
              </a:solidFill>
            </a:endParaRPr>
          </a:p>
          <a:p>
            <a:pPr indent="-365760" lvl="0" marL="457200" rtl="0" algn="l">
              <a:lnSpc>
                <a:spcPct val="115000"/>
              </a:lnSpc>
              <a:spcBef>
                <a:spcPts val="0"/>
              </a:spcBef>
              <a:spcAft>
                <a:spcPts val="0"/>
              </a:spcAft>
              <a:buClr>
                <a:srgbClr val="222222"/>
              </a:buClr>
              <a:buSzPts val="2160"/>
              <a:buChar char="●"/>
            </a:pPr>
            <a:r>
              <a:rPr lang="en-US">
                <a:solidFill>
                  <a:srgbClr val="222222"/>
                </a:solidFill>
              </a:rPr>
              <a:t>Anomalies are identified by evaluating the magnitude of the reconstruction loss.</a:t>
            </a:r>
            <a:endParaRPr>
              <a:solidFill>
                <a:srgbClr val="222222"/>
              </a:solidFill>
            </a:endParaRPr>
          </a:p>
          <a:p>
            <a:pPr indent="-365760" lvl="0" marL="457200" rtl="0" algn="l">
              <a:lnSpc>
                <a:spcPct val="115000"/>
              </a:lnSpc>
              <a:spcBef>
                <a:spcPts val="0"/>
              </a:spcBef>
              <a:spcAft>
                <a:spcPts val="0"/>
              </a:spcAft>
              <a:buClr>
                <a:srgbClr val="000000"/>
              </a:buClr>
              <a:buSzPts val="2160"/>
              <a:buChar char="●"/>
            </a:pPr>
            <a:r>
              <a:rPr lang="en-US">
                <a:solidFill>
                  <a:srgbClr val="000000"/>
                </a:solidFill>
              </a:rPr>
              <a:t>Anomaly Detection Phase:</a:t>
            </a:r>
            <a:endParaRPr>
              <a:solidFill>
                <a:srgbClr val="000000"/>
              </a:solidFill>
            </a:endParaRPr>
          </a:p>
          <a:p>
            <a:pPr indent="-365760" lvl="1" marL="914400" rtl="0" algn="l">
              <a:lnSpc>
                <a:spcPct val="115000"/>
              </a:lnSpc>
              <a:spcBef>
                <a:spcPts val="0"/>
              </a:spcBef>
              <a:spcAft>
                <a:spcPts val="0"/>
              </a:spcAft>
              <a:buClr>
                <a:srgbClr val="000000"/>
              </a:buClr>
              <a:buSzPts val="2160"/>
              <a:buAutoNum type="alphaLcPeriod"/>
            </a:pPr>
            <a:r>
              <a:rPr lang="en-US">
                <a:solidFill>
                  <a:srgbClr val="000000"/>
                </a:solidFill>
              </a:rPr>
              <a:t>Once the autoencoder is trained on normal, non-anomalous data, it can be used for anomaly detection.</a:t>
            </a:r>
            <a:endParaRPr>
              <a:solidFill>
                <a:srgbClr val="000000"/>
              </a:solidFill>
            </a:endParaRPr>
          </a:p>
          <a:p>
            <a:pPr indent="-365760" lvl="1" marL="914400" rtl="0" algn="l">
              <a:lnSpc>
                <a:spcPct val="115000"/>
              </a:lnSpc>
              <a:spcBef>
                <a:spcPts val="0"/>
              </a:spcBef>
              <a:spcAft>
                <a:spcPts val="0"/>
              </a:spcAft>
              <a:buClr>
                <a:srgbClr val="000000"/>
              </a:buClr>
              <a:buSzPts val="2160"/>
              <a:buAutoNum type="alphaLcPeriod"/>
            </a:pPr>
            <a:r>
              <a:rPr lang="en-US">
                <a:solidFill>
                  <a:srgbClr val="000000"/>
                </a:solidFill>
              </a:rPr>
              <a:t>During the anomaly detection phase, the model takes in new, unseen data and tries to reconstruct it. If the input data is similar to what the model has seen during training, the reconstruction error should be low. </a:t>
            </a:r>
            <a:endParaRPr>
              <a:solidFill>
                <a:srgbClr val="000000"/>
              </a:solidFill>
            </a:endParaRPr>
          </a:p>
          <a:p>
            <a:pPr indent="-365760" lvl="1" marL="914400" rtl="0" algn="l">
              <a:lnSpc>
                <a:spcPct val="115000"/>
              </a:lnSpc>
              <a:spcBef>
                <a:spcPts val="0"/>
              </a:spcBef>
              <a:spcAft>
                <a:spcPts val="0"/>
              </a:spcAft>
              <a:buClr>
                <a:srgbClr val="000000"/>
              </a:buClr>
              <a:buSzPts val="2160"/>
              <a:buAutoNum type="alphaLcPeriod"/>
            </a:pPr>
            <a:r>
              <a:rPr lang="en-US">
                <a:solidFill>
                  <a:srgbClr val="000000"/>
                </a:solidFill>
              </a:rPr>
              <a:t>If the data contains anomalies or patterns that differ significantly from the training data, the reconstruction error will be high.</a:t>
            </a:r>
            <a:endParaRPr>
              <a:solidFill>
                <a:srgbClr val="000000"/>
              </a:solidFill>
            </a:endParaRPr>
          </a:p>
          <a:p>
            <a:pPr indent="-342900" lvl="1" marL="914400" rtl="0" algn="l">
              <a:lnSpc>
                <a:spcPct val="115000"/>
              </a:lnSpc>
              <a:spcBef>
                <a:spcPts val="0"/>
              </a:spcBef>
              <a:spcAft>
                <a:spcPts val="0"/>
              </a:spcAft>
              <a:buClr>
                <a:srgbClr val="000000"/>
              </a:buClr>
              <a:buSzPts val="1800"/>
              <a:buFont typeface="Arial"/>
              <a:buAutoNum type="alphaLcPeriod"/>
            </a:pPr>
            <a:r>
              <a:rPr lang="en-US">
                <a:solidFill>
                  <a:srgbClr val="000000"/>
                </a:solidFill>
              </a:rPr>
              <a:t>Instances with high reconstruction errors are flagged as potential anomalies. The idea is that the autoencoder has not seen similar patterns during training, and therefore, the reconstruction error is high for anomalous data.</a:t>
            </a:r>
            <a:endParaRPr>
              <a:solidFill>
                <a:srgbClr val="000000"/>
              </a:solidFill>
            </a:endParaRPr>
          </a:p>
          <a:p>
            <a:pPr indent="0" lvl="0" marL="0" rtl="0" algn="l">
              <a:lnSpc>
                <a:spcPct val="115000"/>
              </a:lnSpc>
              <a:spcBef>
                <a:spcPts val="0"/>
              </a:spcBef>
              <a:spcAft>
                <a:spcPts val="0"/>
              </a:spcAft>
              <a:buNone/>
            </a:pPr>
            <a:r>
              <a:t/>
            </a:r>
            <a:endParaRPr>
              <a:solidFill>
                <a:srgbClr val="22222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9856e532c5_0_9"/>
          <p:cNvSpPr txBox="1"/>
          <p:nvPr>
            <p:ph type="title"/>
          </p:nvPr>
        </p:nvSpPr>
        <p:spPr>
          <a:xfrm>
            <a:off x="335724" y="994250"/>
            <a:ext cx="7847400" cy="507900"/>
          </a:xfrm>
          <a:prstGeom prst="rect">
            <a:avLst/>
          </a:prstGeom>
          <a:noFill/>
          <a:ln>
            <a:noFill/>
          </a:ln>
        </p:spPr>
        <p:txBody>
          <a:bodyPr anchorCtr="0" anchor="b" bIns="45700" lIns="91425" spcFirstLastPara="1" rIns="91425" wrap="square" tIns="45700">
            <a:spAutoFit/>
          </a:bodyPr>
          <a:lstStyle/>
          <a:p>
            <a:pPr indent="0" lvl="0" marL="0" rtl="0" algn="l">
              <a:spcBef>
                <a:spcPts val="0"/>
              </a:spcBef>
              <a:spcAft>
                <a:spcPts val="0"/>
              </a:spcAft>
              <a:buNone/>
            </a:pPr>
            <a:r>
              <a:rPr lang="en-US" sz="3000">
                <a:latin typeface="Arial"/>
                <a:ea typeface="Arial"/>
                <a:cs typeface="Arial"/>
                <a:sym typeface="Arial"/>
              </a:rPr>
              <a:t>Deep SVDD</a:t>
            </a:r>
            <a:endParaRPr sz="3000">
              <a:latin typeface="Arial"/>
              <a:ea typeface="Arial"/>
              <a:cs typeface="Arial"/>
              <a:sym typeface="Arial"/>
            </a:endParaRPr>
          </a:p>
        </p:txBody>
      </p:sp>
      <p:sp>
        <p:nvSpPr>
          <p:cNvPr id="297" name="Google Shape;297;g29856e532c5_0_9"/>
          <p:cNvSpPr txBox="1"/>
          <p:nvPr/>
        </p:nvSpPr>
        <p:spPr>
          <a:xfrm>
            <a:off x="516675" y="1502150"/>
            <a:ext cx="115128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US" sz="1800"/>
              <a:t>Deep SVDD (Support Vector Data Description) is a deep learning approach used for anomaly detection. </a:t>
            </a:r>
            <a:endParaRPr sz="1800"/>
          </a:p>
          <a:p>
            <a:pPr indent="-342900" lvl="0" marL="457200" rtl="0" algn="l">
              <a:lnSpc>
                <a:spcPct val="115000"/>
              </a:lnSpc>
              <a:spcBef>
                <a:spcPts val="0"/>
              </a:spcBef>
              <a:spcAft>
                <a:spcPts val="0"/>
              </a:spcAft>
              <a:buSzPts val="1800"/>
              <a:buChar char="●"/>
            </a:pPr>
            <a:r>
              <a:rPr lang="en-US" sz="1800"/>
              <a:t>It combines the principles SVMs with deep neural networks to learn a compact representation of normal data and identify anomalies based on deviations from this learned representation.</a:t>
            </a:r>
            <a:endParaRPr sz="1800"/>
          </a:p>
          <a:p>
            <a:pPr indent="-342900" lvl="0" marL="457200" rtl="0" algn="l">
              <a:lnSpc>
                <a:spcPct val="115000"/>
              </a:lnSpc>
              <a:spcBef>
                <a:spcPts val="0"/>
              </a:spcBef>
              <a:spcAft>
                <a:spcPts val="0"/>
              </a:spcAft>
              <a:buSzPts val="1800"/>
              <a:buChar char="●"/>
            </a:pPr>
            <a:r>
              <a:rPr lang="en-US" sz="1800"/>
              <a:t>It</a:t>
            </a:r>
            <a:r>
              <a:rPr lang="en-US" sz="1800"/>
              <a:t> is a one-class learning method, meaning it is trained only on normal, non-anomalous data. </a:t>
            </a:r>
            <a:endParaRPr sz="1800"/>
          </a:p>
          <a:p>
            <a:pPr indent="-342900" lvl="0" marL="457200" rtl="0" algn="l">
              <a:lnSpc>
                <a:spcPct val="115000"/>
              </a:lnSpc>
              <a:spcBef>
                <a:spcPts val="0"/>
              </a:spcBef>
              <a:spcAft>
                <a:spcPts val="0"/>
              </a:spcAft>
              <a:buSzPts val="1800"/>
              <a:buChar char="●"/>
            </a:pPr>
            <a:r>
              <a:rPr lang="en-US" sz="1800"/>
              <a:t>After training, the learned model is used for one-class classification. During testing or deployment, new data points are encoded using the trained encoder</a:t>
            </a:r>
            <a:endParaRPr sz="1800"/>
          </a:p>
          <a:p>
            <a:pPr indent="-342900" lvl="0" marL="457200" rtl="0" algn="l">
              <a:lnSpc>
                <a:spcPct val="115000"/>
              </a:lnSpc>
              <a:spcBef>
                <a:spcPts val="0"/>
              </a:spcBef>
              <a:spcAft>
                <a:spcPts val="0"/>
              </a:spcAft>
              <a:buSzPts val="1800"/>
              <a:buChar char="●"/>
            </a:pPr>
            <a:r>
              <a:rPr lang="en-US" sz="1800"/>
              <a:t>The distance of a data point from the center of the learned representation is used as a measure of normality. Points close to the center are considered normal, while those farther away are potential anomalies</a:t>
            </a:r>
            <a:endParaRPr sz="1800"/>
          </a:p>
        </p:txBody>
      </p:sp>
      <p:pic>
        <p:nvPicPr>
          <p:cNvPr id="298" name="Google Shape;298;g29856e532c5_0_9"/>
          <p:cNvPicPr preferRelativeResize="0"/>
          <p:nvPr/>
        </p:nvPicPr>
        <p:blipFill>
          <a:blip r:embed="rId3">
            <a:alphaModFix/>
          </a:blip>
          <a:stretch>
            <a:fillRect/>
          </a:stretch>
        </p:blipFill>
        <p:spPr>
          <a:xfrm>
            <a:off x="3713800" y="4206875"/>
            <a:ext cx="5732025" cy="2394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97fd6f1a21_0_761"/>
          <p:cNvSpPr txBox="1"/>
          <p:nvPr>
            <p:ph type="title"/>
          </p:nvPr>
        </p:nvSpPr>
        <p:spPr>
          <a:xfrm>
            <a:off x="609603" y="1225291"/>
            <a:ext cx="6951600" cy="554100"/>
          </a:xfrm>
          <a:prstGeom prst="rect">
            <a:avLst/>
          </a:prstGeom>
        </p:spPr>
        <p:txBody>
          <a:bodyPr anchorCtr="0" anchor="b" bIns="45700" lIns="91425" spcFirstLastPara="1" rIns="91425" wrap="square" tIns="45700">
            <a:spAutoFit/>
          </a:bodyPr>
          <a:lstStyle/>
          <a:p>
            <a:pPr indent="0" lvl="0" marL="0" rtl="0" algn="l">
              <a:lnSpc>
                <a:spcPct val="100000"/>
              </a:lnSpc>
              <a:spcBef>
                <a:spcPts val="0"/>
              </a:spcBef>
              <a:spcAft>
                <a:spcPts val="0"/>
              </a:spcAft>
              <a:buNone/>
            </a:pPr>
            <a:r>
              <a:rPr lang="en-US" sz="3000">
                <a:latin typeface="Arial"/>
                <a:ea typeface="Arial"/>
                <a:cs typeface="Arial"/>
                <a:sym typeface="Arial"/>
              </a:rPr>
              <a:t>What is Anomaly Detection ?</a:t>
            </a:r>
            <a:endParaRPr sz="3000"/>
          </a:p>
        </p:txBody>
      </p:sp>
      <p:sp>
        <p:nvSpPr>
          <p:cNvPr id="85" name="Google Shape;85;g297fd6f1a21_0_761"/>
          <p:cNvSpPr txBox="1"/>
          <p:nvPr>
            <p:ph idx="1" type="body"/>
          </p:nvPr>
        </p:nvSpPr>
        <p:spPr>
          <a:xfrm>
            <a:off x="609598" y="2188350"/>
            <a:ext cx="10972800" cy="39681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rgbClr val="595959"/>
              </a:buClr>
              <a:buSzPts val="1800"/>
              <a:buChar char="●"/>
            </a:pPr>
            <a:r>
              <a:rPr lang="en-US">
                <a:solidFill>
                  <a:srgbClr val="3A3B41"/>
                </a:solidFill>
                <a:highlight>
                  <a:srgbClr val="FFFFFF"/>
                </a:highlight>
              </a:rPr>
              <a:t>Anomalies are data points that stand out from other data points in the data set and don’t conform to the normal behavior in the data. </a:t>
            </a:r>
            <a:endParaRPr>
              <a:solidFill>
                <a:srgbClr val="3A3B41"/>
              </a:solidFill>
              <a:highlight>
                <a:srgbClr val="FFFFFF"/>
              </a:highlight>
            </a:endParaRPr>
          </a:p>
          <a:p>
            <a:pPr indent="-342900" lvl="0" marL="457200" rtl="0" algn="l">
              <a:lnSpc>
                <a:spcPct val="115000"/>
              </a:lnSpc>
              <a:spcBef>
                <a:spcPts val="0"/>
              </a:spcBef>
              <a:spcAft>
                <a:spcPts val="0"/>
              </a:spcAft>
              <a:buClr>
                <a:srgbClr val="595959"/>
              </a:buClr>
              <a:buSzPts val="1800"/>
              <a:buChar char="●"/>
            </a:pPr>
            <a:r>
              <a:rPr lang="en-US">
                <a:solidFill>
                  <a:srgbClr val="333333"/>
                </a:solidFill>
                <a:highlight>
                  <a:srgbClr val="FBFBFB"/>
                </a:highlight>
              </a:rPr>
              <a:t>Statistically, anomalies are often identified when the data points deviate significantly from the mean in a dataset that follows a Gaussian (normal) distribution, typically by being more than a set number of standard deviations away from that mean.</a:t>
            </a:r>
            <a:endParaRPr>
              <a:solidFill>
                <a:srgbClr val="3A3B41"/>
              </a:solidFill>
              <a:highlight>
                <a:srgbClr val="FFFFFF"/>
              </a:highlight>
            </a:endParaRPr>
          </a:p>
          <a:p>
            <a:pPr indent="-342900" lvl="0" marL="457200" rtl="0" algn="l">
              <a:lnSpc>
                <a:spcPct val="115000"/>
              </a:lnSpc>
              <a:spcBef>
                <a:spcPts val="0"/>
              </a:spcBef>
              <a:spcAft>
                <a:spcPts val="0"/>
              </a:spcAft>
              <a:buClr>
                <a:srgbClr val="595959"/>
              </a:buClr>
              <a:buSzPts val="1800"/>
              <a:buChar char="●"/>
            </a:pPr>
            <a:r>
              <a:rPr lang="en-US">
                <a:solidFill>
                  <a:srgbClr val="3A3B41"/>
                </a:solidFill>
                <a:highlight>
                  <a:srgbClr val="FFFFFF"/>
                </a:highlight>
              </a:rPr>
              <a:t>Anomaly detection is an </a:t>
            </a:r>
            <a:r>
              <a:rPr lang="en-US">
                <a:solidFill>
                  <a:srgbClr val="3A3B41"/>
                </a:solidFill>
                <a:highlight>
                  <a:srgbClr val="FFFFFF"/>
                </a:highlight>
                <a:uFill>
                  <a:noFill/>
                </a:uFill>
                <a:hlinkClick r:id="rId3">
                  <a:extLst>
                    <a:ext uri="{A12FA001-AC4F-418D-AE19-62706E023703}">
                      <ahyp:hlinkClr val="tx"/>
                    </a:ext>
                  </a:extLst>
                </a:hlinkClick>
              </a:rPr>
              <a:t>unsupervised data processing technique</a:t>
            </a:r>
            <a:r>
              <a:rPr lang="en-US">
                <a:solidFill>
                  <a:srgbClr val="3A3B41"/>
                </a:solidFill>
                <a:highlight>
                  <a:srgbClr val="FFFFFF"/>
                </a:highlight>
              </a:rPr>
              <a:t> to detect anomalies from the data set. </a:t>
            </a:r>
            <a:r>
              <a:rPr lang="en-US">
                <a:solidFill>
                  <a:srgbClr val="333333"/>
                </a:solidFill>
              </a:rPr>
              <a:t>It </a:t>
            </a:r>
            <a:r>
              <a:rPr lang="en-US">
                <a:solidFill>
                  <a:srgbClr val="333333"/>
                </a:solidFill>
              </a:rPr>
              <a:t>examines specific data points and detects rare occurrences that seem suspicious because they’re different from the established pattern of behaviors. </a:t>
            </a:r>
            <a:endParaRPr>
              <a:solidFill>
                <a:srgbClr val="333333"/>
              </a:solidFill>
            </a:endParaRPr>
          </a:p>
          <a:p>
            <a:pPr indent="-342900" lvl="0" marL="457200" rtl="0" algn="l">
              <a:lnSpc>
                <a:spcPct val="115000"/>
              </a:lnSpc>
              <a:spcBef>
                <a:spcPts val="0"/>
              </a:spcBef>
              <a:spcAft>
                <a:spcPts val="0"/>
              </a:spcAft>
              <a:buClr>
                <a:srgbClr val="333333"/>
              </a:buClr>
              <a:buSzPts val="1800"/>
              <a:buChar char="●"/>
            </a:pPr>
            <a:r>
              <a:rPr lang="en-US">
                <a:solidFill>
                  <a:srgbClr val="1F1F1F"/>
                </a:solidFill>
              </a:rPr>
              <a:t>Anomaly detection is fundamental in many applications, most notably in real-time applications, where spotting anomalies is vital such as in healthcare, finance and banking, cybersecurity applications, environmental monitoring, etc.</a:t>
            </a:r>
            <a:endParaRPr>
              <a:solidFill>
                <a:srgbClr val="333333"/>
              </a:solidFill>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9856e532c5_0_51"/>
          <p:cNvSpPr txBox="1"/>
          <p:nvPr>
            <p:ph type="title"/>
          </p:nvPr>
        </p:nvSpPr>
        <p:spPr>
          <a:xfrm>
            <a:off x="566925" y="1047250"/>
            <a:ext cx="10938000" cy="9234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sz="3000">
                <a:latin typeface="Arial"/>
                <a:ea typeface="Arial"/>
                <a:cs typeface="Arial"/>
                <a:sym typeface="Arial"/>
              </a:rPr>
              <a:t>Case1: </a:t>
            </a:r>
            <a:endParaRPr sz="3000">
              <a:latin typeface="Arial"/>
              <a:ea typeface="Arial"/>
              <a:cs typeface="Arial"/>
              <a:sym typeface="Arial"/>
            </a:endParaRPr>
          </a:p>
          <a:p>
            <a:pPr indent="0" lvl="0" marL="0" rtl="0" algn="l">
              <a:spcBef>
                <a:spcPts val="0"/>
              </a:spcBef>
              <a:spcAft>
                <a:spcPts val="0"/>
              </a:spcAft>
              <a:buNone/>
            </a:pPr>
            <a:r>
              <a:rPr lang="en-US" sz="3000">
                <a:latin typeface="Arial"/>
                <a:ea typeface="Arial"/>
                <a:cs typeface="Arial"/>
                <a:sym typeface="Arial"/>
              </a:rPr>
              <a:t>Fraud Detection: Enron's Accounting Fraud Scandal</a:t>
            </a:r>
            <a:endParaRPr sz="3000">
              <a:latin typeface="Arial"/>
              <a:ea typeface="Arial"/>
              <a:cs typeface="Arial"/>
              <a:sym typeface="Arial"/>
            </a:endParaRPr>
          </a:p>
        </p:txBody>
      </p:sp>
      <p:sp>
        <p:nvSpPr>
          <p:cNvPr id="305" name="Google Shape;305;g29856e532c5_0_51"/>
          <p:cNvSpPr txBox="1"/>
          <p:nvPr>
            <p:ph idx="1" type="body"/>
          </p:nvPr>
        </p:nvSpPr>
        <p:spPr>
          <a:xfrm>
            <a:off x="566926" y="2260175"/>
            <a:ext cx="10505100" cy="3968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a:solidFill>
                  <a:srgbClr val="222222"/>
                </a:solidFill>
              </a:rPr>
              <a:t>Background:</a:t>
            </a:r>
            <a:r>
              <a:rPr lang="en-US">
                <a:solidFill>
                  <a:srgbClr val="222222"/>
                </a:solidFill>
              </a:rPr>
              <a:t> In the early 2000s, Enron was embroiled in a massive accounting fraud scandal, which eventually led to its bankruptcy in 2001. The company was found to have manipulated its financial statements and concealed significant debt to maintain its stock price and secure loans</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b="1" lang="en-US">
                <a:solidFill>
                  <a:srgbClr val="222222"/>
                </a:solidFill>
              </a:rPr>
              <a:t>Anomaly Detection Role: </a:t>
            </a:r>
            <a:r>
              <a:rPr lang="en-US">
                <a:solidFill>
                  <a:srgbClr val="222222"/>
                </a:solidFill>
              </a:rPr>
              <a:t>In this case, anomaly detection was not used by Enron but rather by investigators and auditors. When suspicions of financial irregularities arose, forensic accountants and auditors employed anomaly detection techniques to identify unusual patterns and discrepancies in Enron's financial data</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b="1" lang="en-US">
                <a:solidFill>
                  <a:srgbClr val="222222"/>
                </a:solidFill>
              </a:rPr>
              <a:t>Impact:</a:t>
            </a:r>
            <a:r>
              <a:rPr lang="en-US">
                <a:solidFill>
                  <a:srgbClr val="222222"/>
                </a:solidFill>
              </a:rPr>
              <a:t> Enron's scandal resulted in one of the largest bankruptcies in U.S. history, affecting employees, shareholders, and investors. The case exposed the necessity of robust anomaly detection and regulatory oversight to prevent corporate fraud</a:t>
            </a:r>
            <a:endParaRPr>
              <a:solidFill>
                <a:srgbClr val="22222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9856e532c5_0_61"/>
          <p:cNvSpPr txBox="1"/>
          <p:nvPr>
            <p:ph type="title"/>
          </p:nvPr>
        </p:nvSpPr>
        <p:spPr>
          <a:xfrm>
            <a:off x="566922" y="1119625"/>
            <a:ext cx="8513700" cy="9234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sz="3000">
                <a:latin typeface="Arial"/>
                <a:ea typeface="Arial"/>
                <a:cs typeface="Arial"/>
                <a:sym typeface="Arial"/>
              </a:rPr>
              <a:t>Case 2 :</a:t>
            </a:r>
            <a:endParaRPr sz="3000">
              <a:latin typeface="Arial"/>
              <a:ea typeface="Arial"/>
              <a:cs typeface="Arial"/>
              <a:sym typeface="Arial"/>
            </a:endParaRPr>
          </a:p>
          <a:p>
            <a:pPr indent="0" lvl="0" marL="0" rtl="0" algn="l">
              <a:spcBef>
                <a:spcPts val="0"/>
              </a:spcBef>
              <a:spcAft>
                <a:spcPts val="0"/>
              </a:spcAft>
              <a:buNone/>
            </a:pPr>
            <a:r>
              <a:rPr lang="en-US" sz="3000">
                <a:latin typeface="Arial"/>
                <a:ea typeface="Arial"/>
                <a:cs typeface="Arial"/>
                <a:sym typeface="Arial"/>
              </a:rPr>
              <a:t>Fault Detection:  NASA’s Mars Climate Orbiter</a:t>
            </a:r>
            <a:endParaRPr sz="3000">
              <a:latin typeface="Arial"/>
              <a:ea typeface="Arial"/>
              <a:cs typeface="Arial"/>
              <a:sym typeface="Arial"/>
            </a:endParaRPr>
          </a:p>
        </p:txBody>
      </p:sp>
      <p:sp>
        <p:nvSpPr>
          <p:cNvPr id="312" name="Google Shape;312;g29856e532c5_0_61"/>
          <p:cNvSpPr txBox="1"/>
          <p:nvPr>
            <p:ph idx="1" type="body"/>
          </p:nvPr>
        </p:nvSpPr>
        <p:spPr>
          <a:xfrm>
            <a:off x="566925" y="2223975"/>
            <a:ext cx="10505100" cy="43566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a:solidFill>
                  <a:srgbClr val="222222"/>
                </a:solidFill>
              </a:rPr>
              <a:t>Background:</a:t>
            </a:r>
            <a:r>
              <a:rPr lang="en-US">
                <a:solidFill>
                  <a:srgbClr val="222222"/>
                </a:solidFill>
              </a:rPr>
              <a:t> In 1998, NASA's Mars Climate Orbiter was a spacecraft designed to study the Martian climate and atmosphere. However, a critical anomaly occurred during the mission that led to the loss of the spacecraft.</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b="1" lang="en-US">
                <a:solidFill>
                  <a:srgbClr val="222222"/>
                </a:solidFill>
              </a:rPr>
              <a:t>Anomaly Detection Role:</a:t>
            </a:r>
            <a:r>
              <a:rPr lang="en-US">
                <a:solidFill>
                  <a:srgbClr val="222222"/>
                </a:solidFill>
              </a:rPr>
              <a:t> The anomaly in this case was the result of a unit conversion error. Lockheed Martin, the contractor responsible for the orbiter's navigation system, used English units (pounds-force-seconds) instead of the metric system (newton-seconds) for a thruster performance-related parameter. The inconsistent units led to incorrect calculations, causing the orbiter to approach Mars at too low an altitude, ultimately disintegrating in the Martian atmosphere.</a:t>
            </a:r>
            <a:endParaRPr>
              <a:solidFill>
                <a:srgbClr val="222222"/>
              </a:solidFill>
            </a:endParaRPr>
          </a:p>
          <a:p>
            <a:pPr indent="0" lvl="0" marL="0" rtl="0" algn="l">
              <a:lnSpc>
                <a:spcPct val="115000"/>
              </a:lnSpc>
              <a:spcBef>
                <a:spcPts val="0"/>
              </a:spcBef>
              <a:spcAft>
                <a:spcPts val="0"/>
              </a:spcAft>
              <a:buNone/>
            </a:pPr>
            <a:r>
              <a:t/>
            </a:r>
            <a:endParaRPr>
              <a:solidFill>
                <a:srgbClr val="222222"/>
              </a:solidFill>
            </a:endParaRPr>
          </a:p>
          <a:p>
            <a:pPr indent="0" lvl="0" marL="0" rtl="0" algn="l">
              <a:lnSpc>
                <a:spcPct val="115000"/>
              </a:lnSpc>
              <a:spcBef>
                <a:spcPts val="0"/>
              </a:spcBef>
              <a:spcAft>
                <a:spcPts val="0"/>
              </a:spcAft>
              <a:buNone/>
            </a:pPr>
            <a:r>
              <a:rPr b="1" lang="en-US">
                <a:solidFill>
                  <a:srgbClr val="222222"/>
                </a:solidFill>
              </a:rPr>
              <a:t>Impact:</a:t>
            </a:r>
            <a:r>
              <a:rPr lang="en-US">
                <a:solidFill>
                  <a:srgbClr val="222222"/>
                </a:solidFill>
              </a:rPr>
              <a:t> The loss of the Mars Climate Orbiter was a significant setback for NASA, both in terms of the mission's scientific objectives and the financial investment. It emphasized the need for robust anomaly detection and data validation procedures in space missions to prevent such costly errors.</a:t>
            </a:r>
            <a:endParaRPr>
              <a:solidFill>
                <a:srgbClr val="22222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9856e532c5_0_70"/>
          <p:cNvSpPr txBox="1"/>
          <p:nvPr>
            <p:ph type="title"/>
          </p:nvPr>
        </p:nvSpPr>
        <p:spPr>
          <a:xfrm>
            <a:off x="618276" y="1101575"/>
            <a:ext cx="11475000" cy="9234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sz="3000">
                <a:latin typeface="Arial"/>
                <a:ea typeface="Arial"/>
                <a:cs typeface="Arial"/>
                <a:sym typeface="Arial"/>
              </a:rPr>
              <a:t>Case 3 :</a:t>
            </a:r>
            <a:endParaRPr sz="3000">
              <a:latin typeface="Arial"/>
              <a:ea typeface="Arial"/>
              <a:cs typeface="Arial"/>
              <a:sym typeface="Arial"/>
            </a:endParaRPr>
          </a:p>
          <a:p>
            <a:pPr indent="0" lvl="0" marL="0" rtl="0" algn="l">
              <a:spcBef>
                <a:spcPts val="0"/>
              </a:spcBef>
              <a:spcAft>
                <a:spcPts val="0"/>
              </a:spcAft>
              <a:buNone/>
            </a:pPr>
            <a:r>
              <a:rPr lang="en-US" sz="3000">
                <a:latin typeface="Arial"/>
                <a:ea typeface="Arial"/>
                <a:cs typeface="Arial"/>
                <a:sym typeface="Arial"/>
              </a:rPr>
              <a:t>Cyber Security:  Twitter’s Anomaly Detection for cyber security</a:t>
            </a:r>
            <a:endParaRPr sz="3000">
              <a:latin typeface="Arial"/>
              <a:ea typeface="Arial"/>
              <a:cs typeface="Arial"/>
              <a:sym typeface="Arial"/>
            </a:endParaRPr>
          </a:p>
        </p:txBody>
      </p:sp>
      <p:sp>
        <p:nvSpPr>
          <p:cNvPr id="319" name="Google Shape;319;g29856e532c5_0_70"/>
          <p:cNvSpPr txBox="1"/>
          <p:nvPr>
            <p:ph idx="1" type="body"/>
          </p:nvPr>
        </p:nvSpPr>
        <p:spPr>
          <a:xfrm>
            <a:off x="618276" y="2270625"/>
            <a:ext cx="10505100" cy="3968100"/>
          </a:xfrm>
          <a:prstGeom prst="rect">
            <a:avLst/>
          </a:prstGeom>
        </p:spPr>
        <p:txBody>
          <a:bodyPr anchorCtr="0" anchor="t" bIns="45700" lIns="91425" spcFirstLastPara="1" rIns="91425" wrap="square" tIns="45700">
            <a:noAutofit/>
          </a:bodyPr>
          <a:lstStyle/>
          <a:p>
            <a:pPr indent="0" lvl="0" marL="0" rtl="0" algn="l">
              <a:lnSpc>
                <a:spcPct val="115000"/>
              </a:lnSpc>
              <a:spcBef>
                <a:spcPts val="600"/>
              </a:spcBef>
              <a:spcAft>
                <a:spcPts val="0"/>
              </a:spcAft>
              <a:buNone/>
            </a:pPr>
            <a:r>
              <a:rPr b="1" lang="en-US">
                <a:solidFill>
                  <a:srgbClr val="222222"/>
                </a:solidFill>
              </a:rPr>
              <a:t>Background: </a:t>
            </a:r>
            <a:r>
              <a:rPr lang="en-US">
                <a:solidFill>
                  <a:srgbClr val="222222"/>
                </a:solidFill>
              </a:rPr>
              <a:t>Twitter, like many technology companies, faces constant threats from cyberattacks, including Distributed Denial of Service (DDoS) attacks, hacking attempts, and fraudulent account activities. Ensuring the security and privacy of user data is a top priority.</a:t>
            </a:r>
            <a:endParaRPr>
              <a:solidFill>
                <a:srgbClr val="222222"/>
              </a:solidFill>
            </a:endParaRPr>
          </a:p>
          <a:p>
            <a:pPr indent="0" lvl="0" marL="0" rtl="0" algn="l">
              <a:lnSpc>
                <a:spcPct val="115000"/>
              </a:lnSpc>
              <a:spcBef>
                <a:spcPts val="600"/>
              </a:spcBef>
              <a:spcAft>
                <a:spcPts val="0"/>
              </a:spcAft>
              <a:buNone/>
            </a:pPr>
            <a:r>
              <a:t/>
            </a:r>
            <a:endParaRPr>
              <a:solidFill>
                <a:srgbClr val="222222"/>
              </a:solidFill>
            </a:endParaRPr>
          </a:p>
          <a:p>
            <a:pPr indent="0" lvl="0" marL="0" rtl="0" algn="l">
              <a:lnSpc>
                <a:spcPct val="115000"/>
              </a:lnSpc>
              <a:spcBef>
                <a:spcPts val="600"/>
              </a:spcBef>
              <a:spcAft>
                <a:spcPts val="0"/>
              </a:spcAft>
              <a:buNone/>
            </a:pPr>
            <a:r>
              <a:rPr b="1" lang="en-US">
                <a:solidFill>
                  <a:srgbClr val="222222"/>
                </a:solidFill>
              </a:rPr>
              <a:t>Anomaly Detection Role:</a:t>
            </a:r>
            <a:r>
              <a:rPr lang="en-US">
                <a:solidFill>
                  <a:srgbClr val="222222"/>
                </a:solidFill>
              </a:rPr>
              <a:t> Twitter employs advanced anomaly detection techniques to monitor its network traffic and user interactions for any unusual patterns or malicious activities. These techniques involve statistical analysis of data, such as the volume and frequency of user interactions, in real-time.</a:t>
            </a:r>
            <a:endParaRPr>
              <a:solidFill>
                <a:srgbClr val="222222"/>
              </a:solidFill>
            </a:endParaRPr>
          </a:p>
          <a:p>
            <a:pPr indent="0" lvl="0" marL="0" rtl="0" algn="l">
              <a:lnSpc>
                <a:spcPct val="115000"/>
              </a:lnSpc>
              <a:spcBef>
                <a:spcPts val="600"/>
              </a:spcBef>
              <a:spcAft>
                <a:spcPts val="0"/>
              </a:spcAft>
              <a:buNone/>
            </a:pPr>
            <a:r>
              <a:t/>
            </a:r>
            <a:endParaRPr>
              <a:solidFill>
                <a:srgbClr val="222222"/>
              </a:solidFill>
            </a:endParaRPr>
          </a:p>
          <a:p>
            <a:pPr indent="0" lvl="0" marL="0" rtl="0" algn="l">
              <a:lnSpc>
                <a:spcPct val="115000"/>
              </a:lnSpc>
              <a:spcBef>
                <a:spcPts val="600"/>
              </a:spcBef>
              <a:spcAft>
                <a:spcPts val="0"/>
              </a:spcAft>
              <a:buNone/>
            </a:pPr>
            <a:r>
              <a:rPr b="1" lang="en-US">
                <a:solidFill>
                  <a:srgbClr val="222222"/>
                </a:solidFill>
              </a:rPr>
              <a:t>Impact: </a:t>
            </a:r>
            <a:r>
              <a:rPr lang="en-US">
                <a:solidFill>
                  <a:srgbClr val="222222"/>
                </a:solidFill>
              </a:rPr>
              <a:t>Twitter's use of statistical anomaly detection has contributed to the platform's ability to maintain its security and integrity, safeguarding user data and maintaining trust in the platform.</a:t>
            </a:r>
            <a:endParaRPr>
              <a:solidFill>
                <a:srgbClr val="22222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9bd849f196_4_1"/>
          <p:cNvSpPr txBox="1"/>
          <p:nvPr>
            <p:ph type="title"/>
          </p:nvPr>
        </p:nvSpPr>
        <p:spPr>
          <a:xfrm>
            <a:off x="566928" y="1298441"/>
            <a:ext cx="6951600" cy="5079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sz="3000">
                <a:latin typeface="Arial"/>
                <a:ea typeface="Arial"/>
                <a:cs typeface="Arial"/>
                <a:sym typeface="Arial"/>
              </a:rPr>
              <a:t>Anomaly</a:t>
            </a:r>
            <a:endParaRPr sz="3000">
              <a:latin typeface="Arial"/>
              <a:ea typeface="Arial"/>
              <a:cs typeface="Arial"/>
              <a:sym typeface="Arial"/>
            </a:endParaRPr>
          </a:p>
        </p:txBody>
      </p:sp>
      <p:sp>
        <p:nvSpPr>
          <p:cNvPr id="92" name="Google Shape;92;g29bd849f196_4_1"/>
          <p:cNvSpPr txBox="1"/>
          <p:nvPr>
            <p:ph idx="1" type="body"/>
          </p:nvPr>
        </p:nvSpPr>
        <p:spPr>
          <a:xfrm>
            <a:off x="566925" y="2185425"/>
            <a:ext cx="5986200" cy="3968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solidFill>
                  <a:srgbClr val="222222"/>
                </a:solidFill>
                <a:highlight>
                  <a:srgbClr val="FFFFFF"/>
                </a:highlight>
              </a:rPr>
              <a:t>Anomalies are patterns in the data that do not conform to a well-defined notion of normal behaviour.</a:t>
            </a:r>
            <a:endParaRPr>
              <a:solidFill>
                <a:srgbClr val="222222"/>
              </a:solidFill>
              <a:highlight>
                <a:srgbClr val="FFFFFF"/>
              </a:highlight>
            </a:endParaRPr>
          </a:p>
          <a:p>
            <a:pPr indent="0" lvl="0" marL="0" rtl="0" algn="l">
              <a:spcBef>
                <a:spcPts val="600"/>
              </a:spcBef>
              <a:spcAft>
                <a:spcPts val="0"/>
              </a:spcAft>
              <a:buNone/>
            </a:pPr>
            <a:r>
              <a:rPr lang="en-US">
                <a:solidFill>
                  <a:srgbClr val="222222"/>
                </a:solidFill>
                <a:highlight>
                  <a:srgbClr val="FFFFFF"/>
                </a:highlight>
              </a:rPr>
              <a:t>Anomalies, if left undetected, can give rise to a cascade of </a:t>
            </a:r>
            <a:r>
              <a:rPr lang="en-US">
                <a:solidFill>
                  <a:srgbClr val="222222"/>
                </a:solidFill>
                <a:highlight>
                  <a:srgbClr val="FFFFFF"/>
                </a:highlight>
              </a:rPr>
              <a:t>detrimental</a:t>
            </a:r>
            <a:r>
              <a:rPr lang="en-US">
                <a:solidFill>
                  <a:srgbClr val="222222"/>
                </a:solidFill>
                <a:highlight>
                  <a:srgbClr val="FFFFFF"/>
                </a:highlight>
              </a:rPr>
              <a:t> consequences, such as:</a:t>
            </a:r>
            <a:endParaRPr>
              <a:solidFill>
                <a:srgbClr val="222222"/>
              </a:solidFill>
              <a:highlight>
                <a:srgbClr val="FFFFFF"/>
              </a:highlight>
            </a:endParaRPr>
          </a:p>
          <a:p>
            <a:pPr indent="-365760" lvl="0" marL="457200" rtl="0" algn="l">
              <a:spcBef>
                <a:spcPts val="600"/>
              </a:spcBef>
              <a:spcAft>
                <a:spcPts val="0"/>
              </a:spcAft>
              <a:buClr>
                <a:srgbClr val="222222"/>
              </a:buClr>
              <a:buSzPts val="2160"/>
              <a:buChar char="•"/>
            </a:pPr>
            <a:r>
              <a:rPr lang="en-US">
                <a:solidFill>
                  <a:srgbClr val="222222"/>
                </a:solidFill>
                <a:highlight>
                  <a:srgbClr val="FFFFFF"/>
                </a:highlight>
              </a:rPr>
              <a:t>Operational Disruptions</a:t>
            </a:r>
            <a:endParaRPr>
              <a:solidFill>
                <a:srgbClr val="222222"/>
              </a:solidFill>
              <a:highlight>
                <a:srgbClr val="FFFFFF"/>
              </a:highlight>
            </a:endParaRPr>
          </a:p>
          <a:p>
            <a:pPr indent="-365760" lvl="0" marL="457200" rtl="0" algn="l">
              <a:spcBef>
                <a:spcPts val="0"/>
              </a:spcBef>
              <a:spcAft>
                <a:spcPts val="0"/>
              </a:spcAft>
              <a:buClr>
                <a:srgbClr val="222222"/>
              </a:buClr>
              <a:buSzPts val="2160"/>
              <a:buChar char="•"/>
            </a:pPr>
            <a:r>
              <a:rPr lang="en-US">
                <a:solidFill>
                  <a:srgbClr val="222222"/>
                </a:solidFill>
                <a:highlight>
                  <a:srgbClr val="FFFFFF"/>
                </a:highlight>
              </a:rPr>
              <a:t>Financial Losses</a:t>
            </a:r>
            <a:endParaRPr>
              <a:solidFill>
                <a:srgbClr val="222222"/>
              </a:solidFill>
              <a:highlight>
                <a:srgbClr val="FFFFFF"/>
              </a:highlight>
            </a:endParaRPr>
          </a:p>
          <a:p>
            <a:pPr indent="-365760" lvl="0" marL="457200" rtl="0" algn="l">
              <a:spcBef>
                <a:spcPts val="0"/>
              </a:spcBef>
              <a:spcAft>
                <a:spcPts val="0"/>
              </a:spcAft>
              <a:buClr>
                <a:srgbClr val="222222"/>
              </a:buClr>
              <a:buSzPts val="2160"/>
              <a:buChar char="•"/>
            </a:pPr>
            <a:r>
              <a:rPr lang="en-US">
                <a:solidFill>
                  <a:srgbClr val="222222"/>
                </a:solidFill>
                <a:highlight>
                  <a:srgbClr val="FFFFFF"/>
                </a:highlight>
              </a:rPr>
              <a:t>Cyber Security threats </a:t>
            </a:r>
            <a:endParaRPr>
              <a:solidFill>
                <a:srgbClr val="222222"/>
              </a:solidFill>
              <a:highlight>
                <a:srgbClr val="FFFFFF"/>
              </a:highlight>
            </a:endParaRPr>
          </a:p>
          <a:p>
            <a:pPr indent="-365760" lvl="0" marL="457200" rtl="0" algn="l">
              <a:spcBef>
                <a:spcPts val="0"/>
              </a:spcBef>
              <a:spcAft>
                <a:spcPts val="0"/>
              </a:spcAft>
              <a:buClr>
                <a:srgbClr val="222222"/>
              </a:buClr>
              <a:buSzPts val="2160"/>
              <a:buChar char="•"/>
            </a:pPr>
            <a:r>
              <a:rPr lang="en-US">
                <a:solidFill>
                  <a:srgbClr val="222222"/>
                </a:solidFill>
                <a:highlight>
                  <a:srgbClr val="FFFFFF"/>
                </a:highlight>
              </a:rPr>
              <a:t>Process Optimization</a:t>
            </a:r>
            <a:endParaRPr>
              <a:solidFill>
                <a:srgbClr val="222222"/>
              </a:solidFill>
              <a:highlight>
                <a:srgbClr val="FFFFFF"/>
              </a:highlight>
            </a:endParaRPr>
          </a:p>
          <a:p>
            <a:pPr indent="0" lvl="0" marL="0" rtl="0" algn="l">
              <a:spcBef>
                <a:spcPts val="600"/>
              </a:spcBef>
              <a:spcAft>
                <a:spcPts val="0"/>
              </a:spcAft>
              <a:buNone/>
            </a:pPr>
            <a:r>
              <a:t/>
            </a:r>
            <a:endParaRPr>
              <a:solidFill>
                <a:srgbClr val="222222"/>
              </a:solidFill>
              <a:highlight>
                <a:srgbClr val="FFFFFF"/>
              </a:highlight>
            </a:endParaRPr>
          </a:p>
          <a:p>
            <a:pPr indent="0" lvl="0" marL="0" rtl="0" algn="l">
              <a:spcBef>
                <a:spcPts val="600"/>
              </a:spcBef>
              <a:spcAft>
                <a:spcPts val="0"/>
              </a:spcAft>
              <a:buNone/>
            </a:pPr>
            <a:r>
              <a:t/>
            </a:r>
            <a:endParaRPr>
              <a:solidFill>
                <a:srgbClr val="222222"/>
              </a:solidFill>
              <a:highlight>
                <a:srgbClr val="FFFFFF"/>
              </a:highlight>
            </a:endParaRPr>
          </a:p>
          <a:p>
            <a:pPr indent="0" lvl="0" marL="0" rtl="0" algn="l">
              <a:spcBef>
                <a:spcPts val="600"/>
              </a:spcBef>
              <a:spcAft>
                <a:spcPts val="0"/>
              </a:spcAft>
              <a:buNone/>
            </a:pPr>
            <a:r>
              <a:t/>
            </a:r>
            <a:endParaRPr>
              <a:solidFill>
                <a:srgbClr val="222222"/>
              </a:solidFill>
              <a:highlight>
                <a:srgbClr val="FFFFFF"/>
              </a:highlight>
            </a:endParaRPr>
          </a:p>
          <a:p>
            <a:pPr indent="0" lvl="0" marL="0" rtl="0" algn="l">
              <a:spcBef>
                <a:spcPts val="600"/>
              </a:spcBef>
              <a:spcAft>
                <a:spcPts val="0"/>
              </a:spcAft>
              <a:buNone/>
            </a:pPr>
            <a:r>
              <a:t/>
            </a:r>
            <a:endParaRPr>
              <a:solidFill>
                <a:srgbClr val="222222"/>
              </a:solidFill>
              <a:highlight>
                <a:srgbClr val="FFFFFF"/>
              </a:highlight>
            </a:endParaRPr>
          </a:p>
        </p:txBody>
      </p:sp>
      <p:pic>
        <p:nvPicPr>
          <p:cNvPr id="93" name="Google Shape;93;g29bd849f196_4_1"/>
          <p:cNvPicPr preferRelativeResize="0"/>
          <p:nvPr/>
        </p:nvPicPr>
        <p:blipFill>
          <a:blip r:embed="rId3">
            <a:alphaModFix/>
          </a:blip>
          <a:stretch>
            <a:fillRect/>
          </a:stretch>
        </p:blipFill>
        <p:spPr>
          <a:xfrm>
            <a:off x="6551150" y="2261625"/>
            <a:ext cx="5451876" cy="4169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ph type="title"/>
          </p:nvPr>
        </p:nvSpPr>
        <p:spPr>
          <a:xfrm>
            <a:off x="566928" y="1298466"/>
            <a:ext cx="10515600" cy="50790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sz="3000">
                <a:latin typeface="Arial"/>
                <a:ea typeface="Arial"/>
                <a:cs typeface="Arial"/>
                <a:sym typeface="Arial"/>
              </a:rPr>
              <a:t>Types of Anomalies</a:t>
            </a:r>
            <a:endParaRPr sz="3000">
              <a:latin typeface="Arial"/>
              <a:ea typeface="Arial"/>
              <a:cs typeface="Arial"/>
              <a:sym typeface="Arial"/>
            </a:endParaRPr>
          </a:p>
        </p:txBody>
      </p:sp>
      <p:grpSp>
        <p:nvGrpSpPr>
          <p:cNvPr id="99" name="Google Shape;99;p4"/>
          <p:cNvGrpSpPr/>
          <p:nvPr/>
        </p:nvGrpSpPr>
        <p:grpSpPr>
          <a:xfrm>
            <a:off x="566914" y="2210758"/>
            <a:ext cx="3635315" cy="3456970"/>
            <a:chOff x="1293736" y="1372353"/>
            <a:chExt cx="2726555" cy="2592792"/>
          </a:xfrm>
        </p:grpSpPr>
        <p:sp>
          <p:nvSpPr>
            <p:cNvPr id="100" name="Google Shape;100;p4"/>
            <p:cNvSpPr/>
            <p:nvPr/>
          </p:nvSpPr>
          <p:spPr>
            <a:xfrm rot="2700000">
              <a:off x="2286374" y="1125715"/>
              <a:ext cx="561726" cy="3040276"/>
            </a:xfrm>
            <a:prstGeom prst="roundRect">
              <a:avLst>
                <a:gd fmla="val 50000" name="adj"/>
              </a:avLst>
            </a:prstGeom>
            <a:solidFill>
              <a:srgbClr val="0944A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 name="Google Shape;101;p4"/>
            <p:cNvSpPr/>
            <p:nvPr/>
          </p:nvSpPr>
          <p:spPr>
            <a:xfrm>
              <a:off x="1510752" y="3296820"/>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600">
                  <a:solidFill>
                    <a:srgbClr val="0944A1"/>
                  </a:solidFill>
                  <a:latin typeface="Roboto"/>
                  <a:ea typeface="Roboto"/>
                  <a:cs typeface="Roboto"/>
                  <a:sym typeface="Roboto"/>
                </a:rPr>
                <a:t>1</a:t>
              </a:r>
              <a:endParaRPr b="1" sz="1600">
                <a:solidFill>
                  <a:srgbClr val="0944A1"/>
                </a:solidFill>
                <a:latin typeface="Roboto"/>
                <a:ea typeface="Roboto"/>
                <a:cs typeface="Roboto"/>
                <a:sym typeface="Roboto"/>
              </a:endParaRPr>
            </a:p>
          </p:txBody>
        </p:sp>
        <p:sp>
          <p:nvSpPr>
            <p:cNvPr id="102" name="Google Shape;102;p4"/>
            <p:cNvSpPr txBox="1"/>
            <p:nvPr/>
          </p:nvSpPr>
          <p:spPr>
            <a:xfrm rot="-2700000">
              <a:off x="1547111" y="2309942"/>
              <a:ext cx="2332604" cy="393293"/>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b="1" lang="en-US" sz="2200">
                  <a:solidFill>
                    <a:srgbClr val="FFFFFF"/>
                  </a:solidFill>
                  <a:latin typeface="Roboto"/>
                  <a:ea typeface="Roboto"/>
                  <a:cs typeface="Roboto"/>
                  <a:sym typeface="Roboto"/>
                </a:rPr>
                <a:t>Point Anomalies</a:t>
              </a:r>
              <a:endParaRPr b="1" sz="1700">
                <a:solidFill>
                  <a:srgbClr val="FFFFFF"/>
                </a:solidFill>
                <a:latin typeface="Roboto"/>
                <a:ea typeface="Roboto"/>
                <a:cs typeface="Roboto"/>
                <a:sym typeface="Roboto"/>
              </a:endParaRPr>
            </a:p>
          </p:txBody>
        </p:sp>
        <p:sp>
          <p:nvSpPr>
            <p:cNvPr id="103" name="Google Shape;103;p4"/>
            <p:cNvSpPr txBox="1"/>
            <p:nvPr/>
          </p:nvSpPr>
          <p:spPr>
            <a:xfrm rot="-2700000">
              <a:off x="1715538" y="2651685"/>
              <a:ext cx="2490006" cy="50742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2100"/>
                </a:spcAft>
                <a:buNone/>
              </a:pPr>
              <a:r>
                <a:rPr lang="en-US" sz="1500">
                  <a:latin typeface="Roboto"/>
                  <a:ea typeface="Roboto"/>
                  <a:cs typeface="Roboto"/>
                  <a:sym typeface="Roboto"/>
                </a:rPr>
                <a:t>Single data point stands </a:t>
              </a:r>
              <a:r>
                <a:rPr lang="en-US" sz="1500">
                  <a:latin typeface="Roboto"/>
                  <a:ea typeface="Roboto"/>
                  <a:cs typeface="Roboto"/>
                  <a:sym typeface="Roboto"/>
                </a:rPr>
                <a:t>out</a:t>
              </a:r>
              <a:r>
                <a:rPr lang="en-US" sz="1500">
                  <a:latin typeface="Roboto"/>
                  <a:ea typeface="Roboto"/>
                  <a:cs typeface="Roboto"/>
                  <a:sym typeface="Roboto"/>
                </a:rPr>
                <a:t> from the expected pattern, norm or range</a:t>
              </a:r>
              <a:r>
                <a:rPr lang="en-US" sz="1100">
                  <a:latin typeface="Roboto"/>
                  <a:ea typeface="Roboto"/>
                  <a:cs typeface="Roboto"/>
                  <a:sym typeface="Roboto"/>
                </a:rPr>
                <a:t>.</a:t>
              </a:r>
              <a:endParaRPr b="1" sz="1100">
                <a:latin typeface="Roboto"/>
                <a:ea typeface="Roboto"/>
                <a:cs typeface="Roboto"/>
                <a:sym typeface="Roboto"/>
              </a:endParaRPr>
            </a:p>
          </p:txBody>
        </p:sp>
      </p:grpSp>
      <p:grpSp>
        <p:nvGrpSpPr>
          <p:cNvPr id="104" name="Google Shape;104;p4"/>
          <p:cNvGrpSpPr/>
          <p:nvPr/>
        </p:nvGrpSpPr>
        <p:grpSpPr>
          <a:xfrm>
            <a:off x="4109771" y="2303870"/>
            <a:ext cx="3679872" cy="3518405"/>
            <a:chOff x="3203958" y="1258050"/>
            <a:chExt cx="2759973" cy="2638870"/>
          </a:xfrm>
        </p:grpSpPr>
        <p:sp>
          <p:nvSpPr>
            <p:cNvPr id="105" name="Google Shape;105;p4"/>
            <p:cNvSpPr/>
            <p:nvPr/>
          </p:nvSpPr>
          <p:spPr>
            <a:xfrm rot="2700000">
              <a:off x="4196595" y="1011412"/>
              <a:ext cx="561726" cy="3040276"/>
            </a:xfrm>
            <a:prstGeom prst="roundRect">
              <a:avLst>
                <a:gd fmla="val 50000" name="adj"/>
              </a:avLst>
            </a:prstGeom>
            <a:solidFill>
              <a:srgbClr val="0D5D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4"/>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600">
                  <a:solidFill>
                    <a:srgbClr val="0D5DDF"/>
                  </a:solidFill>
                  <a:latin typeface="Roboto"/>
                  <a:ea typeface="Roboto"/>
                  <a:cs typeface="Roboto"/>
                  <a:sym typeface="Roboto"/>
                </a:rPr>
                <a:t>2</a:t>
              </a:r>
              <a:endParaRPr b="1" sz="1600">
                <a:solidFill>
                  <a:srgbClr val="0D5DDF"/>
                </a:solidFill>
                <a:latin typeface="Roboto"/>
                <a:ea typeface="Roboto"/>
                <a:cs typeface="Roboto"/>
                <a:sym typeface="Roboto"/>
              </a:endParaRPr>
            </a:p>
          </p:txBody>
        </p:sp>
        <p:sp>
          <p:nvSpPr>
            <p:cNvPr id="107" name="Google Shape;107;p4"/>
            <p:cNvSpPr txBox="1"/>
            <p:nvPr/>
          </p:nvSpPr>
          <p:spPr>
            <a:xfrm rot="-2700000">
              <a:off x="3410687" y="2240903"/>
              <a:ext cx="2333877" cy="393293"/>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b="1" lang="en-US" sz="2200">
                  <a:solidFill>
                    <a:srgbClr val="FFFFFF"/>
                  </a:solidFill>
                  <a:latin typeface="Roboto"/>
                  <a:ea typeface="Roboto"/>
                  <a:cs typeface="Roboto"/>
                  <a:sym typeface="Roboto"/>
                </a:rPr>
                <a:t>Collective Anomalies</a:t>
              </a:r>
              <a:endParaRPr b="1" sz="2200">
                <a:solidFill>
                  <a:srgbClr val="FFFFFF"/>
                </a:solidFill>
                <a:latin typeface="Roboto"/>
                <a:ea typeface="Roboto"/>
                <a:cs typeface="Roboto"/>
                <a:sym typeface="Roboto"/>
              </a:endParaRPr>
            </a:p>
          </p:txBody>
        </p:sp>
        <p:sp>
          <p:nvSpPr>
            <p:cNvPr id="108" name="Google Shape;108;p4"/>
            <p:cNvSpPr txBox="1"/>
            <p:nvPr/>
          </p:nvSpPr>
          <p:spPr>
            <a:xfrm rot="-2700000">
              <a:off x="3701185" y="2600860"/>
              <a:ext cx="2440791" cy="50742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2100"/>
                </a:spcAft>
                <a:buNone/>
              </a:pPr>
              <a:r>
                <a:rPr lang="en-US" sz="1500">
                  <a:latin typeface="Roboto"/>
                  <a:ea typeface="Roboto"/>
                  <a:cs typeface="Roboto"/>
                  <a:sym typeface="Roboto"/>
                </a:rPr>
                <a:t>A set of data points are anomalous when compared with the whole set.</a:t>
              </a:r>
              <a:endParaRPr b="1" sz="1500">
                <a:latin typeface="Roboto"/>
                <a:ea typeface="Roboto"/>
                <a:cs typeface="Roboto"/>
                <a:sym typeface="Roboto"/>
              </a:endParaRPr>
            </a:p>
          </p:txBody>
        </p:sp>
      </p:grpSp>
      <p:grpSp>
        <p:nvGrpSpPr>
          <p:cNvPr id="109" name="Google Shape;109;p4"/>
          <p:cNvGrpSpPr/>
          <p:nvPr/>
        </p:nvGrpSpPr>
        <p:grpSpPr>
          <a:xfrm>
            <a:off x="7574286" y="2320408"/>
            <a:ext cx="3794707" cy="3485330"/>
            <a:chOff x="5123977" y="1258050"/>
            <a:chExt cx="2726278" cy="2614063"/>
          </a:xfrm>
        </p:grpSpPr>
        <p:sp>
          <p:nvSpPr>
            <p:cNvPr id="110" name="Google Shape;110;p4"/>
            <p:cNvSpPr/>
            <p:nvPr/>
          </p:nvSpPr>
          <p:spPr>
            <a:xfrm rot="2700000">
              <a:off x="6116614" y="1011412"/>
              <a:ext cx="561726" cy="3040276"/>
            </a:xfrm>
            <a:prstGeom prst="roundRect">
              <a:avLst>
                <a:gd fmla="val 50000" name="adj"/>
              </a:avLst>
            </a:prstGeom>
            <a:solidFill>
              <a:srgbClr val="307B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p4"/>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600">
                  <a:solidFill>
                    <a:srgbClr val="307BF3"/>
                  </a:solidFill>
                  <a:latin typeface="Roboto"/>
                  <a:ea typeface="Roboto"/>
                  <a:cs typeface="Roboto"/>
                  <a:sym typeface="Roboto"/>
                </a:rPr>
                <a:t>3</a:t>
              </a:r>
              <a:endParaRPr b="1" sz="1600">
                <a:solidFill>
                  <a:srgbClr val="307BF3"/>
                </a:solidFill>
                <a:latin typeface="Roboto"/>
                <a:ea typeface="Roboto"/>
                <a:cs typeface="Roboto"/>
                <a:sym typeface="Roboto"/>
              </a:endParaRPr>
            </a:p>
          </p:txBody>
        </p:sp>
        <p:sp>
          <p:nvSpPr>
            <p:cNvPr id="112" name="Google Shape;112;p4"/>
            <p:cNvSpPr txBox="1"/>
            <p:nvPr/>
          </p:nvSpPr>
          <p:spPr>
            <a:xfrm rot="-2700000">
              <a:off x="5323969" y="2238203"/>
              <a:ext cx="2341513" cy="393293"/>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b="1" lang="en-US" sz="2200">
                  <a:solidFill>
                    <a:srgbClr val="FFFFFF"/>
                  </a:solidFill>
                  <a:latin typeface="Roboto"/>
                  <a:ea typeface="Roboto"/>
                  <a:cs typeface="Roboto"/>
                  <a:sym typeface="Roboto"/>
                </a:rPr>
                <a:t>Contextual Anomalies</a:t>
              </a:r>
              <a:endParaRPr b="1" sz="2200">
                <a:solidFill>
                  <a:srgbClr val="FFFFFF"/>
                </a:solidFill>
                <a:latin typeface="Roboto"/>
                <a:ea typeface="Roboto"/>
                <a:cs typeface="Roboto"/>
                <a:sym typeface="Roboto"/>
              </a:endParaRPr>
            </a:p>
          </p:txBody>
        </p:sp>
        <p:sp>
          <p:nvSpPr>
            <p:cNvPr id="113" name="Google Shape;113;p4"/>
            <p:cNvSpPr txBox="1"/>
            <p:nvPr/>
          </p:nvSpPr>
          <p:spPr>
            <a:xfrm rot="-2700000">
              <a:off x="5658125" y="2605303"/>
              <a:ext cx="2358060" cy="50742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2100"/>
                </a:spcAft>
                <a:buNone/>
              </a:pPr>
              <a:r>
                <a:rPr lang="en-US" sz="1500">
                  <a:latin typeface="Roboto"/>
                  <a:ea typeface="Roboto"/>
                  <a:cs typeface="Roboto"/>
                  <a:sym typeface="Roboto"/>
                </a:rPr>
                <a:t>Anomalies which are anomalous in certain contexts but not in another</a:t>
              </a:r>
              <a:endParaRPr b="1" sz="1500">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9bd849f196_4_12"/>
          <p:cNvSpPr txBox="1"/>
          <p:nvPr>
            <p:ph type="title"/>
          </p:nvPr>
        </p:nvSpPr>
        <p:spPr>
          <a:xfrm>
            <a:off x="475478" y="1243591"/>
            <a:ext cx="10515600" cy="5079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sz="3000">
                <a:latin typeface="Arial"/>
                <a:ea typeface="Arial"/>
                <a:cs typeface="Arial"/>
                <a:sym typeface="Arial"/>
              </a:rPr>
              <a:t>Point Anomaly</a:t>
            </a:r>
            <a:endParaRPr sz="3000">
              <a:latin typeface="Arial"/>
              <a:ea typeface="Arial"/>
              <a:cs typeface="Arial"/>
              <a:sym typeface="Arial"/>
            </a:endParaRPr>
          </a:p>
        </p:txBody>
      </p:sp>
      <p:sp>
        <p:nvSpPr>
          <p:cNvPr id="120" name="Google Shape;120;g29bd849f196_4_12"/>
          <p:cNvSpPr txBox="1"/>
          <p:nvPr>
            <p:ph idx="1" type="body"/>
          </p:nvPr>
        </p:nvSpPr>
        <p:spPr>
          <a:xfrm>
            <a:off x="566925" y="1987300"/>
            <a:ext cx="6242400" cy="41466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solidFill>
                  <a:srgbClr val="222222"/>
                </a:solidFill>
              </a:rPr>
              <a:t>Point anomalies are isolated data points that do not follow to the overall distribution of the data.</a:t>
            </a:r>
            <a:endParaRPr>
              <a:solidFill>
                <a:srgbClr val="222222"/>
              </a:solidFill>
            </a:endParaRPr>
          </a:p>
          <a:p>
            <a:pPr indent="0" lvl="0" marL="0" rtl="0" algn="l">
              <a:lnSpc>
                <a:spcPct val="100000"/>
              </a:lnSpc>
              <a:spcBef>
                <a:spcPts val="0"/>
              </a:spcBef>
              <a:spcAft>
                <a:spcPts val="0"/>
              </a:spcAft>
              <a:buNone/>
            </a:pPr>
            <a:r>
              <a:t/>
            </a:r>
            <a:endParaRPr>
              <a:solidFill>
                <a:srgbClr val="222222"/>
              </a:solidFill>
            </a:endParaRPr>
          </a:p>
          <a:p>
            <a:pPr indent="0" lvl="0" marL="0" rtl="0" algn="l">
              <a:lnSpc>
                <a:spcPct val="100000"/>
              </a:lnSpc>
              <a:spcBef>
                <a:spcPts val="0"/>
              </a:spcBef>
              <a:spcAft>
                <a:spcPts val="0"/>
              </a:spcAft>
              <a:buNone/>
            </a:pPr>
            <a:r>
              <a:rPr lang="en-US">
                <a:solidFill>
                  <a:srgbClr val="222222"/>
                </a:solidFill>
              </a:rPr>
              <a:t>Identifying point anomalies typically involves comparing the value of each data point to a measure of central tendency and spread, such as the mean and standard deviation, or using statistical techniques that model the data distribution. </a:t>
            </a:r>
            <a:endParaRPr>
              <a:solidFill>
                <a:srgbClr val="222222"/>
              </a:solidFill>
            </a:endParaRPr>
          </a:p>
          <a:p>
            <a:pPr indent="0" lvl="0" marL="0" rtl="0" algn="l">
              <a:lnSpc>
                <a:spcPct val="100000"/>
              </a:lnSpc>
              <a:spcBef>
                <a:spcPts val="0"/>
              </a:spcBef>
              <a:spcAft>
                <a:spcPts val="0"/>
              </a:spcAft>
              <a:buNone/>
            </a:pPr>
            <a:r>
              <a:t/>
            </a:r>
            <a:endParaRPr>
              <a:solidFill>
                <a:srgbClr val="222222"/>
              </a:solidFill>
            </a:endParaRPr>
          </a:p>
          <a:p>
            <a:pPr indent="0" lvl="0" marL="0" rtl="0" algn="l">
              <a:lnSpc>
                <a:spcPct val="100000"/>
              </a:lnSpc>
              <a:spcBef>
                <a:spcPts val="0"/>
              </a:spcBef>
              <a:spcAft>
                <a:spcPts val="0"/>
              </a:spcAft>
              <a:buNone/>
            </a:pPr>
            <a:r>
              <a:rPr lang="en-US">
                <a:solidFill>
                  <a:srgbClr val="222222"/>
                </a:solidFill>
              </a:rPr>
              <a:t>These are the simplest and most easily identifiable type of anomaly, as you can see from the image below. </a:t>
            </a:r>
            <a:endParaRPr>
              <a:solidFill>
                <a:srgbClr val="222222"/>
              </a:solidFill>
            </a:endParaRPr>
          </a:p>
          <a:p>
            <a:pPr indent="0" lvl="0" marL="0" rtl="0" algn="l">
              <a:lnSpc>
                <a:spcPct val="100000"/>
              </a:lnSpc>
              <a:spcBef>
                <a:spcPts val="0"/>
              </a:spcBef>
              <a:spcAft>
                <a:spcPts val="0"/>
              </a:spcAft>
              <a:buNone/>
            </a:pPr>
            <a:r>
              <a:t/>
            </a:r>
            <a:endParaRPr>
              <a:solidFill>
                <a:srgbClr val="222222"/>
              </a:solidFill>
            </a:endParaRPr>
          </a:p>
        </p:txBody>
      </p:sp>
      <p:pic>
        <p:nvPicPr>
          <p:cNvPr id="121" name="Google Shape;121;g29bd849f196_4_12"/>
          <p:cNvPicPr preferRelativeResize="0"/>
          <p:nvPr/>
        </p:nvPicPr>
        <p:blipFill>
          <a:blip r:embed="rId3">
            <a:alphaModFix/>
          </a:blip>
          <a:stretch>
            <a:fillRect/>
          </a:stretch>
        </p:blipFill>
        <p:spPr>
          <a:xfrm>
            <a:off x="6973825" y="1859225"/>
            <a:ext cx="4992624" cy="4535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9bd849f196_4_23"/>
          <p:cNvSpPr txBox="1"/>
          <p:nvPr>
            <p:ph type="title"/>
          </p:nvPr>
        </p:nvSpPr>
        <p:spPr>
          <a:xfrm>
            <a:off x="566923" y="1261875"/>
            <a:ext cx="6663000" cy="5079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sz="3000">
                <a:latin typeface="Arial"/>
                <a:ea typeface="Arial"/>
                <a:cs typeface="Arial"/>
                <a:sym typeface="Arial"/>
              </a:rPr>
              <a:t>Contextual Anomaly</a:t>
            </a:r>
            <a:endParaRPr sz="3000">
              <a:latin typeface="Arial"/>
              <a:ea typeface="Arial"/>
              <a:cs typeface="Arial"/>
              <a:sym typeface="Arial"/>
            </a:endParaRPr>
          </a:p>
        </p:txBody>
      </p:sp>
      <p:sp>
        <p:nvSpPr>
          <p:cNvPr id="128" name="Google Shape;128;g29bd849f196_4_23"/>
          <p:cNvSpPr txBox="1"/>
          <p:nvPr>
            <p:ph idx="1" type="body"/>
          </p:nvPr>
        </p:nvSpPr>
        <p:spPr>
          <a:xfrm>
            <a:off x="566925" y="1892800"/>
            <a:ext cx="10668000" cy="3968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solidFill>
                  <a:srgbClr val="1F1F1F"/>
                </a:solidFill>
                <a:highlight>
                  <a:srgbClr val="FFFFFF"/>
                </a:highlight>
              </a:rPr>
              <a:t>A contextual anomaly is a data point that significantly differs from the rest of the data points in the same context. A data point that appears to be abnormal in one context may not be abnormal in another.</a:t>
            </a:r>
            <a:endParaRPr>
              <a:solidFill>
                <a:srgbClr val="1F1F1F"/>
              </a:solidFill>
              <a:highlight>
                <a:srgbClr val="FFFFFF"/>
              </a:highlight>
            </a:endParaRPr>
          </a:p>
          <a:p>
            <a:pPr indent="0" lvl="0" marL="0" rtl="0" algn="l">
              <a:spcBef>
                <a:spcPts val="600"/>
              </a:spcBef>
              <a:spcAft>
                <a:spcPts val="0"/>
              </a:spcAft>
              <a:buNone/>
            </a:pPr>
            <a:r>
              <a:rPr lang="en-US">
                <a:solidFill>
                  <a:srgbClr val="1F1F1F"/>
                </a:solidFill>
                <a:highlight>
                  <a:srgbClr val="FFFFFF"/>
                </a:highlight>
              </a:rPr>
              <a:t>This type of anomaly is defined in terms of the conditions or environment in which it occurs and is often identified by considering the data within its specific context or environment.</a:t>
            </a:r>
            <a:endParaRPr>
              <a:solidFill>
                <a:srgbClr val="1F1F1F"/>
              </a:solidFill>
              <a:highlight>
                <a:srgbClr val="FFFFFF"/>
              </a:highlight>
            </a:endParaRPr>
          </a:p>
          <a:p>
            <a:pPr indent="0" lvl="0" marL="0" rtl="0" algn="l">
              <a:spcBef>
                <a:spcPts val="600"/>
              </a:spcBef>
              <a:spcAft>
                <a:spcPts val="0"/>
              </a:spcAft>
              <a:buNone/>
            </a:pPr>
            <a:r>
              <a:rPr lang="en-US">
                <a:solidFill>
                  <a:srgbClr val="1F1F1F"/>
                </a:solidFill>
                <a:highlight>
                  <a:srgbClr val="FFFFFF"/>
                </a:highlight>
              </a:rPr>
              <a:t>This process is particularly relevant in fields like data analysis, machine learning, and statistics.</a:t>
            </a:r>
            <a:endParaRPr>
              <a:solidFill>
                <a:srgbClr val="1F1F1F"/>
              </a:solidFill>
              <a:highlight>
                <a:srgbClr val="FFFFFF"/>
              </a:highlight>
            </a:endParaRPr>
          </a:p>
          <a:p>
            <a:pPr indent="0" lvl="0" marL="0" rtl="0" algn="l">
              <a:spcBef>
                <a:spcPts val="600"/>
              </a:spcBef>
              <a:spcAft>
                <a:spcPts val="0"/>
              </a:spcAft>
              <a:buNone/>
            </a:pPr>
            <a:r>
              <a:t/>
            </a:r>
            <a:endParaRPr>
              <a:solidFill>
                <a:srgbClr val="1F1F1F"/>
              </a:solidFill>
              <a:highlight>
                <a:srgbClr val="FFFFFF"/>
              </a:highlight>
            </a:endParaRPr>
          </a:p>
        </p:txBody>
      </p:sp>
      <p:pic>
        <p:nvPicPr>
          <p:cNvPr id="129" name="Google Shape;129;g29bd849f196_4_23"/>
          <p:cNvPicPr preferRelativeResize="0"/>
          <p:nvPr/>
        </p:nvPicPr>
        <p:blipFill rotWithShape="1">
          <a:blip r:embed="rId3">
            <a:alphaModFix/>
          </a:blip>
          <a:srcRect b="0" l="5787" r="412" t="9966"/>
          <a:stretch/>
        </p:blipFill>
        <p:spPr>
          <a:xfrm>
            <a:off x="3608825" y="3916650"/>
            <a:ext cx="8211299" cy="294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9bd849f196_4_36"/>
          <p:cNvSpPr txBox="1"/>
          <p:nvPr>
            <p:ph type="title"/>
          </p:nvPr>
        </p:nvSpPr>
        <p:spPr>
          <a:xfrm>
            <a:off x="566928" y="1261891"/>
            <a:ext cx="4248900" cy="5079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sz="3000">
                <a:latin typeface="Arial"/>
                <a:ea typeface="Arial"/>
                <a:cs typeface="Arial"/>
                <a:sym typeface="Arial"/>
              </a:rPr>
              <a:t>Collective Anomaly</a:t>
            </a:r>
            <a:endParaRPr sz="3000">
              <a:latin typeface="Arial"/>
              <a:ea typeface="Arial"/>
              <a:cs typeface="Arial"/>
              <a:sym typeface="Arial"/>
            </a:endParaRPr>
          </a:p>
        </p:txBody>
      </p:sp>
      <p:sp>
        <p:nvSpPr>
          <p:cNvPr id="136" name="Google Shape;136;g29bd849f196_4_36"/>
          <p:cNvSpPr txBox="1"/>
          <p:nvPr>
            <p:ph idx="1" type="body"/>
          </p:nvPr>
        </p:nvSpPr>
        <p:spPr>
          <a:xfrm>
            <a:off x="566924" y="2020825"/>
            <a:ext cx="6279000" cy="3968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solidFill>
                  <a:srgbClr val="222222"/>
                </a:solidFill>
              </a:rPr>
              <a:t>A collective anomaly refers to a situation where a collection of related data points is anomalous compared to the entire data set, even though the individual data points within the collection may not be anomalies themselves.</a:t>
            </a:r>
            <a:endParaRPr>
              <a:solidFill>
                <a:srgbClr val="222222"/>
              </a:solidFill>
            </a:endParaRPr>
          </a:p>
          <a:p>
            <a:pPr indent="0" lvl="0" marL="0" rtl="0" algn="l">
              <a:spcBef>
                <a:spcPts val="600"/>
              </a:spcBef>
              <a:spcAft>
                <a:spcPts val="0"/>
              </a:spcAft>
              <a:buNone/>
            </a:pPr>
            <a:r>
              <a:rPr lang="en-US">
                <a:solidFill>
                  <a:srgbClr val="222222"/>
                </a:solidFill>
              </a:rPr>
              <a:t>Detecting collective anomalies involves understanding the interrelationships between data points and recognizing when a group of them deviates from the norm.</a:t>
            </a:r>
            <a:endParaRPr>
              <a:solidFill>
                <a:srgbClr val="222222"/>
              </a:solidFill>
            </a:endParaRPr>
          </a:p>
          <a:p>
            <a:pPr indent="0" lvl="0" marL="0" rtl="0" algn="l">
              <a:spcBef>
                <a:spcPts val="600"/>
              </a:spcBef>
              <a:spcAft>
                <a:spcPts val="0"/>
              </a:spcAft>
              <a:buNone/>
            </a:pPr>
            <a:r>
              <a:rPr lang="en-US">
                <a:solidFill>
                  <a:srgbClr val="222222"/>
                </a:solidFill>
              </a:rPr>
              <a:t>This concept is particularly significant in fields like data analysis, network security, and environmental studies. </a:t>
            </a:r>
            <a:endParaRPr>
              <a:solidFill>
                <a:srgbClr val="222222"/>
              </a:solidFill>
            </a:endParaRPr>
          </a:p>
          <a:p>
            <a:pPr indent="0" lvl="0" marL="0" rtl="0" algn="l">
              <a:spcBef>
                <a:spcPts val="600"/>
              </a:spcBef>
              <a:spcAft>
                <a:spcPts val="0"/>
              </a:spcAft>
              <a:buNone/>
            </a:pPr>
            <a:r>
              <a:t/>
            </a:r>
            <a:endParaRPr>
              <a:solidFill>
                <a:srgbClr val="222222"/>
              </a:solidFill>
            </a:endParaRPr>
          </a:p>
          <a:p>
            <a:pPr indent="0" lvl="0" marL="0" rtl="0" algn="l">
              <a:spcBef>
                <a:spcPts val="600"/>
              </a:spcBef>
              <a:spcAft>
                <a:spcPts val="0"/>
              </a:spcAft>
              <a:buNone/>
            </a:pPr>
            <a:r>
              <a:t/>
            </a:r>
            <a:endParaRPr>
              <a:solidFill>
                <a:srgbClr val="222222"/>
              </a:solidFill>
            </a:endParaRPr>
          </a:p>
        </p:txBody>
      </p:sp>
      <p:pic>
        <p:nvPicPr>
          <p:cNvPr id="137" name="Google Shape;137;g29bd849f196_4_36"/>
          <p:cNvPicPr preferRelativeResize="0"/>
          <p:nvPr/>
        </p:nvPicPr>
        <p:blipFill rotWithShape="1">
          <a:blip r:embed="rId3">
            <a:alphaModFix/>
          </a:blip>
          <a:srcRect b="7990" l="0" r="0" t="-7990"/>
          <a:stretch/>
        </p:blipFill>
        <p:spPr>
          <a:xfrm>
            <a:off x="6845924" y="2142125"/>
            <a:ext cx="5041277" cy="3432911"/>
          </a:xfrm>
          <a:prstGeom prst="rect">
            <a:avLst/>
          </a:prstGeom>
          <a:noFill/>
          <a:ln>
            <a:noFill/>
          </a:ln>
        </p:spPr>
      </p:pic>
      <p:sp>
        <p:nvSpPr>
          <p:cNvPr id="138" name="Google Shape;138;g29bd849f196_4_36"/>
          <p:cNvSpPr txBox="1"/>
          <p:nvPr/>
        </p:nvSpPr>
        <p:spPr>
          <a:xfrm>
            <a:off x="8107675" y="5663175"/>
            <a:ext cx="27066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1F1F1F"/>
                </a:solidFill>
              </a:rPr>
              <a:t>An irregular heart beat </a:t>
            </a:r>
            <a:endParaRPr sz="1800">
              <a:solidFill>
                <a:srgbClr val="1F1F1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9d22bb8501_0_0"/>
          <p:cNvSpPr txBox="1"/>
          <p:nvPr>
            <p:ph idx="1" type="body"/>
          </p:nvPr>
        </p:nvSpPr>
        <p:spPr>
          <a:xfrm>
            <a:off x="566922" y="2185425"/>
            <a:ext cx="8692800" cy="3968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solidFill>
                  <a:srgbClr val="1F1F1F"/>
                </a:solidFill>
              </a:rPr>
              <a:t>There are several types of anomaly detection methods, each suitable for different scenarios and types of data:</a:t>
            </a:r>
            <a:endParaRPr>
              <a:solidFill>
                <a:srgbClr val="1F1F1F"/>
              </a:solidFill>
            </a:endParaRPr>
          </a:p>
          <a:p>
            <a:pPr indent="-342900" lvl="0" marL="457200" rtl="0" algn="l">
              <a:spcBef>
                <a:spcPts val="600"/>
              </a:spcBef>
              <a:spcAft>
                <a:spcPts val="0"/>
              </a:spcAft>
              <a:buClr>
                <a:srgbClr val="1F1F1F"/>
              </a:buClr>
              <a:buSzPts val="1800"/>
              <a:buAutoNum type="arabicPeriod"/>
            </a:pPr>
            <a:r>
              <a:rPr lang="en-US">
                <a:solidFill>
                  <a:srgbClr val="1F1F1F"/>
                </a:solidFill>
              </a:rPr>
              <a:t>Inter Quartile Range (IQR)</a:t>
            </a:r>
            <a:endParaRPr>
              <a:solidFill>
                <a:srgbClr val="1F1F1F"/>
              </a:solidFill>
            </a:endParaRPr>
          </a:p>
          <a:p>
            <a:pPr indent="-342900" lvl="0" marL="457200" rtl="0" algn="l">
              <a:spcBef>
                <a:spcPts val="0"/>
              </a:spcBef>
              <a:spcAft>
                <a:spcPts val="0"/>
              </a:spcAft>
              <a:buClr>
                <a:srgbClr val="1F1F1F"/>
              </a:buClr>
              <a:buSzPts val="1800"/>
              <a:buAutoNum type="arabicPeriod"/>
            </a:pPr>
            <a:r>
              <a:rPr lang="en-US">
                <a:solidFill>
                  <a:srgbClr val="1F1F1F"/>
                </a:solidFill>
              </a:rPr>
              <a:t>Local Outlier Factor (LOF)</a:t>
            </a:r>
            <a:endParaRPr>
              <a:solidFill>
                <a:srgbClr val="1F1F1F"/>
              </a:solidFill>
            </a:endParaRPr>
          </a:p>
          <a:p>
            <a:pPr indent="-342900" lvl="0" marL="457200" rtl="0" algn="l">
              <a:spcBef>
                <a:spcPts val="0"/>
              </a:spcBef>
              <a:spcAft>
                <a:spcPts val="0"/>
              </a:spcAft>
              <a:buClr>
                <a:srgbClr val="1F1F1F"/>
              </a:buClr>
              <a:buSzPts val="1800"/>
              <a:buAutoNum type="arabicPeriod"/>
            </a:pPr>
            <a:r>
              <a:rPr lang="en-US">
                <a:solidFill>
                  <a:srgbClr val="1F1F1F"/>
                </a:solidFill>
              </a:rPr>
              <a:t>Isolation Forest</a:t>
            </a:r>
            <a:endParaRPr>
              <a:solidFill>
                <a:srgbClr val="1F1F1F"/>
              </a:solidFill>
            </a:endParaRPr>
          </a:p>
          <a:p>
            <a:pPr indent="-342900" lvl="0" marL="457200" rtl="0" algn="l">
              <a:spcBef>
                <a:spcPts val="0"/>
              </a:spcBef>
              <a:spcAft>
                <a:spcPts val="0"/>
              </a:spcAft>
              <a:buClr>
                <a:srgbClr val="1F1F1F"/>
              </a:buClr>
              <a:buSzPts val="1800"/>
              <a:buAutoNum type="arabicPeriod"/>
            </a:pPr>
            <a:r>
              <a:rPr lang="en-US">
                <a:solidFill>
                  <a:srgbClr val="1F1F1F"/>
                </a:solidFill>
              </a:rPr>
              <a:t>LSTM Anomaly Detection</a:t>
            </a:r>
            <a:endParaRPr>
              <a:solidFill>
                <a:srgbClr val="1F1F1F"/>
              </a:solidFill>
            </a:endParaRPr>
          </a:p>
          <a:p>
            <a:pPr indent="-342900" lvl="0" marL="457200" rtl="0" algn="l">
              <a:spcBef>
                <a:spcPts val="0"/>
              </a:spcBef>
              <a:spcAft>
                <a:spcPts val="0"/>
              </a:spcAft>
              <a:buClr>
                <a:srgbClr val="1F1F1F"/>
              </a:buClr>
              <a:buSzPts val="1800"/>
              <a:buAutoNum type="arabicPeriod"/>
            </a:pPr>
            <a:r>
              <a:rPr lang="en-US">
                <a:solidFill>
                  <a:srgbClr val="1F1F1F"/>
                </a:solidFill>
              </a:rPr>
              <a:t>k-Means Anomaly Detection</a:t>
            </a:r>
            <a:endParaRPr>
              <a:solidFill>
                <a:srgbClr val="1F1F1F"/>
              </a:solidFill>
            </a:endParaRPr>
          </a:p>
          <a:p>
            <a:pPr indent="-342900" lvl="0" marL="457200" rtl="0" algn="l">
              <a:spcBef>
                <a:spcPts val="0"/>
              </a:spcBef>
              <a:spcAft>
                <a:spcPts val="0"/>
              </a:spcAft>
              <a:buClr>
                <a:srgbClr val="1F1F1F"/>
              </a:buClr>
              <a:buSzPts val="1800"/>
              <a:buAutoNum type="arabicPeriod"/>
            </a:pPr>
            <a:r>
              <a:rPr lang="en-US">
                <a:solidFill>
                  <a:srgbClr val="1F1F1F"/>
                </a:solidFill>
              </a:rPr>
              <a:t>Principal Component Analysis (PCA)</a:t>
            </a:r>
            <a:endParaRPr>
              <a:solidFill>
                <a:srgbClr val="1F1F1F"/>
              </a:solidFill>
            </a:endParaRPr>
          </a:p>
          <a:p>
            <a:pPr indent="0" lvl="0" marL="0" rtl="0" algn="l">
              <a:spcBef>
                <a:spcPts val="600"/>
              </a:spcBef>
              <a:spcAft>
                <a:spcPts val="0"/>
              </a:spcAft>
              <a:buNone/>
            </a:pPr>
            <a:r>
              <a:t/>
            </a:r>
            <a:endParaRPr>
              <a:solidFill>
                <a:srgbClr val="1F1F1F"/>
              </a:solidFill>
            </a:endParaRPr>
          </a:p>
          <a:p>
            <a:pPr indent="0" lvl="0" marL="457200" rtl="0" algn="l">
              <a:spcBef>
                <a:spcPts val="600"/>
              </a:spcBef>
              <a:spcAft>
                <a:spcPts val="0"/>
              </a:spcAft>
              <a:buNone/>
            </a:pPr>
            <a:r>
              <a:t/>
            </a:r>
            <a:endParaRPr>
              <a:solidFill>
                <a:srgbClr val="1F1F1F"/>
              </a:solidFill>
            </a:endParaRPr>
          </a:p>
        </p:txBody>
      </p:sp>
      <p:sp>
        <p:nvSpPr>
          <p:cNvPr id="145" name="Google Shape;145;g29d22bb8501_0_0"/>
          <p:cNvSpPr txBox="1"/>
          <p:nvPr>
            <p:ph type="title"/>
          </p:nvPr>
        </p:nvSpPr>
        <p:spPr>
          <a:xfrm>
            <a:off x="566925" y="1261900"/>
            <a:ext cx="7083600" cy="507900"/>
          </a:xfrm>
          <a:prstGeom prst="rect">
            <a:avLst/>
          </a:prstGeom>
        </p:spPr>
        <p:txBody>
          <a:bodyPr anchorCtr="0" anchor="b" bIns="45700" lIns="91425" spcFirstLastPara="1" rIns="91425" wrap="square" tIns="45700">
            <a:spAutoFit/>
          </a:bodyPr>
          <a:lstStyle/>
          <a:p>
            <a:pPr indent="0" lvl="0" marL="0" rtl="0" algn="l">
              <a:spcBef>
                <a:spcPts val="0"/>
              </a:spcBef>
              <a:spcAft>
                <a:spcPts val="0"/>
              </a:spcAft>
              <a:buNone/>
            </a:pPr>
            <a:r>
              <a:rPr lang="en-US" sz="3000">
                <a:latin typeface="Arial"/>
                <a:ea typeface="Arial"/>
                <a:cs typeface="Arial"/>
                <a:sym typeface="Arial"/>
              </a:rPr>
              <a:t>Common Anomaly Detection Methods</a:t>
            </a:r>
            <a:endParaRPr sz="3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2019-04-04T19:20:28Z</dcterms:created>
  <dc:creator>Division of University Communications</dc:creator>
</cp:coreProperties>
</file>