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7"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5" r:id="rId80"/>
  </p:sldIdLst>
  <p:sldSz cx="9144000" cy="5143500" type="screen16x9"/>
  <p:notesSz cx="6858000" cy="9144000"/>
  <p:embeddedFontLst>
    <p:embeddedFont>
      <p:font typeface="Comfortaa" charset="0"/>
      <p:regular r:id="rId82"/>
      <p:bold r:id="rId83"/>
    </p:embeddedFont>
    <p:embeddedFont>
      <p:font typeface="Montserrat" pitchFamily="2" charset="0"/>
      <p:regular r:id="rId84"/>
    </p:embeddedFont>
    <p:embeddedFont>
      <p:font typeface="Consolas" pitchFamily="49" charset="0"/>
      <p:regular r:id="rId85"/>
      <p:bold r:id="rId86"/>
      <p:italic r:id="rId87"/>
      <p:boldItalic r:id="rId88"/>
    </p:embeddedFont>
    <p:embeddedFont>
      <p:font typeface="Calibri" pitchFamily="34" charset="0"/>
      <p:regular r:id="rId89"/>
      <p:bold r:id="rId90"/>
      <p:italic r:id="rId91"/>
      <p:boldItalic r:id="rId92"/>
    </p:embeddedFont>
    <p:embeddedFont>
      <p:font typeface="Wingdings 3" pitchFamily="18" charset="2"/>
      <p:regular r:id="rId93"/>
    </p:embeddedFont>
    <p:embeddedFont>
      <p:font typeface="Verdana" pitchFamily="34" charset="0"/>
      <p:regular r:id="rId94"/>
      <p:bold r:id="rId95"/>
      <p:italic r:id="rId96"/>
      <p:boldItalic r:id="rId97"/>
    </p:embeddedFont>
    <p:embeddedFont>
      <p:font typeface="Wingdings 2" pitchFamily="18" charset="2"/>
      <p:regular r:id="rId98"/>
    </p:embeddedFont>
    <p:embeddedFont>
      <p:font typeface="Lucida Sans Unicode" pitchFamily="34" charset="0"/>
      <p:regular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6.fntdata"/><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font" Target="fonts/font9.fntdata"/><Relationship Id="rId95"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403e8ed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ge403e8e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403e8edb5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ge403e8edb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403e8edb5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e403e8edb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403e8edb5_0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ge403e8edb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403e8edb5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e403e8edb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403e8edb5_0_2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e403e8edb5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403e8edb5_0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403e8edb5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403e8edb5_0_2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e403e8edb5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03e8edb5_0_3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e403e8edb5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403e8edb5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e403e8edb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403e8edb5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ge403e8edb5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03e8edb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ge403e8ed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403e8edb5_0_3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e403e8edb5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403e8edb5_0_4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ge403e8edb5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403e8edb5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e403e8edb5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403e8edb5_0_4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e403e8edb5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403e8edb5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ge403e8edb5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403e8edb5_0_4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ge403e8edb5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403e8edb5_0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ge403e8edb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403e8edb5_0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ge403e8edb5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403e8edb5_0_4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ge403e8edb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403e8edb5_0_4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e403e8edb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831cd08f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ge831cd08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403e8edb5_0_4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e403e8edb5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403e8edb5_0_4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e403e8edb5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e40b325c25_7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e40b325c25_7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40b325c25_7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ge40b325c25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40b325c25_7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ge40b325c25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40b325c25_7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e40b325c25_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40b325c25_7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ge40b325c25_7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40b325c25_7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e40b325c25_7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40b325c25_7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ge40b325c25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40b325c25_7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ge40b325c25_7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831cd08f2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ge831cd08f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40b325c25_7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ge40b325c25_7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e40b325c25_7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ge40b325c25_7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40b325c25_7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e40b325c25_7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40b325c25_7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ge40b325c25_7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403e8edb5_0_5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ge403e8edb5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403e8edb5_0_5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e403e8edb5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e403e8edb5_0_5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ge403e8edb5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03e8edb5_0_5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ge403e8edb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03e8edb5_0_5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ge403e8edb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403e8edb5_0_5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4" name="Google Shape;444;ge403e8edb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831cd08f2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e831cd08f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403e8edb5_0_5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1" name="Google Shape;451;ge403e8edb5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403e8edb5_0_5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8" name="Google Shape;458;ge403e8edb5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403e8edb5_0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ge403e8edb5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403e8edb5_0_6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2" name="Google Shape;472;ge403e8edb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e403e8edb5_0_6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9" name="Google Shape;479;ge403e8edb5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403e8edb5_0_6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6" name="Google Shape;486;ge403e8edb5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e403e8edb5_0_6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3" name="Google Shape;493;ge403e8edb5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403e8edb5_0_6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ge403e8edb5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403e8edb5_0_6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ge403e8edb5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e40b325c25_7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4" name="Google Shape;514;ge40b325c25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403e8edb5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ge403e8edb5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40b325c25_7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1" name="Google Shape;521;ge40b325c25_7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e40b325c25_7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9" name="Google Shape;549;ge40b325c25_7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e40b325c25_7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6" name="Google Shape;556;ge40b325c25_7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e40b325c25_7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3" name="Google Shape;563;ge40b325c25_7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e40b325c25_7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0" name="Google Shape;570;ge40b325c25_7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e40b325c25_7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7" name="Google Shape;577;ge40b325c25_7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e40b325c25_7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4" name="Google Shape;584;ge40b325c25_7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e40b325c25_7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1" name="Google Shape;591;ge40b325c25_7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e40b325c25_7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8" name="Google Shape;598;ge40b325c25_7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e402503a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5" name="Google Shape;605;ge402503a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403e8edb5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e403e8edb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e402503ab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2" name="Google Shape;612;ge402503ab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402503abc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9" name="Google Shape;619;ge402503ab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e402503ab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6" name="Google Shape;626;ge402503ab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e402503abc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3" name="Google Shape;633;ge402503ab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e402503ab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0" name="Google Shape;640;ge402503ab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e402503abc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7" name="Google Shape;647;ge402503ab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402503abc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4" name="Google Shape;654;ge402503ab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e402503ab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1" name="Google Shape;661;ge402503ab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e831cd08f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8" name="Google Shape;668;ge831cd08f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ea99f28fc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2" name="Google Shape;682;gea99f28f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03e8edb5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e403e8edb5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403e8edb5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e403e8edb5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4CF2E0-CCC4-4E1E-9902-C3C36AB3FDA4}" type="datetimeFigureOut">
              <a:rPr lang="en-US" smtClean="0"/>
              <a:pPr/>
              <a:t>7/17/2022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4CF2E0-CCC4-4E1E-9902-C3C36AB3FDA4}" type="datetimeFigureOut">
              <a:rPr lang="en-US" smtClean="0"/>
              <a:pPr/>
              <a:t>7/17/2022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64CF2E0-CCC4-4E1E-9902-C3C36AB3FDA4}" type="datetimeFigureOut">
              <a:rPr lang="en-US" smtClean="0"/>
              <a:pPr/>
              <a:t>7/17/2022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4CF2E0-CCC4-4E1E-9902-C3C36AB3FDA4}" type="datetimeFigureOut">
              <a:rPr lang="en-US" smtClean="0"/>
              <a:pPr/>
              <a:t>7/17/2022</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algn="r" eaLnBrk="1" latinLnBrk="0" hangingPunct="1"/>
            <a:fld id="{564CF2E0-CCC4-4E1E-9902-C3C36AB3FDA4}" type="datetimeFigureOut">
              <a:rPr lang="en-US" smtClean="0"/>
              <a:pPr algn="r" eaLnBrk="1" latinLnBrk="0" hangingPunct="1"/>
              <a:t>7/17/2022</a:t>
            </a:fld>
            <a:endParaRPr lang="en-US" sz="1400" dirty="0">
              <a:solidFill>
                <a:schemeClr val="tx2"/>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sz="1400" dirty="0">
              <a:solidFill>
                <a:schemeClr val="tx2"/>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1000"/>
          </a:blip>
          <a:stretch>
            <a:fillRect/>
          </a:stretch>
        </a:blipFill>
        <a:effectLst/>
      </p:bgPr>
    </p:bg>
    <p:spTree>
      <p:nvGrpSpPr>
        <p:cNvPr id="1" name="Shape 59"/>
        <p:cNvGrpSpPr/>
        <p:nvPr/>
      </p:nvGrpSpPr>
      <p:grpSpPr>
        <a:xfrm>
          <a:off x="0" y="0"/>
          <a:ext cx="0" cy="0"/>
          <a:chOff x="0" y="0"/>
          <a:chExt cx="0" cy="0"/>
        </a:xfrm>
      </p:grpSpPr>
      <p:sp>
        <p:nvSpPr>
          <p:cNvPr id="61" name="Google Shape;61;p14"/>
          <p:cNvSpPr txBox="1"/>
          <p:nvPr/>
        </p:nvSpPr>
        <p:spPr>
          <a:xfrm>
            <a:off x="2571225" y="2103250"/>
            <a:ext cx="4001700" cy="493200"/>
          </a:xfrm>
          <a:prstGeom prst="rect">
            <a:avLst/>
          </a:prstGeom>
          <a:noFill/>
          <a:ln>
            <a:noFill/>
          </a:ln>
        </p:spPr>
        <p:txBody>
          <a:bodyPr spcFirstLastPara="1" wrap="square" lIns="0" tIns="0" rIns="0" bIns="0" anchor="t" anchorCtr="0">
            <a:noAutofit/>
          </a:bodyPr>
          <a:lstStyle/>
          <a:p>
            <a:pPr marL="0" marR="0" lvl="0" indent="0" algn="l" rtl="0">
              <a:lnSpc>
                <a:spcPct val="138997"/>
              </a:lnSpc>
              <a:spcBef>
                <a:spcPts val="0"/>
              </a:spcBef>
              <a:spcAft>
                <a:spcPts val="0"/>
              </a:spcAft>
              <a:buClr>
                <a:srgbClr val="000000"/>
              </a:buClr>
              <a:buSzPts val="4700"/>
              <a:buFont typeface="Arial"/>
              <a:buNone/>
            </a:pPr>
            <a:r>
              <a:rPr lang="en-GB" sz="3600" b="1">
                <a:solidFill>
                  <a:srgbClr val="012622"/>
                </a:solidFill>
                <a:latin typeface="Comfortaa"/>
                <a:ea typeface="Comfortaa"/>
                <a:cs typeface="Comfortaa"/>
                <a:sym typeface="Comfortaa"/>
              </a:rPr>
              <a:t>Basic Javascript</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Data Types</a:t>
            </a:r>
            <a:endParaRPr sz="2500">
              <a:solidFill>
                <a:srgbClr val="00A1FF"/>
              </a:solidFill>
              <a:latin typeface="Montserrat"/>
              <a:ea typeface="Montserrat"/>
              <a:cs typeface="Montserrat"/>
              <a:sym typeface="Montserrat"/>
            </a:endParaRPr>
          </a:p>
        </p:txBody>
      </p:sp>
      <p:sp>
        <p:nvSpPr>
          <p:cNvPr id="125" name="Google Shape;125;p2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JavaScript variables can hold different data types: numbers, strings, objects and more. In programming, data types is an important concept. To be able to operate on variables, it is important to know something about the type. JavaScript has dynamic types. This means that the same variable can be used to hold different data types.</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1">
                <a:solidFill>
                  <a:schemeClr val="dk1"/>
                </a:solidFill>
                <a:latin typeface="Comfortaa"/>
                <a:ea typeface="Comfortaa"/>
                <a:cs typeface="Comfortaa"/>
                <a:sym typeface="Comfortaa"/>
              </a:rPr>
              <a:t>Strings</a:t>
            </a:r>
            <a:r>
              <a:rPr lang="en-GB" sz="1200">
                <a:solidFill>
                  <a:schemeClr val="dk1"/>
                </a:solidFill>
                <a:latin typeface="Comfortaa"/>
                <a:ea typeface="Comfortaa"/>
                <a:cs typeface="Comfortaa"/>
                <a:sym typeface="Comfortaa"/>
              </a:rPr>
              <a:t>: A string (or a text string) is a series of characters like "John Doe". Strings are written with quotes. You can use single or double quotes. Example: </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carName1 = "Volvo XC60";   // Using double quotes</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carName2 = 'Volvo XC60';   // Using single quotes</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answer1 = "It's alright";   // Single quote inside double quotes</a:t>
            </a:r>
            <a:endParaRPr sz="12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var answer2 = "He is called 'Johnny'";   // Single quotes inside double quotes</a:t>
            </a:r>
            <a:endParaRPr sz="12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var answer3 = 'He is called "Johnny"';   // Double quotes inside single quotes</a:t>
            </a:r>
            <a:endParaRPr sz="1200">
              <a:solidFill>
                <a:srgbClr val="00A1FF"/>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b="1">
                <a:solidFill>
                  <a:schemeClr val="dk1"/>
                </a:solidFill>
                <a:latin typeface="Comfortaa"/>
                <a:ea typeface="Comfortaa"/>
                <a:cs typeface="Comfortaa"/>
                <a:sym typeface="Comfortaa"/>
              </a:rPr>
              <a:t>Numbers</a:t>
            </a:r>
            <a:r>
              <a:rPr lang="en-GB" sz="1200">
                <a:solidFill>
                  <a:schemeClr val="dk1"/>
                </a:solidFill>
                <a:latin typeface="Comfortaa"/>
                <a:ea typeface="Comfortaa"/>
                <a:cs typeface="Comfortaa"/>
                <a:sym typeface="Comfortaa"/>
              </a:rPr>
              <a:t>: JS has only one type of numbers. Numbers can be written with, or without decimals. Example:</a:t>
            </a:r>
            <a:endParaRPr sz="12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var x1 = 34.00;   // Written with decimals</a:t>
            </a:r>
            <a:endParaRPr sz="12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var  x2 = 34;   // Written without decimals</a:t>
            </a:r>
            <a:endParaRPr sz="12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Data Types(contd.)</a:t>
            </a:r>
            <a:endParaRPr sz="2500">
              <a:solidFill>
                <a:srgbClr val="00A1FF"/>
              </a:solidFill>
              <a:latin typeface="Montserrat"/>
              <a:ea typeface="Montserrat"/>
              <a:cs typeface="Montserrat"/>
              <a:sym typeface="Montserrat"/>
            </a:endParaRPr>
          </a:p>
        </p:txBody>
      </p:sp>
      <p:sp>
        <p:nvSpPr>
          <p:cNvPr id="132" name="Google Shape;132;p2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          Extra large or extra small numbers can be written with scientific (exponential) notation. Example:</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	</a:t>
            </a:r>
            <a:r>
              <a:rPr lang="en-GB" sz="1300">
                <a:solidFill>
                  <a:srgbClr val="00A1FF"/>
                </a:solidFill>
                <a:latin typeface="Comfortaa"/>
                <a:ea typeface="Comfortaa"/>
                <a:cs typeface="Comfortaa"/>
                <a:sym typeface="Comfortaa"/>
              </a:rPr>
              <a:t>var y = 123e5;   // 12300000</a:t>
            </a:r>
            <a:endParaRPr sz="13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var z = 123e-5;   // 0.00123</a:t>
            </a:r>
            <a:endParaRPr sz="1300">
              <a:solidFill>
                <a:srgbClr val="00A1FF"/>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1">
                <a:solidFill>
                  <a:schemeClr val="dk1"/>
                </a:solidFill>
                <a:latin typeface="Comfortaa"/>
                <a:ea typeface="Comfortaa"/>
                <a:cs typeface="Comfortaa"/>
                <a:sym typeface="Comfortaa"/>
              </a:rPr>
              <a:t>Booleans</a:t>
            </a:r>
            <a:r>
              <a:rPr lang="en-GB" sz="1300">
                <a:solidFill>
                  <a:schemeClr val="dk1"/>
                </a:solidFill>
                <a:latin typeface="Comfortaa"/>
                <a:ea typeface="Comfortaa"/>
                <a:cs typeface="Comfortaa"/>
                <a:sym typeface="Comfortaa"/>
              </a:rPr>
              <a:t>: They can only have two values: true or false. Example:</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var x = 5, y = 5, z = 6;</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(x == y)   // Returns true</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(x == z)   // Returns false</a:t>
            </a:r>
            <a:endParaRPr sz="1300">
              <a:solidFill>
                <a:srgbClr val="00A1FF"/>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1">
                <a:solidFill>
                  <a:schemeClr val="dk1"/>
                </a:solidFill>
                <a:latin typeface="Comfortaa"/>
                <a:ea typeface="Comfortaa"/>
                <a:cs typeface="Comfortaa"/>
                <a:sym typeface="Comfortaa"/>
              </a:rPr>
              <a:t>Arrays</a:t>
            </a:r>
            <a:r>
              <a:rPr lang="en-GB" sz="1300">
                <a:solidFill>
                  <a:schemeClr val="dk1"/>
                </a:solidFill>
                <a:latin typeface="Comfortaa"/>
                <a:ea typeface="Comfortaa"/>
                <a:cs typeface="Comfortaa"/>
                <a:sym typeface="Comfortaa"/>
              </a:rPr>
              <a:t>: JS arrays are written with square brackets []. Array items are separated by commas. The following code declares (creates) an array called cars, containing three items (car names). Example:</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var cars = ["Saab", "Volvo", "BMW"];</a:t>
            </a:r>
            <a:endParaRPr sz="1300">
              <a:solidFill>
                <a:srgbClr val="00A1FF"/>
              </a:solidFill>
              <a:highlight>
                <a:srgbClr val="FFFFFF"/>
              </a:highlight>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b="1">
                <a:solidFill>
                  <a:schemeClr val="dk1"/>
                </a:solidFill>
                <a:latin typeface="Comfortaa"/>
                <a:ea typeface="Comfortaa"/>
                <a:cs typeface="Comfortaa"/>
                <a:sym typeface="Comfortaa"/>
              </a:rPr>
              <a:t>Objects</a:t>
            </a:r>
            <a:r>
              <a:rPr lang="en-GB" sz="1300">
                <a:solidFill>
                  <a:schemeClr val="dk1"/>
                </a:solidFill>
                <a:latin typeface="Comfortaa"/>
                <a:ea typeface="Comfortaa"/>
                <a:cs typeface="Comfortaa"/>
                <a:sym typeface="Comfortaa"/>
              </a:rPr>
              <a:t>: JavaScript objects are written with curly braces {}. Object properties are written as name:value pairs, separated by commas. Example:</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var person = {firstName:"John", lastName:"Doe", age:50, eyeColor:"blue"};</a:t>
            </a:r>
            <a:endParaRPr sz="1300">
              <a:solidFill>
                <a:schemeClr val="dk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Arithmetic Operators</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Addition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Subtraction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Multiplication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Division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Exponentiation (same result as Math.pow(x,y))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Modulus (Division Remainder)</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Increment</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Decrement</a:t>
            </a:r>
            <a:endParaRPr>
              <a:solidFill>
                <a:schemeClr val="dk1"/>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Logical Operators</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&amp;&amp;				logical and</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logical or</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logical not</a:t>
            </a:r>
            <a:endParaRPr>
              <a:solidFill>
                <a:schemeClr val="dk1"/>
              </a:solidFill>
              <a:latin typeface="Comfortaa"/>
              <a:ea typeface="Comfortaa"/>
              <a:cs typeface="Comfortaa"/>
              <a:sym typeface="Comfortaa"/>
            </a:endParaRPr>
          </a:p>
        </p:txBody>
      </p:sp>
      <p:sp>
        <p:nvSpPr>
          <p:cNvPr id="138" name="Google Shape;138;p2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a:t>
            </a:r>
            <a:endParaRPr sz="2500">
              <a:solidFill>
                <a:srgbClr val="00A1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Assignment Operators</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Operator		Example			Same As</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&amp;&amp;=			x &amp;&amp;= y			x &amp;&amp;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x ??= y			x ?? (x = y)</a:t>
            </a:r>
            <a:endParaRPr>
              <a:solidFill>
                <a:schemeClr val="dk1"/>
              </a:solidFill>
              <a:latin typeface="Comfortaa"/>
              <a:ea typeface="Comfortaa"/>
              <a:cs typeface="Comfortaa"/>
              <a:sym typeface="Comfortaa"/>
            </a:endParaRPr>
          </a:p>
        </p:txBody>
      </p:sp>
      <p:sp>
        <p:nvSpPr>
          <p:cNvPr id="145" name="Google Shape;145;p2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String Operators</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concatenate strings with strings/numbers/boolean, etc.</a:t>
            </a:r>
            <a:endParaRPr>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Comparison Operators</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equal to</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equal value and equal type</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not equal</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not equal value or not equal type</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&gt;				greater than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&lt;				less than</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&gt;=				greater than or equal to</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&lt;=				less than or equal to</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ternary operator</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				nullish coalescing operator</a:t>
            </a:r>
            <a:endParaRPr>
              <a:solidFill>
                <a:schemeClr val="dk1"/>
              </a:solidFill>
              <a:latin typeface="Comfortaa"/>
              <a:ea typeface="Comfortaa"/>
              <a:cs typeface="Comfortaa"/>
              <a:sym typeface="Comfortaa"/>
            </a:endParaRPr>
          </a:p>
        </p:txBody>
      </p:sp>
      <p:sp>
        <p:nvSpPr>
          <p:cNvPr id="152" name="Google Shape;152;p2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Type Operators</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typeof				Returns the type of a variable</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instanceof			Returns true if an object is an instance of an object type</a:t>
            </a:r>
            <a:r>
              <a:rPr lang="en-GB" sz="1200" b="1">
                <a:solidFill>
                  <a:schemeClr val="dk1"/>
                </a:solidFill>
                <a:latin typeface="Comfortaa"/>
                <a:ea typeface="Comfortaa"/>
                <a:cs typeface="Comfortaa"/>
                <a:sym typeface="Comfortaa"/>
              </a:rPr>
              <a:t/>
            </a:r>
            <a:br>
              <a:rPr lang="en-GB" sz="1200" b="1">
                <a:solidFill>
                  <a:schemeClr val="dk1"/>
                </a:solidFill>
                <a:latin typeface="Comfortaa"/>
                <a:ea typeface="Comfortaa"/>
                <a:cs typeface="Comfortaa"/>
                <a:sym typeface="Comfortaa"/>
              </a:rPr>
            </a:br>
            <a:r>
              <a:rPr lang="en-GB" sz="1200" b="1">
                <a:solidFill>
                  <a:schemeClr val="dk1"/>
                </a:solidFill>
                <a:latin typeface="Comfortaa"/>
                <a:ea typeface="Comfortaa"/>
                <a:cs typeface="Comfortaa"/>
                <a:sym typeface="Comfortaa"/>
              </a:rPr>
              <a:t>TypeOf</a:t>
            </a:r>
            <a:r>
              <a:rPr lang="en-GB" sz="1200">
                <a:solidFill>
                  <a:schemeClr val="dk1"/>
                </a:solidFill>
                <a:latin typeface="Comfortaa"/>
                <a:ea typeface="Comfortaa"/>
                <a:cs typeface="Comfortaa"/>
                <a:sym typeface="Comfortaa"/>
              </a:rPr>
              <a:t>: It returns the type of a variable or an expression in a string format. Types:</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typeof operator can return one of these primitive types:</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string for strings.</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number for numbers.</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boolean for true/false.</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undefined for undefined</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typeof operator can return one of two complex types:</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function for functions.</a:t>
            </a:r>
            <a:endParaRPr sz="1200">
              <a:solidFill>
                <a:schemeClr val="dk1"/>
              </a:solidFill>
              <a:latin typeface="Comfortaa"/>
              <a:ea typeface="Comfortaa"/>
              <a:cs typeface="Comfortaa"/>
              <a:sym typeface="Comfortaa"/>
            </a:endParaRPr>
          </a:p>
          <a:p>
            <a:pPr marL="914400" marR="0" lvl="1"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object for objects, arrays, and null.</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typeof ""				// Returns "string"</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typeof (3)				// Returns "number"</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typeof +				// Returns "error". Operators have no data type</a:t>
            </a:r>
            <a:endParaRPr sz="1200">
              <a:solidFill>
                <a:schemeClr val="dk1"/>
              </a:solidFill>
              <a:latin typeface="Comfortaa"/>
              <a:ea typeface="Comfortaa"/>
              <a:cs typeface="Comfortaa"/>
              <a:sym typeface="Comfortaa"/>
            </a:endParaRPr>
          </a:p>
        </p:txBody>
      </p:sp>
      <p:sp>
        <p:nvSpPr>
          <p:cNvPr id="159" name="Google Shape;159;p2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Operators(contd.)</a:t>
            </a:r>
            <a:endParaRPr sz="2500">
              <a:solidFill>
                <a:srgbClr val="00A1FF"/>
              </a:solidFill>
              <a:latin typeface="Montserrat"/>
              <a:ea typeface="Montserrat"/>
              <a:cs typeface="Montserrat"/>
              <a:sym typeface="Montserrat"/>
            </a:endParaRPr>
          </a:p>
        </p:txBody>
      </p:sp>
      <p:sp>
        <p:nvSpPr>
          <p:cNvPr id="167" name="Google Shape;167;p2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typeof true				// Returns "boolean"</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typeof [1, 2, 3, 4]				// Returns "object"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typeof function myFunc(){}		// Returns "function"</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typeof {name:'John', age:34}	// Returns "object"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car;    				// Value is undefined, type is undefined</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car = undefined;			// Value is undefined, type is undefined</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person = null;				// Now value is null, hence the type is object</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Note: undefined and null are equal in value but different in type.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InstanceOf</a:t>
            </a:r>
            <a:r>
              <a:rPr lang="en-GB" sz="1200">
                <a:solidFill>
                  <a:schemeClr val="dk1"/>
                </a:solidFill>
                <a:latin typeface="Comfortaa"/>
                <a:ea typeface="Comfortaa"/>
                <a:cs typeface="Comfortaa"/>
                <a:sym typeface="Comfortaa"/>
              </a:rPr>
              <a:t>: It returns true if the specified object is an instance of the specified object. It tests the presence of constructor.prototype in object's prototype chain.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cars = ["Saab", "Volvo", "BMW"];</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cars instanceof Array;          // Returns true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cars instanceof Object;        // Returns true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cars instanceof String;         // Returns false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cars instanceof Number;      // Returns false</a:t>
            </a:r>
            <a:endParaRPr>
              <a:solidFill>
                <a:srgbClr val="00A1FF"/>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79999" lvl="0" indent="-974" algn="l" rtl="0">
              <a:lnSpc>
                <a:spcPct val="150000"/>
              </a:lnSpc>
              <a:spcBef>
                <a:spcPts val="0"/>
              </a:spcBef>
              <a:spcAft>
                <a:spcPts val="0"/>
              </a:spcAft>
              <a:buNone/>
            </a:pPr>
            <a:r>
              <a:rPr lang="en-GB" sz="950" b="1">
                <a:solidFill>
                  <a:schemeClr val="dk1"/>
                </a:solidFill>
                <a:latin typeface="Comfortaa"/>
                <a:ea typeface="Comfortaa"/>
                <a:cs typeface="Comfortaa"/>
                <a:sym typeface="Comfortaa"/>
              </a:rPr>
              <a:t>Nullish Coalescing</a:t>
            </a:r>
            <a:r>
              <a:rPr lang="en-GB" sz="950">
                <a:solidFill>
                  <a:schemeClr val="dk1"/>
                </a:solidFill>
                <a:latin typeface="Comfortaa"/>
                <a:ea typeface="Comfortaa"/>
                <a:cs typeface="Comfortaa"/>
                <a:sym typeface="Comfortaa"/>
              </a:rPr>
              <a:t>(??)</a:t>
            </a:r>
            <a:endParaRPr sz="95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950">
                <a:solidFill>
                  <a:schemeClr val="dk1"/>
                </a:solidFill>
                <a:latin typeface="Comfortaa"/>
                <a:ea typeface="Comfortaa"/>
                <a:cs typeface="Comfortaa"/>
                <a:sym typeface="Comfortaa"/>
              </a:rPr>
              <a:t>It provides a short syntax for selecting a first “defined” variable from the list. It’s extensively used to assign default values to variables. The result of a ?? b is: a if it’s not null or undefined, b, otherwise.</a:t>
            </a:r>
            <a:endParaRPr sz="95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950">
                <a:solidFill>
                  <a:schemeClr val="dk1"/>
                </a:solidFill>
                <a:latin typeface="Comfortaa"/>
                <a:ea typeface="Comfortaa"/>
                <a:cs typeface="Comfortaa"/>
                <a:sym typeface="Comfortaa"/>
              </a:rPr>
              <a:t>So, </a:t>
            </a:r>
            <a:r>
              <a:rPr lang="en-GB" sz="950">
                <a:solidFill>
                  <a:srgbClr val="00A1FF"/>
                </a:solidFill>
                <a:latin typeface="Comfortaa"/>
                <a:ea typeface="Comfortaa"/>
                <a:cs typeface="Comfortaa"/>
                <a:sym typeface="Comfortaa"/>
              </a:rPr>
              <a:t>x = a ?? b</a:t>
            </a:r>
            <a:r>
              <a:rPr lang="en-GB" sz="950">
                <a:solidFill>
                  <a:schemeClr val="dk1"/>
                </a:solidFill>
                <a:latin typeface="Comfortaa"/>
                <a:ea typeface="Comfortaa"/>
                <a:cs typeface="Comfortaa"/>
                <a:sym typeface="Comfortaa"/>
              </a:rPr>
              <a:t> is a short equivalent to: </a:t>
            </a:r>
            <a:r>
              <a:rPr lang="en-GB" sz="950">
                <a:solidFill>
                  <a:srgbClr val="00A1FF"/>
                </a:solidFill>
                <a:latin typeface="Comfortaa"/>
                <a:ea typeface="Comfortaa"/>
                <a:cs typeface="Comfortaa"/>
                <a:sym typeface="Comfortaa"/>
              </a:rPr>
              <a:t>x = (a !== null &amp;&amp; a !== undefined) ? a : b;</a:t>
            </a:r>
            <a:r>
              <a:rPr lang="en-GB" sz="950">
                <a:solidFill>
                  <a:schemeClr val="dk1"/>
                </a:solidFill>
                <a:latin typeface="Comfortaa"/>
                <a:ea typeface="Comfortaa"/>
                <a:cs typeface="Comfortaa"/>
                <a:sym typeface="Comfortaa"/>
              </a:rPr>
              <a:t/>
            </a:r>
            <a:br>
              <a:rPr lang="en-GB" sz="950">
                <a:solidFill>
                  <a:schemeClr val="dk1"/>
                </a:solidFill>
                <a:latin typeface="Comfortaa"/>
                <a:ea typeface="Comfortaa"/>
                <a:cs typeface="Comfortaa"/>
                <a:sym typeface="Comfortaa"/>
              </a:rPr>
            </a:br>
            <a:r>
              <a:rPr lang="en-GB" sz="950">
                <a:solidFill>
                  <a:schemeClr val="dk1"/>
                </a:solidFill>
                <a:latin typeface="Comfortaa"/>
                <a:ea typeface="Comfortaa"/>
                <a:cs typeface="Comfortaa"/>
                <a:sym typeface="Comfortaa"/>
              </a:rPr>
              <a:t>The OR || operator can be used in the same way as ??. The important difference is that || returns the first truthy value vs ?? returns the first defined value. It’s importance comes into play in situations when we deal with values which are treated as falsy values but are not undefined or null. Eg.</a:t>
            </a:r>
            <a:br>
              <a:rPr lang="en-GB" sz="950">
                <a:solidFill>
                  <a:schemeClr val="dk1"/>
                </a:solidFill>
                <a:latin typeface="Comfortaa"/>
                <a:ea typeface="Comfortaa"/>
                <a:cs typeface="Comfortaa"/>
                <a:sym typeface="Comfortaa"/>
              </a:rPr>
            </a:br>
            <a:r>
              <a:rPr lang="en-GB" sz="950">
                <a:solidFill>
                  <a:srgbClr val="00A1FF"/>
                </a:solidFill>
                <a:latin typeface="Comfortaa"/>
                <a:ea typeface="Comfortaa"/>
                <a:cs typeface="Comfortaa"/>
                <a:sym typeface="Comfortaa"/>
              </a:rPr>
              <a:t>var height = 0;</a:t>
            </a:r>
            <a:br>
              <a:rPr lang="en-GB" sz="950">
                <a:solidFill>
                  <a:srgbClr val="00A1FF"/>
                </a:solidFill>
                <a:latin typeface="Comfortaa"/>
                <a:ea typeface="Comfortaa"/>
                <a:cs typeface="Comfortaa"/>
                <a:sym typeface="Comfortaa"/>
              </a:rPr>
            </a:br>
            <a:r>
              <a:rPr lang="en-GB" sz="950">
                <a:solidFill>
                  <a:srgbClr val="00A1FF"/>
                </a:solidFill>
                <a:latin typeface="Comfortaa"/>
                <a:ea typeface="Comfortaa"/>
                <a:cs typeface="Comfortaa"/>
                <a:sym typeface="Comfortaa"/>
              </a:rPr>
              <a:t>console.log(height || 100); // 100</a:t>
            </a:r>
            <a:br>
              <a:rPr lang="en-GB" sz="950">
                <a:solidFill>
                  <a:srgbClr val="00A1FF"/>
                </a:solidFill>
                <a:latin typeface="Comfortaa"/>
                <a:ea typeface="Comfortaa"/>
                <a:cs typeface="Comfortaa"/>
                <a:sym typeface="Comfortaa"/>
              </a:rPr>
            </a:br>
            <a:r>
              <a:rPr lang="en-GB" sz="950">
                <a:solidFill>
                  <a:srgbClr val="00A1FF"/>
                </a:solidFill>
                <a:latin typeface="Comfortaa"/>
                <a:ea typeface="Comfortaa"/>
                <a:cs typeface="Comfortaa"/>
                <a:sym typeface="Comfortaa"/>
              </a:rPr>
              <a:t>console.log(height ?? 100); // 0</a:t>
            </a:r>
            <a:br>
              <a:rPr lang="en-GB" sz="950">
                <a:solidFill>
                  <a:srgbClr val="00A1FF"/>
                </a:solidFill>
                <a:latin typeface="Comfortaa"/>
                <a:ea typeface="Comfortaa"/>
                <a:cs typeface="Comfortaa"/>
                <a:sym typeface="Comfortaa"/>
              </a:rPr>
            </a:br>
            <a:r>
              <a:rPr lang="en-GB" sz="950">
                <a:solidFill>
                  <a:schemeClr val="dk1"/>
                </a:solidFill>
                <a:latin typeface="Comfortaa"/>
                <a:ea typeface="Comfortaa"/>
                <a:cs typeface="Comfortaa"/>
                <a:sym typeface="Comfortaa"/>
              </a:rPr>
              <a:t>The precedence of the ?? operator is rather low. So ?? is evaluated after most other operations, but before = and ?. Hence, if we need to choose a value with ?? in a complex expression, then consider adding parentheses. Ex. </a:t>
            </a:r>
            <a:r>
              <a:rPr lang="en-GB" sz="950">
                <a:solidFill>
                  <a:srgbClr val="00A1FF"/>
                </a:solidFill>
                <a:latin typeface="Comfortaa"/>
                <a:ea typeface="Comfortaa"/>
                <a:cs typeface="Comfortaa"/>
                <a:sym typeface="Comfortaa"/>
              </a:rPr>
              <a:t>var area = (height ?? 100) * (width ?? 50);</a:t>
            </a:r>
            <a:r>
              <a:rPr lang="en-GB" sz="950">
                <a:solidFill>
                  <a:schemeClr val="dk1"/>
                </a:solidFill>
                <a:latin typeface="Comfortaa"/>
                <a:ea typeface="Comfortaa"/>
                <a:cs typeface="Comfortaa"/>
                <a:sym typeface="Comfortaa"/>
              </a:rPr>
              <a:t/>
            </a:r>
            <a:br>
              <a:rPr lang="en-GB" sz="950">
                <a:solidFill>
                  <a:schemeClr val="dk1"/>
                </a:solidFill>
                <a:latin typeface="Comfortaa"/>
                <a:ea typeface="Comfortaa"/>
                <a:cs typeface="Comfortaa"/>
                <a:sym typeface="Comfortaa"/>
              </a:rPr>
            </a:br>
            <a:r>
              <a:rPr lang="en-GB" sz="950">
                <a:solidFill>
                  <a:schemeClr val="dk1"/>
                </a:solidFill>
                <a:latin typeface="Comfortaa"/>
                <a:ea typeface="Comfortaa"/>
                <a:cs typeface="Comfortaa"/>
                <a:sym typeface="Comfortaa"/>
              </a:rPr>
              <a:t>If we omit parentheses then it would run it as: </a:t>
            </a:r>
            <a:r>
              <a:rPr lang="en-GB" sz="950">
                <a:solidFill>
                  <a:srgbClr val="00A1FF"/>
                </a:solidFill>
                <a:latin typeface="Comfortaa"/>
                <a:ea typeface="Comfortaa"/>
                <a:cs typeface="Comfortaa"/>
                <a:sym typeface="Comfortaa"/>
              </a:rPr>
              <a:t>var area = height ?? (100 * width) ?? 50;</a:t>
            </a:r>
            <a:r>
              <a:rPr lang="en-GB" sz="950">
                <a:solidFill>
                  <a:schemeClr val="dk1"/>
                </a:solidFill>
                <a:latin typeface="Comfortaa"/>
                <a:ea typeface="Comfortaa"/>
                <a:cs typeface="Comfortaa"/>
                <a:sym typeface="Comfortaa"/>
              </a:rPr>
              <a:t/>
            </a:r>
            <a:br>
              <a:rPr lang="en-GB" sz="950">
                <a:solidFill>
                  <a:schemeClr val="dk1"/>
                </a:solidFill>
                <a:latin typeface="Comfortaa"/>
                <a:ea typeface="Comfortaa"/>
                <a:cs typeface="Comfortaa"/>
                <a:sym typeface="Comfortaa"/>
              </a:rPr>
            </a:br>
            <a:r>
              <a:rPr lang="en-GB" sz="950">
                <a:solidFill>
                  <a:schemeClr val="dk1"/>
                </a:solidFill>
                <a:latin typeface="Comfortaa"/>
                <a:ea typeface="Comfortaa"/>
                <a:cs typeface="Comfortaa"/>
                <a:sym typeface="Comfortaa"/>
              </a:rPr>
              <a:t>Due to safety reasons, it’s forbidden to use ?? together with &amp;&amp; and || operators. The code below triggers a syntax error: </a:t>
            </a:r>
            <a:r>
              <a:rPr lang="en-GB" sz="950">
                <a:solidFill>
                  <a:srgbClr val="00A1FF"/>
                </a:solidFill>
                <a:latin typeface="Comfortaa"/>
                <a:ea typeface="Comfortaa"/>
                <a:cs typeface="Comfortaa"/>
                <a:sym typeface="Comfortaa"/>
              </a:rPr>
              <a:t>var x = 1 &amp;&amp; 2 ?? 3; // Syntax error</a:t>
            </a:r>
            <a:r>
              <a:rPr lang="en-GB" sz="950">
                <a:solidFill>
                  <a:schemeClr val="dk1"/>
                </a:solidFill>
                <a:latin typeface="Comfortaa"/>
                <a:ea typeface="Comfortaa"/>
                <a:cs typeface="Comfortaa"/>
                <a:sym typeface="Comfortaa"/>
              </a:rPr>
              <a:t/>
            </a:r>
            <a:br>
              <a:rPr lang="en-GB" sz="950">
                <a:solidFill>
                  <a:schemeClr val="dk1"/>
                </a:solidFill>
                <a:latin typeface="Comfortaa"/>
                <a:ea typeface="Comfortaa"/>
                <a:cs typeface="Comfortaa"/>
                <a:sym typeface="Comfortaa"/>
              </a:rPr>
            </a:br>
            <a:r>
              <a:rPr lang="en-GB" sz="950">
                <a:solidFill>
                  <a:schemeClr val="dk1"/>
                </a:solidFill>
                <a:latin typeface="Comfortaa"/>
                <a:ea typeface="Comfortaa"/>
                <a:cs typeface="Comfortaa"/>
                <a:sym typeface="Comfortaa"/>
              </a:rPr>
              <a:t>Use explicit parentheses to work around it:</a:t>
            </a:r>
            <a:br>
              <a:rPr lang="en-GB" sz="950">
                <a:solidFill>
                  <a:schemeClr val="dk1"/>
                </a:solidFill>
                <a:latin typeface="Comfortaa"/>
                <a:ea typeface="Comfortaa"/>
                <a:cs typeface="Comfortaa"/>
                <a:sym typeface="Comfortaa"/>
              </a:rPr>
            </a:br>
            <a:r>
              <a:rPr lang="en-GB" sz="950">
                <a:solidFill>
                  <a:srgbClr val="00A1FF"/>
                </a:solidFill>
                <a:latin typeface="Comfortaa"/>
                <a:ea typeface="Comfortaa"/>
                <a:cs typeface="Comfortaa"/>
                <a:sym typeface="Comfortaa"/>
              </a:rPr>
              <a:t>var x = (1 &amp;&amp; 2) ?? 3; // Works</a:t>
            </a:r>
            <a:br>
              <a:rPr lang="en-GB" sz="950">
                <a:solidFill>
                  <a:srgbClr val="00A1FF"/>
                </a:solidFill>
                <a:latin typeface="Comfortaa"/>
                <a:ea typeface="Comfortaa"/>
                <a:cs typeface="Comfortaa"/>
                <a:sym typeface="Comfortaa"/>
              </a:rPr>
            </a:br>
            <a:r>
              <a:rPr lang="en-GB" sz="950">
                <a:solidFill>
                  <a:srgbClr val="00A1FF"/>
                </a:solidFill>
                <a:latin typeface="Comfortaa"/>
                <a:ea typeface="Comfortaa"/>
                <a:cs typeface="Comfortaa"/>
                <a:sym typeface="Comfortaa"/>
              </a:rPr>
              <a:t>console.log(x); // 2</a:t>
            </a:r>
            <a:endParaRPr sz="950">
              <a:solidFill>
                <a:srgbClr val="00A1FF"/>
              </a:solidFill>
              <a:latin typeface="Comfortaa"/>
              <a:ea typeface="Comfortaa"/>
              <a:cs typeface="Comfortaa"/>
              <a:sym typeface="Comfortaa"/>
            </a:endParaRPr>
          </a:p>
        </p:txBody>
      </p:sp>
      <p:sp>
        <p:nvSpPr>
          <p:cNvPr id="173" name="Google Shape;173;p3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Operators(contd.)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JS variables can be converted to a new variable and another data type.</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By the use of a JavaScript function</a:t>
            </a:r>
            <a:endParaRPr sz="1100">
              <a:solidFill>
                <a:schemeClr val="dk1"/>
              </a:solidFill>
              <a:latin typeface="Comfortaa"/>
              <a:ea typeface="Comfortaa"/>
              <a:cs typeface="Comfortaa"/>
              <a:sym typeface="Comfortaa"/>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global method String() &amp; primitive data type method toString() can convert any number, boolean, arrays &amp; date to a string.</a:t>
            </a:r>
            <a:endParaRPr sz="1100">
              <a:solidFill>
                <a:schemeClr val="dk1"/>
              </a:solidFill>
              <a:latin typeface="Comfortaa"/>
              <a:ea typeface="Comfortaa"/>
              <a:cs typeface="Comfortaa"/>
              <a:sym typeface="Comfortaa"/>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global method Number() can convert strings, booleans &amp; dates to numbers. Empty strings convert to 0. Anything else converts to NaN (Not a Number).</a:t>
            </a:r>
            <a:endParaRPr sz="1100">
              <a:solidFill>
                <a:schemeClr val="dk1"/>
              </a:solidFill>
              <a:latin typeface="Comfortaa"/>
              <a:ea typeface="Comfortaa"/>
              <a:cs typeface="Comfortaa"/>
              <a:sym typeface="Comfortaa"/>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unary + operator can be used to convert a variable to a number.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y = "5";		// y is a string</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x = + y;		// x is a number</a:t>
            </a:r>
            <a:endParaRPr sz="1100">
              <a:solidFill>
                <a:srgbClr val="00A1FF"/>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Automatically by JavaScript itself</a:t>
            </a:r>
            <a:endParaRPr sz="1100">
              <a:solidFill>
                <a:schemeClr val="dk1"/>
              </a:solidFill>
              <a:latin typeface="Comfortaa"/>
              <a:ea typeface="Comfortaa"/>
              <a:cs typeface="Comfortaa"/>
              <a:sym typeface="Comfortaa"/>
            </a:endParaRPr>
          </a:p>
          <a:p>
            <a:pPr marL="91440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When JavaScript tries to operate on a "wrong" data type, it will try to convert the value to a "right" type.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5 + null	// returns 5 because null is converted to 0</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"5" + null	// returns "5null" because null is converted to "null"</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"5" + 2		// returns "52" because 2 is converted to "2"</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"5" - 2		// returns 3 because "5" is converted to 5</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"5" * "2"		// returns 10 because "5" and "2" are converted to 5 and 2</a:t>
            </a:r>
            <a:endParaRPr sz="1100">
              <a:solidFill>
                <a:schemeClr val="dk1"/>
              </a:solidFill>
              <a:latin typeface="Comfortaa"/>
              <a:ea typeface="Comfortaa"/>
              <a:cs typeface="Comfortaa"/>
              <a:sym typeface="Comfortaa"/>
            </a:endParaRPr>
          </a:p>
        </p:txBody>
      </p:sp>
      <p:sp>
        <p:nvSpPr>
          <p:cNvPr id="180" name="Google Shape;180;p3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Type Conversion</a:t>
            </a:r>
            <a:endParaRPr sz="2500">
              <a:solidFill>
                <a:srgbClr val="00A1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JS conditional statements are used to perform different actions based on different conditions. Kinds:</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Use if to specify a block of code to be executed, if a specified condition is true</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Use else to specify a block of code to be executed, if the same condition is false</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Use else if to specify a new condition to test, if the first condition is false</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Use switch to specify many alternative blocks of code to be executed</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The if Statement</a:t>
            </a:r>
            <a:endParaRPr sz="12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Use the if statement to specify a block of JavaScript code to be executed if a condition is true. Syntax:</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if (condition) {</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  block of code to be executed if the condition is true</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Note that if is in lowercase letters. Uppercase letters (If or IF) will generate a JavaScript error. Example: Make a "Good day" greeting if the hour is less than 18:00:</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if (hour &lt; 18) {</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greeting = "Good day";</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rgbClr val="00A1FF"/>
              </a:solidFill>
              <a:latin typeface="Comfortaa"/>
              <a:ea typeface="Comfortaa"/>
              <a:cs typeface="Comfortaa"/>
              <a:sym typeface="Comfortaa"/>
            </a:endParaRPr>
          </a:p>
        </p:txBody>
      </p:sp>
      <p:sp>
        <p:nvSpPr>
          <p:cNvPr id="195" name="Google Shape;195;p3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Conditions</a:t>
            </a:r>
            <a:endParaRPr sz="2500">
              <a:solidFill>
                <a:srgbClr val="00A1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365875" y="180425"/>
            <a:ext cx="8458200" cy="4383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3400"/>
              <a:buFont typeface="Arial"/>
              <a:buNone/>
            </a:pPr>
            <a:r>
              <a:rPr lang="en-GB" sz="2500" dirty="0">
                <a:solidFill>
                  <a:srgbClr val="00A1FF"/>
                </a:solidFill>
                <a:latin typeface="Montserrat"/>
                <a:ea typeface="Montserrat"/>
                <a:cs typeface="Montserrat"/>
                <a:sym typeface="Montserrat"/>
              </a:rPr>
              <a:t>Table of Content</a:t>
            </a:r>
            <a:endParaRPr sz="2500">
              <a:solidFill>
                <a:srgbClr val="00A1FF"/>
              </a:solidFill>
              <a:latin typeface="Montserrat"/>
              <a:ea typeface="Montserrat"/>
              <a:cs typeface="Montserrat"/>
              <a:sym typeface="Montserrat"/>
            </a:endParaRPr>
          </a:p>
        </p:txBody>
      </p:sp>
      <p:sp>
        <p:nvSpPr>
          <p:cNvPr id="68" name="Google Shape;68;p15"/>
          <p:cNvSpPr txBox="1"/>
          <p:nvPr/>
        </p:nvSpPr>
        <p:spPr>
          <a:xfrm>
            <a:off x="186325" y="618725"/>
            <a:ext cx="8817300" cy="40335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Overview</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Syntax</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Enabling</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Placement</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Variables</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Operators</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If...Else</a:t>
            </a:r>
            <a:endParaRPr sz="1800">
              <a:latin typeface="Comfortaa"/>
              <a:ea typeface="Comfortaa"/>
              <a:cs typeface="Comfortaa"/>
              <a:sym typeface="Comfortaa"/>
            </a:endParaRPr>
          </a:p>
          <a:p>
            <a:pPr marL="914400" marR="0" lvl="0" indent="-342900" algn="l" rtl="0">
              <a:lnSpc>
                <a:spcPct val="150000"/>
              </a:lnSpc>
              <a:spcBef>
                <a:spcPts val="0"/>
              </a:spcBef>
              <a:spcAft>
                <a:spcPts val="0"/>
              </a:spcAft>
              <a:buSzPts val="1800"/>
              <a:buFont typeface="Comfortaa"/>
              <a:buChar char="●"/>
            </a:pPr>
            <a:r>
              <a:rPr lang="en-GB" sz="1800">
                <a:latin typeface="Comfortaa"/>
                <a:ea typeface="Comfortaa"/>
                <a:cs typeface="Comfortaa"/>
                <a:sym typeface="Comfortaa"/>
              </a:rPr>
              <a:t>Javascript - Switch Case</a:t>
            </a:r>
            <a:endParaRPr sz="180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The else Statement</a:t>
            </a:r>
            <a:endParaRPr sz="13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Use the else statement to specify a block of code to be executed if the condition is false.</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if (condition)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  block of code to be executed if the condition is true</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else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  block of code to be executed if the condition is false</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Example: If the hour is less than 18, create a "Good day" greeting, otherwise "Good evening":</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if (hour &lt; 18)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greeting = "Good day";</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else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greeting = "Good evening";</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p:txBody>
      </p:sp>
      <p:sp>
        <p:nvSpPr>
          <p:cNvPr id="202" name="Google Shape;202;p3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Conditions(contd.)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Conditions(contd.)</a:t>
            </a:r>
            <a:endParaRPr sz="2500">
              <a:solidFill>
                <a:srgbClr val="00A1FF"/>
              </a:solidFill>
              <a:latin typeface="Montserrat"/>
              <a:ea typeface="Montserrat"/>
              <a:cs typeface="Montserrat"/>
              <a:sym typeface="Montserrat"/>
            </a:endParaRPr>
          </a:p>
        </p:txBody>
      </p:sp>
      <p:sp>
        <p:nvSpPr>
          <p:cNvPr id="210" name="Google Shape;210;p3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The else if Statement</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Use the else if statement to specify a new condition if the first condition is false. Syntax: </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if (condition1)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  block of code to be executed if condition1 is true</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else if (condition2)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  block of code to be executed if the condition1 is false and condition2 is true</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else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  block of code to be executed if the condition1 is false and condition2 is false</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Example: If time is less than 10:00, create a "Good morning" greeting, if not, but time is less than 20:00, create a "Good day" greeting, otherwise a "Good evening":</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if (time &lt; 10)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greeting = "Good morning";</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else if (time &lt; 20)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greeting = "Good day";</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else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greeting = "Good evening";</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rgbClr val="00A1FF"/>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a:solidFill>
                  <a:schemeClr val="dk1"/>
                </a:solidFill>
                <a:latin typeface="Comfortaa"/>
                <a:ea typeface="Comfortaa"/>
                <a:cs typeface="Comfortaa"/>
                <a:sym typeface="Comfortaa"/>
              </a:rPr>
              <a:t>The switch statement is used to perform different actions based on different conditions. Syntax:</a:t>
            </a:r>
            <a:endParaRPr>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switch(expression) {</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case x:</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 code block</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break;</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case y:</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 code block</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break;</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default:</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    // code block</a:t>
            </a:r>
            <a:endParaRPr>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a:t>
            </a:r>
            <a:endParaRPr>
              <a:solidFill>
                <a:schemeClr val="dk1"/>
              </a:solidFill>
              <a:latin typeface="Comfortaa"/>
              <a:ea typeface="Comfortaa"/>
              <a:cs typeface="Comfortaa"/>
              <a:sym typeface="Comfortaa"/>
            </a:endParaRPr>
          </a:p>
        </p:txBody>
      </p:sp>
      <p:sp>
        <p:nvSpPr>
          <p:cNvPr id="216" name="Google Shape;216;p3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Switch</a:t>
            </a:r>
            <a:endParaRPr sz="2500">
              <a:solidFill>
                <a:srgbClr val="00A1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This is how it works. The switch expression is evaluated once. The value of the expression is compared with the values of each case. If there is a match, the associated block of code is executed. If there is no match, the default code block is executed. Example:</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switch (new Date().getDay())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0:</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"Sunday";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1:</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"Monday";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2:</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"Tuesday";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3:</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"Wednesday";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4:</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"Thursday";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5:</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"Friday";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6:</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day = "Saturday";</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chemeClr val="dk1"/>
              </a:solidFill>
              <a:latin typeface="Comfortaa"/>
              <a:ea typeface="Comfortaa"/>
              <a:cs typeface="Comfortaa"/>
              <a:sym typeface="Comfortaa"/>
            </a:endParaRPr>
          </a:p>
        </p:txBody>
      </p:sp>
      <p:sp>
        <p:nvSpPr>
          <p:cNvPr id="223" name="Google Shape;223;p3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Switch(contd.)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The break Keyword</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When JavaScript reaches a break keyword, it breaks out of the switch block. This will stop the execution inside the switch block. It is not necessary to break the last case in a switch block. The block breaks (ends) there anyway. Note: If you omit the break statement, the next case will be executed even if the evaluation does not match the case.</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The default Keyword</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The default keyword specifies the code to run if there is no case match. The default case does not have to be the last case in a switch block. If default is not the last case in the switch block, remember to end the default case with a break. Example</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switch (new Date().getDay())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default:</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"Looking forward to the Weekend";</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6:</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"Today is Saturday";</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0:</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"Today is Sunday";</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chemeClr val="dk1"/>
              </a:solidFill>
              <a:latin typeface="Comfortaa"/>
              <a:ea typeface="Comfortaa"/>
              <a:cs typeface="Comfortaa"/>
              <a:sym typeface="Comfortaa"/>
            </a:endParaRPr>
          </a:p>
        </p:txBody>
      </p:sp>
      <p:sp>
        <p:nvSpPr>
          <p:cNvPr id="230" name="Google Shape;230;p3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Switch(contd.)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Common Code Blocks</a:t>
            </a:r>
            <a:endParaRPr sz="12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Sometimes you will want different switch cases to use the same code. In this example case 4 and 5 share the same code block, and 0 and 6 share another code block. Example: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switch (new Date().getDay()) {</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case 4:</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case 5:</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text = "Soon it is Weekend";</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break;</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case 0:</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case 6:</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text = "It is Weekend";</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break;</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default: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text = "Looking forward to the Weekend";</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p:txBody>
      </p:sp>
      <p:sp>
        <p:nvSpPr>
          <p:cNvPr id="237" name="Google Shape;237;p3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Switch(contd.)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Switch(contd.)</a:t>
            </a:r>
            <a:endParaRPr sz="2500">
              <a:solidFill>
                <a:srgbClr val="00A1FF"/>
              </a:solidFill>
              <a:latin typeface="Montserrat"/>
              <a:ea typeface="Montserrat"/>
              <a:cs typeface="Montserrat"/>
              <a:sym typeface="Montserrat"/>
            </a:endParaRPr>
          </a:p>
        </p:txBody>
      </p:sp>
      <p:sp>
        <p:nvSpPr>
          <p:cNvPr id="244" name="Google Shape;244;p4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Switching Details</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If multiple cases matches a case value, the first case is selected. If no matching cases are found, the program continues to the default label. If no default label is found, the program continues to the statement(s) after the switch.</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Strict Comparison</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Switch cases use strict comparison (===). The values must be of the same type to match. A strict comparison can only be true if the operands are of the same type. In this example there will be no match for x. Example:</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var x = "0";</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switch (x)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0:</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"Off";</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case 1:</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"On";</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break;</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default:</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text = "No value found";</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rgbClr val="00A1FF"/>
              </a:solidFill>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JS loops can execute a block of code a number of times. Kinds:</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for - loops through a block of code a number of times.</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for/in - loops through the properties of an object. (Will be covered in objects topic)</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for/of - loops through the values of an iterable object. It lets you loop over Arrays, Strings, Maps, NodeLists, and more. (Will be covered in arrays topic)</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while - loops through a block of code while a specified condition is true.</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do/while - will execute the code block once, before checking if the condition is true, then it will repeat the loop as long as the condition is true.</a:t>
            </a:r>
            <a:endParaRPr sz="1300">
              <a:solidFill>
                <a:schemeClr val="dk1"/>
              </a:solidFill>
              <a:latin typeface="Comfortaa"/>
              <a:ea typeface="Comfortaa"/>
              <a:cs typeface="Comfortaa"/>
              <a:sym typeface="Comfortaa"/>
            </a:endParaRPr>
          </a:p>
        </p:txBody>
      </p:sp>
      <p:sp>
        <p:nvSpPr>
          <p:cNvPr id="251" name="Google Shape;251;p4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Loops</a:t>
            </a:r>
            <a:endParaRPr sz="2500">
              <a:solidFill>
                <a:srgbClr val="00A1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The For Loop</a:t>
            </a:r>
            <a:endParaRPr sz="11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 for loop has the following syntax:</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for (initialization; breaking condition; updation)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 code block to be executed</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1 is executed (one time) before the execution of the code block.</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2 defines the condition for executing the code block.</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3 is executed (every time) after the code block has been executed.</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Example</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for (var i = 0; i &lt; 5; i++)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console.log(i);</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From the example above, you can read:</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1 sets a variable before the loop starts (var i = 0).</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2 defines the condition for the loop to run (i must be less than 5).</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Statement 3 increases a value (i++) each time the code block in the loop has been executed.</a:t>
            </a:r>
            <a:endParaRPr sz="1100">
              <a:solidFill>
                <a:schemeClr val="dk1"/>
              </a:solidFill>
              <a:latin typeface="Comfortaa"/>
              <a:ea typeface="Comfortaa"/>
              <a:cs typeface="Comfortaa"/>
              <a:sym typeface="Comfortaa"/>
            </a:endParaRPr>
          </a:p>
        </p:txBody>
      </p:sp>
      <p:sp>
        <p:nvSpPr>
          <p:cNvPr id="258" name="Google Shape;258;p4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Loops(contd.)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The While Loop</a:t>
            </a:r>
            <a:endParaRPr sz="13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The while loop loops through a block of code as long as a specified condition is true. Syntax</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while (condition)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 code block to be executed</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In the following example, the code in the loop will run, over and over again, as long as a variable (i) is less than 10:</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Example:</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while (i &lt; 10)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console.log(i);</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i++;</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Note: If you forget to increase the variable used in the condition, the loop will never end. This will crash your browser.</a:t>
            </a:r>
            <a:endParaRPr sz="1300">
              <a:solidFill>
                <a:schemeClr val="dk1"/>
              </a:solidFill>
              <a:latin typeface="Comfortaa"/>
              <a:ea typeface="Comfortaa"/>
              <a:cs typeface="Comfortaa"/>
              <a:sym typeface="Comfortaa"/>
            </a:endParaRPr>
          </a:p>
        </p:txBody>
      </p:sp>
      <p:sp>
        <p:nvSpPr>
          <p:cNvPr id="265" name="Google Shape;265;p4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Loops(contd.)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365875" y="180425"/>
            <a:ext cx="8458200" cy="4383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3400"/>
              <a:buFont typeface="Arial"/>
              <a:buNone/>
            </a:pPr>
            <a:r>
              <a:rPr lang="en-GB" sz="2500">
                <a:solidFill>
                  <a:srgbClr val="00A1FF"/>
                </a:solidFill>
                <a:latin typeface="Montserrat"/>
                <a:ea typeface="Montserrat"/>
                <a:cs typeface="Montserrat"/>
                <a:sym typeface="Montserrat"/>
              </a:rPr>
              <a:t>Table of Content</a:t>
            </a:r>
            <a:endParaRPr sz="2500">
              <a:solidFill>
                <a:srgbClr val="00A1FF"/>
              </a:solidFill>
              <a:latin typeface="Montserrat"/>
              <a:ea typeface="Montserrat"/>
              <a:cs typeface="Montserrat"/>
              <a:sym typeface="Montserrat"/>
            </a:endParaRPr>
          </a:p>
        </p:txBody>
      </p:sp>
      <p:sp>
        <p:nvSpPr>
          <p:cNvPr id="75" name="Google Shape;75;p16"/>
          <p:cNvSpPr txBox="1"/>
          <p:nvPr/>
        </p:nvSpPr>
        <p:spPr>
          <a:xfrm>
            <a:off x="186325" y="618725"/>
            <a:ext cx="8817300" cy="40335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While Loop</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For Loop</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For...in</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Loop Control</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Functions</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 Events</a:t>
            </a:r>
            <a:endParaRPr sz="1900">
              <a:latin typeface="Comfortaa"/>
              <a:ea typeface="Comfortaa"/>
              <a:cs typeface="Comfortaa"/>
              <a:sym typeface="Comfortaa"/>
            </a:endParaRPr>
          </a:p>
          <a:p>
            <a:pPr marL="914400" marR="0" lvl="0" indent="0" algn="l" rtl="0">
              <a:lnSpc>
                <a:spcPct val="150000"/>
              </a:lnSpc>
              <a:spcBef>
                <a:spcPts val="0"/>
              </a:spcBef>
              <a:spcAft>
                <a:spcPts val="0"/>
              </a:spcAft>
              <a:buNone/>
            </a:pPr>
            <a:endParaRPr sz="1900">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The Do While Loop</a:t>
            </a:r>
            <a:endParaRPr sz="13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The do while loop is a variant of the while loop. This loop will execute the code block once, before checking if the condition is true, then it will repeat the loop as long as the condition is true. Syntax:</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do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 code block to be executed</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while (condition);</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The example below uses a do while loop. The loop will always be executed at least once, even if the condition is false, because the code block is executed before the condition is tested. Example:</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do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console.log(i);</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i++;</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while (i &lt; 10);</a:t>
            </a:r>
            <a:endParaRPr sz="1300">
              <a:solidFill>
                <a:srgbClr val="00A1FF"/>
              </a:solidFill>
              <a:latin typeface="Comfortaa"/>
              <a:ea typeface="Comfortaa"/>
              <a:cs typeface="Comfortaa"/>
              <a:sym typeface="Comfortaa"/>
            </a:endParaRPr>
          </a:p>
        </p:txBody>
      </p:sp>
      <p:sp>
        <p:nvSpPr>
          <p:cNvPr id="272" name="Google Shape;272;p4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Loops(contd.)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Break &amp; Continue</a:t>
            </a:r>
            <a:endParaRPr sz="2500">
              <a:solidFill>
                <a:srgbClr val="00A1FF"/>
              </a:solidFill>
              <a:latin typeface="Montserrat"/>
              <a:ea typeface="Montserrat"/>
              <a:cs typeface="Montserrat"/>
              <a:sym typeface="Montserrat"/>
            </a:endParaRPr>
          </a:p>
        </p:txBody>
      </p:sp>
      <p:sp>
        <p:nvSpPr>
          <p:cNvPr id="280" name="Google Shape;280;p4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The Break Statement</a:t>
            </a:r>
            <a:endParaRPr sz="11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 break statement "jumps out" of a loop. It was used to "jump out" of a switch() statement. The break statement can also be used to jump out of a loop. Example:</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for (var i = 0; i &lt; 10; i++)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if (i === 3) { break;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console.log(i);</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In the example above, the break statement ends the loop ("breaks" the loop) when the loop counter (i) is 3.</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The Continue Statement</a:t>
            </a:r>
            <a:endParaRPr sz="11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 continue statement "jumps over" one iteration in the loop. The continue statement breaks one iteration (in the loop), if a specified condition occurs, and continues with the next iteration in the loop. This example skips the value of 3. Example:</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for (var i = 0; i &lt; 10; i++)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if (i === 3) { continue; }</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console.log(i);</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a:t>
            </a:r>
            <a:endParaRPr sz="1100">
              <a:solidFill>
                <a:srgbClr val="00A1FF"/>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JS function is a block of code designed to perform a particular task. It’s defined with the function keyword, followed by a name, followed by parentheses (). The parentheses may/maynot include parameter names separated by commas. Inside the function, the arguments (the parameters) behave as local variables.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function name(parameter1, parameter2, parameter3)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 code to be executed</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Accessing a function without () will return the function definition instead of the function result. The code inside the function will execute when "something" invokes (calls) the function. Variables declared within a JavaScript function, become LOCAL to the function. Local variables can only be accessed from within the function. When JavaScript reaches a return statement, the function will stop executing. If the function was invoked from a statement, JavaScript will "return" to execute the code after the invoking statement. Functions often compute a return value. The return value is "returned" back to the "caller".</a:t>
            </a:r>
            <a:endParaRPr sz="1300">
              <a:solidFill>
                <a:schemeClr val="dk1"/>
              </a:solidFill>
              <a:latin typeface="Comfortaa"/>
              <a:ea typeface="Comfortaa"/>
              <a:cs typeface="Comfortaa"/>
              <a:sym typeface="Comfortaa"/>
            </a:endParaRPr>
          </a:p>
        </p:txBody>
      </p:sp>
      <p:sp>
        <p:nvSpPr>
          <p:cNvPr id="286" name="Google Shape;286;p4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a:t>
            </a:r>
            <a:endParaRPr sz="2500">
              <a:solidFill>
                <a:srgbClr val="00A1FF"/>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A function can also be created using a new operator called the “new Function” syntax. It’s environment is set to reference not the current Lexical Environment, but the global one. So, such a function doesn’t have access to outer variables, only to the global ones.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function getFunc()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var value = "test";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var func = new Function(console.log(value));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return func;</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getFunc()(); // error: value is not defined</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Self-Invoking Functions</a:t>
            </a:r>
            <a:r>
              <a:rPr lang="en-GB" sz="1200">
                <a:solidFill>
                  <a:schemeClr val="dk1"/>
                </a:solidFill>
                <a:latin typeface="Comfortaa"/>
                <a:ea typeface="Comfortaa"/>
                <a:cs typeface="Comfortaa"/>
                <a:sym typeface="Comfortaa"/>
              </a:rPr>
              <a:t> are those function expressions which will execute automatically if the expression is followed by ().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(function () { // anonymous self-invoking function</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console.log("Hello!!");  // I will invoke myself</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p:txBody>
      </p:sp>
      <p:sp>
        <p:nvSpPr>
          <p:cNvPr id="293" name="Google Shape;293;p4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JavaScript functions can best be described as objects. JavaScript functions have both properties and methods. The arguments.length property returns the number of arguments received when the function was invoked.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function myFunction(a, b)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return arguments.length; // 2</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Function Expression</a:t>
            </a:r>
            <a:r>
              <a:rPr lang="en-GB" sz="1200">
                <a:solidFill>
                  <a:schemeClr val="dk1"/>
                </a:solidFill>
                <a:latin typeface="Comfortaa"/>
                <a:ea typeface="Comfortaa"/>
                <a:cs typeface="Comfortaa"/>
                <a:sym typeface="Comfortaa"/>
              </a:rPr>
              <a:t>, are those when we create an anonymous function and assign that to an identifier.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sayHi = function(who)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if (who)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console.log(`Hello, ${who}`);</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 else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console.log("Guest");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sayHi(); // Hello, Guest</a:t>
            </a:r>
            <a:endParaRPr sz="1200">
              <a:solidFill>
                <a:srgbClr val="00A1FF"/>
              </a:solidFill>
              <a:latin typeface="Comfortaa"/>
              <a:ea typeface="Comfortaa"/>
              <a:cs typeface="Comfortaa"/>
              <a:sym typeface="Comfortaa"/>
            </a:endParaRPr>
          </a:p>
        </p:txBody>
      </p:sp>
      <p:sp>
        <p:nvSpPr>
          <p:cNvPr id="300" name="Google Shape;300;p4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Function Parameters</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These are the names listed in the function definition. Function arguments are the real values passed to (and received by) the function. JS function definitions do not specify data types for parameters, do not perform type checking on the passed arguments &amp; do not check the number of arguments received.</a:t>
            </a:r>
            <a:br>
              <a:rPr lang="en-GB" sz="1300">
                <a:solidFill>
                  <a:schemeClr val="dk1"/>
                </a:solidFill>
                <a:latin typeface="Comfortaa"/>
                <a:ea typeface="Comfortaa"/>
                <a:cs typeface="Comfortaa"/>
                <a:sym typeface="Comfortaa"/>
              </a:rPr>
            </a:br>
            <a:r>
              <a:rPr lang="en-GB" sz="1300" b="1">
                <a:solidFill>
                  <a:schemeClr val="dk1"/>
                </a:solidFill>
                <a:latin typeface="Comfortaa"/>
                <a:ea typeface="Comfortaa"/>
                <a:cs typeface="Comfortaa"/>
                <a:sym typeface="Comfortaa"/>
              </a:rPr>
              <a:t>Default Parameters</a:t>
            </a:r>
            <a:endParaRPr sz="13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If a function is called with missing arguments (less than declared), the missing values are set to: undefined. Sometimes this is acceptable, but sometimes it is better to assign a default value to the parameter.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function (a=1, b=1)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 function code</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a:t>
            </a:r>
            <a:endParaRPr sz="1300">
              <a:solidFill>
                <a:schemeClr val="dk1"/>
              </a:solidFill>
              <a:latin typeface="Comfortaa"/>
              <a:ea typeface="Comfortaa"/>
              <a:cs typeface="Comfortaa"/>
              <a:sym typeface="Comfortaa"/>
            </a:endParaRPr>
          </a:p>
        </p:txBody>
      </p:sp>
      <p:sp>
        <p:nvSpPr>
          <p:cNvPr id="307" name="Google Shape;307;p4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
        <p:nvSpPr>
          <p:cNvPr id="315" name="Google Shape;315;p5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Arguments Object</a:t>
            </a:r>
            <a:endParaRPr sz="12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JavaScript functions have a built-in object called the arguments object that contains an array of the arguments used when the function was called (invoked). If a function is called with too many arguments (more than declared), these arguments can be reached using the arguments iterable object.</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Arguments are passed by value: The function only gets to know the values, not the argument's locations. If a function changes an argument's value, it does not change the parameter's original value. Changes to arguments are not visible (reflected) outside the function.</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Pure Functions</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These are the functions which when given the same input will always return the same output produce no side-effects. Example: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var tax = 20;</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function calculateGST( productPrice ) {</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return productPrice * (tax / 100) + productPrice;</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b="1">
                <a:solidFill>
                  <a:schemeClr val="dk1"/>
                </a:solidFill>
                <a:latin typeface="Comfortaa"/>
                <a:ea typeface="Comfortaa"/>
                <a:cs typeface="Comfortaa"/>
                <a:sym typeface="Comfortaa"/>
              </a:rPr>
              <a:t>Arrow functions</a:t>
            </a:r>
            <a:r>
              <a:rPr lang="en-GB">
                <a:solidFill>
                  <a:schemeClr val="dk1"/>
                </a:solidFill>
                <a:latin typeface="Comfortaa"/>
                <a:ea typeface="Comfortaa"/>
                <a:cs typeface="Comfortaa"/>
                <a:sym typeface="Comfortaa"/>
              </a:rPr>
              <a:t> allow us to write shorter function syntax. Ex.</a:t>
            </a:r>
            <a:br>
              <a:rPr lang="en-GB">
                <a:solidFill>
                  <a:schemeClr val="dk1"/>
                </a:solidFill>
                <a:latin typeface="Comfortaa"/>
                <a:ea typeface="Comfortaa"/>
                <a:cs typeface="Comfortaa"/>
                <a:sym typeface="Comfortaa"/>
              </a:rPr>
            </a:br>
            <a:r>
              <a:rPr lang="en-GB">
                <a:solidFill>
                  <a:srgbClr val="00A1FF"/>
                </a:solidFill>
                <a:latin typeface="Comfortaa"/>
                <a:ea typeface="Comfortaa"/>
                <a:cs typeface="Comfortaa"/>
                <a:sym typeface="Comfortaa"/>
              </a:rPr>
              <a:t>const hello = function() {						const hello = () =&gt; {			</a:t>
            </a:r>
            <a:br>
              <a:rPr lang="en-GB">
                <a:solidFill>
                  <a:srgbClr val="00A1FF"/>
                </a:solidFill>
                <a:latin typeface="Comfortaa"/>
                <a:ea typeface="Comfortaa"/>
                <a:cs typeface="Comfortaa"/>
                <a:sym typeface="Comfortaa"/>
              </a:rPr>
            </a:br>
            <a:r>
              <a:rPr lang="en-GB">
                <a:solidFill>
                  <a:srgbClr val="00A1FF"/>
                </a:solidFill>
                <a:latin typeface="Comfortaa"/>
                <a:ea typeface="Comfortaa"/>
                <a:cs typeface="Comfortaa"/>
                <a:sym typeface="Comfortaa"/>
              </a:rPr>
              <a:t>  return "Hello World!";						  	  return "Hello World!";</a:t>
            </a:r>
            <a:br>
              <a:rPr lang="en-GB">
                <a:solidFill>
                  <a:srgbClr val="00A1FF"/>
                </a:solidFill>
                <a:latin typeface="Comfortaa"/>
                <a:ea typeface="Comfortaa"/>
                <a:cs typeface="Comfortaa"/>
                <a:sym typeface="Comfortaa"/>
              </a:rPr>
            </a:br>
            <a:r>
              <a:rPr lang="en-GB">
                <a:solidFill>
                  <a:srgbClr val="00A1FF"/>
                </a:solidFill>
                <a:latin typeface="Comfortaa"/>
                <a:ea typeface="Comfortaa"/>
                <a:cs typeface="Comfortaa"/>
                <a:sym typeface="Comfortaa"/>
              </a:rPr>
              <a:t>}											}</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Using const is safer than using var, because a function expression is always constant value. If the function has only one statement, and the statement returns a value, you can remove the brackets and the return keyword. Ex. </a:t>
            </a:r>
            <a:r>
              <a:rPr lang="en-GB">
                <a:solidFill>
                  <a:srgbClr val="00A1FF"/>
                </a:solidFill>
                <a:latin typeface="Comfortaa"/>
                <a:ea typeface="Comfortaa"/>
                <a:cs typeface="Comfortaa"/>
                <a:sym typeface="Comfortaa"/>
              </a:rPr>
              <a:t>hello = () =&gt; "Hello World!";</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If you have parameters, you pass them inside the parentheses. Ex.</a:t>
            </a:r>
            <a:endParaRPr>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hello = (val) =&gt; "Hello " + val;</a:t>
            </a:r>
            <a:r>
              <a:rPr lang="en-GB">
                <a:solidFill>
                  <a:schemeClr val="dk1"/>
                </a:solidFill>
                <a:latin typeface="Comfortaa"/>
                <a:ea typeface="Comfortaa"/>
                <a:cs typeface="Comfortaa"/>
                <a:sym typeface="Comfortaa"/>
              </a:rPr>
              <a:t/>
            </a:r>
            <a:br>
              <a:rPr lang="en-GB">
                <a:solidFill>
                  <a:schemeClr val="dk1"/>
                </a:solidFill>
                <a:latin typeface="Comfortaa"/>
                <a:ea typeface="Comfortaa"/>
                <a:cs typeface="Comfortaa"/>
                <a:sym typeface="Comfortaa"/>
              </a:rPr>
            </a:br>
            <a:r>
              <a:rPr lang="en-GB">
                <a:solidFill>
                  <a:schemeClr val="dk1"/>
                </a:solidFill>
                <a:latin typeface="Comfortaa"/>
                <a:ea typeface="Comfortaa"/>
                <a:cs typeface="Comfortaa"/>
                <a:sym typeface="Comfortaa"/>
              </a:rPr>
              <a:t>In fact, if you have only one parameter, you can skip the parentheses as well. Ex.</a:t>
            </a:r>
            <a:endParaRPr>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a:solidFill>
                  <a:srgbClr val="00A1FF"/>
                </a:solidFill>
                <a:latin typeface="Comfortaa"/>
                <a:ea typeface="Comfortaa"/>
                <a:cs typeface="Comfortaa"/>
                <a:sym typeface="Comfortaa"/>
              </a:rPr>
              <a:t>hello = val =&gt; "Hello " + val;</a:t>
            </a:r>
            <a:endParaRPr>
              <a:solidFill>
                <a:schemeClr val="dk1"/>
              </a:solidFill>
              <a:latin typeface="Comfortaa"/>
              <a:ea typeface="Comfortaa"/>
              <a:cs typeface="Comfortaa"/>
              <a:sym typeface="Comfortaa"/>
            </a:endParaRPr>
          </a:p>
        </p:txBody>
      </p:sp>
      <p:sp>
        <p:nvSpPr>
          <p:cNvPr id="321" name="Google Shape;321;p5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Functions(contd.)</a:t>
            </a:r>
            <a:endParaRPr sz="2500">
              <a:solidFill>
                <a:srgbClr val="00A1FF"/>
              </a:solidFill>
              <a:latin typeface="Montserrat"/>
              <a:ea typeface="Montserrat"/>
              <a:cs typeface="Montserrat"/>
              <a:sym typeface="Montserrat"/>
            </a:endParaRPr>
          </a:p>
        </p:txBody>
      </p:sp>
      <p:sp>
        <p:nvSpPr>
          <p:cNvPr id="329" name="Google Shape;329;p5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Arrow functions have no binding of this. In regular functions, this keyword represents the object that called the function, which could be the window, the document, a button or whatever. With arrow functions, this keyword always represents the object that defined the arrow function. Hence, Sometimes the behavior of regular functions is what you want, if not, use arrow functions.</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Arrow functions are not hoisted. They must be defined before they are used. They also do not have the “arguments” variable like a normal function.</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Lambda Function</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Lambda means function expression used as data. They are simply expressions that create functions. This is really important for a programming language to support first-class functions which basically means:</a:t>
            </a:r>
            <a:endParaRPr sz="13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Passing functions as arguments to other functions. Ex. </a:t>
            </a:r>
            <a:r>
              <a:rPr lang="en-GB" sz="1300">
                <a:solidFill>
                  <a:srgbClr val="00A1FF"/>
                </a:solidFill>
                <a:latin typeface="Comfortaa"/>
                <a:ea typeface="Comfortaa"/>
                <a:cs typeface="Comfortaa"/>
                <a:sym typeface="Comfortaa"/>
              </a:rPr>
              <a:t>arr.sort((a, b) =&gt; a-b);</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Assigning them to variables. Ex. </a:t>
            </a:r>
            <a:r>
              <a:rPr lang="en-GB" sz="1300">
                <a:solidFill>
                  <a:srgbClr val="00A1FF"/>
                </a:solidFill>
                <a:latin typeface="Comfortaa"/>
                <a:ea typeface="Comfortaa"/>
                <a:cs typeface="Comfortaa"/>
                <a:sym typeface="Comfortaa"/>
              </a:rPr>
              <a:t>const hello = () =&gt; "Hello World!";</a:t>
            </a:r>
            <a:endParaRPr sz="1300">
              <a:solidFill>
                <a:srgbClr val="00A1FF"/>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Scope determines the accessibility (visibility) of variables/functions. Types of scope: Global scope &amp; Local scope.</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Global Scope</a:t>
            </a:r>
            <a:br>
              <a:rPr lang="en-GB" sz="1100" b="1">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A variable declared outside a function, becomes GLOBAL. A global variable has global scope: All scripts and functions on a web page can access it. If you assign a value to a variable that has not been declared, it will automatically become a GLOBAL variable.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 code here can use carName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function myFunction()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carName = "Volvo";</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In "Strict Mode", undeclared variables are not automatically global.</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With JavaScript, the global scope is the complete JavaScript environment. In HTML, the global scope is the window object. All global variables belong to the window object.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carName = "Volvo"; // code here can use window.carName</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Do NOT create global variables unless you intend to. Your global variables (or functions) can overwrite window variables (or functions). Any function, including the window object, can overwrite your global variables and functions.</a:t>
            </a:r>
            <a:endParaRPr sz="1100">
              <a:solidFill>
                <a:schemeClr val="dk1"/>
              </a:solidFill>
              <a:latin typeface="Comfortaa"/>
              <a:ea typeface="Comfortaa"/>
              <a:cs typeface="Comfortaa"/>
              <a:sym typeface="Comfortaa"/>
            </a:endParaRPr>
          </a:p>
        </p:txBody>
      </p:sp>
      <p:sp>
        <p:nvSpPr>
          <p:cNvPr id="335" name="Google Shape;335;p5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Scope</a:t>
            </a:r>
            <a:endParaRPr sz="2500">
              <a:solidFill>
                <a:srgbClr val="00A1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365875" y="180425"/>
            <a:ext cx="8458200" cy="4383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3400"/>
              <a:buFont typeface="Arial"/>
              <a:buNone/>
            </a:pPr>
            <a:r>
              <a:rPr lang="en-GB" sz="2500">
                <a:solidFill>
                  <a:srgbClr val="00A1FF"/>
                </a:solidFill>
                <a:latin typeface="Montserrat"/>
                <a:ea typeface="Montserrat"/>
                <a:cs typeface="Montserrat"/>
                <a:sym typeface="Montserrat"/>
              </a:rPr>
              <a:t>Learning Outcome</a:t>
            </a:r>
            <a:endParaRPr sz="2500">
              <a:solidFill>
                <a:srgbClr val="00A1FF"/>
              </a:solidFill>
              <a:latin typeface="Montserrat"/>
              <a:ea typeface="Montserrat"/>
              <a:cs typeface="Montserrat"/>
              <a:sym typeface="Montserrat"/>
            </a:endParaRPr>
          </a:p>
        </p:txBody>
      </p:sp>
      <p:sp>
        <p:nvSpPr>
          <p:cNvPr id="82" name="Google Shape;82;p17"/>
          <p:cNvSpPr txBox="1"/>
          <p:nvPr/>
        </p:nvSpPr>
        <p:spPr>
          <a:xfrm>
            <a:off x="262525" y="618725"/>
            <a:ext cx="8817300" cy="40335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GB" sz="1200">
                <a:latin typeface="Comfortaa"/>
                <a:ea typeface="Comfortaa"/>
                <a:cs typeface="Comfortaa"/>
                <a:sym typeface="Comfortaa"/>
              </a:rPr>
              <a:t>JavaScript is a lightweight, interpreted programming language. It is designed for creating network-centric applications. It is complementary to and integrated with Java. JavaScript is very easy to implement because it is integrated with HTML. It is open and cross-platform.</a:t>
            </a:r>
            <a:endParaRPr sz="12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latin typeface="Comfortaa"/>
                <a:ea typeface="Comfortaa"/>
                <a:cs typeface="Comfortaa"/>
                <a:sym typeface="Comfortaa"/>
              </a:rPr>
              <a:t>We will learn Javascript - Variables</a:t>
            </a:r>
            <a:endParaRPr sz="13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solidFill>
                  <a:schemeClr val="dk1"/>
                </a:solidFill>
                <a:latin typeface="Comfortaa"/>
                <a:ea typeface="Comfortaa"/>
                <a:cs typeface="Comfortaa"/>
                <a:sym typeface="Comfortaa"/>
              </a:rPr>
              <a:t>We will learn </a:t>
            </a:r>
            <a:r>
              <a:rPr lang="en-GB" sz="1300">
                <a:latin typeface="Comfortaa"/>
                <a:ea typeface="Comfortaa"/>
                <a:cs typeface="Comfortaa"/>
                <a:sym typeface="Comfortaa"/>
              </a:rPr>
              <a:t>Javascript - Operators</a:t>
            </a:r>
            <a:endParaRPr sz="13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solidFill>
                  <a:schemeClr val="dk1"/>
                </a:solidFill>
                <a:latin typeface="Comfortaa"/>
                <a:ea typeface="Comfortaa"/>
                <a:cs typeface="Comfortaa"/>
                <a:sym typeface="Comfortaa"/>
              </a:rPr>
              <a:t>We will learn </a:t>
            </a:r>
            <a:r>
              <a:rPr lang="en-GB" sz="1300">
                <a:latin typeface="Comfortaa"/>
                <a:ea typeface="Comfortaa"/>
                <a:cs typeface="Comfortaa"/>
                <a:sym typeface="Comfortaa"/>
              </a:rPr>
              <a:t>Javascript - If...Else</a:t>
            </a:r>
            <a:endParaRPr sz="13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solidFill>
                  <a:schemeClr val="dk1"/>
                </a:solidFill>
                <a:latin typeface="Comfortaa"/>
                <a:ea typeface="Comfortaa"/>
                <a:cs typeface="Comfortaa"/>
                <a:sym typeface="Comfortaa"/>
              </a:rPr>
              <a:t>We will learn </a:t>
            </a:r>
            <a:r>
              <a:rPr lang="en-GB" sz="1300">
                <a:latin typeface="Comfortaa"/>
                <a:ea typeface="Comfortaa"/>
                <a:cs typeface="Comfortaa"/>
                <a:sym typeface="Comfortaa"/>
              </a:rPr>
              <a:t>Javascript - Switch Case</a:t>
            </a:r>
            <a:endParaRPr sz="13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solidFill>
                  <a:schemeClr val="dk1"/>
                </a:solidFill>
                <a:latin typeface="Comfortaa"/>
                <a:ea typeface="Comfortaa"/>
                <a:cs typeface="Comfortaa"/>
                <a:sym typeface="Comfortaa"/>
              </a:rPr>
              <a:t>We will learn </a:t>
            </a:r>
            <a:r>
              <a:rPr lang="en-GB" sz="1300">
                <a:latin typeface="Comfortaa"/>
                <a:ea typeface="Comfortaa"/>
                <a:cs typeface="Comfortaa"/>
                <a:sym typeface="Comfortaa"/>
              </a:rPr>
              <a:t>Iterative statement.</a:t>
            </a:r>
            <a:endParaRPr sz="1300">
              <a:latin typeface="Comfortaa"/>
              <a:ea typeface="Comfortaa"/>
              <a:cs typeface="Comfortaa"/>
              <a:sym typeface="Comfortaa"/>
            </a:endParaRPr>
          </a:p>
          <a:p>
            <a:pPr marL="457200" marR="0" lvl="0" indent="-311150" algn="l" rtl="0">
              <a:lnSpc>
                <a:spcPct val="150000"/>
              </a:lnSpc>
              <a:spcBef>
                <a:spcPts val="0"/>
              </a:spcBef>
              <a:spcAft>
                <a:spcPts val="0"/>
              </a:spcAft>
              <a:buSzPts val="1300"/>
              <a:buFont typeface="Comfortaa"/>
              <a:buChar char="●"/>
            </a:pPr>
            <a:r>
              <a:rPr lang="en-GB" sz="1300">
                <a:solidFill>
                  <a:schemeClr val="dk1"/>
                </a:solidFill>
                <a:latin typeface="Comfortaa"/>
                <a:ea typeface="Comfortaa"/>
                <a:cs typeface="Comfortaa"/>
                <a:sym typeface="Comfortaa"/>
              </a:rPr>
              <a:t>We will learn </a:t>
            </a:r>
            <a:r>
              <a:rPr lang="en-GB" sz="1300">
                <a:latin typeface="Comfortaa"/>
                <a:ea typeface="Comfortaa"/>
                <a:cs typeface="Comfortaa"/>
                <a:sym typeface="Comfortaa"/>
              </a:rPr>
              <a:t>Functions. </a:t>
            </a:r>
            <a:endParaRPr sz="1300">
              <a:latin typeface="Comfortaa"/>
              <a:ea typeface="Comfortaa"/>
              <a:cs typeface="Comfortaa"/>
              <a:sym typeface="Comfortaa"/>
            </a:endParaRPr>
          </a:p>
          <a:p>
            <a:pPr marL="0" marR="0" lvl="0" indent="0" algn="l" rtl="0">
              <a:lnSpc>
                <a:spcPct val="150000"/>
              </a:lnSpc>
              <a:spcBef>
                <a:spcPts val="0"/>
              </a:spcBef>
              <a:spcAft>
                <a:spcPts val="0"/>
              </a:spcAft>
              <a:buNone/>
            </a:pPr>
            <a:r>
              <a:rPr lang="en-GB" sz="1300">
                <a:latin typeface="Comfortaa"/>
                <a:ea typeface="Comfortaa"/>
                <a:cs typeface="Comfortaa"/>
                <a:sym typeface="Comfortaa"/>
              </a:rPr>
              <a:t>In the upcoming slides </a:t>
            </a:r>
            <a:endParaRPr sz="1300">
              <a:latin typeface="Comfortaa"/>
              <a:ea typeface="Comfortaa"/>
              <a:cs typeface="Comfortaa"/>
              <a:sym typeface="Comfortaa"/>
            </a:endParaRPr>
          </a:p>
          <a:p>
            <a:pPr marL="0" marR="0" lvl="0" indent="0" algn="l" rtl="0">
              <a:lnSpc>
                <a:spcPct val="150000"/>
              </a:lnSpc>
              <a:spcBef>
                <a:spcPts val="0"/>
              </a:spcBef>
              <a:spcAft>
                <a:spcPts val="0"/>
              </a:spcAft>
              <a:buNone/>
            </a:pPr>
            <a:r>
              <a:rPr lang="en-GB" b="1">
                <a:latin typeface="Comfortaa"/>
                <a:ea typeface="Comfortaa"/>
                <a:cs typeface="Comfortaa"/>
                <a:sym typeface="Comfortaa"/>
              </a:rPr>
              <a:t>Prerequisite-</a:t>
            </a:r>
            <a:endParaRPr b="1">
              <a:latin typeface="Comfortaa"/>
              <a:ea typeface="Comfortaa"/>
              <a:cs typeface="Comfortaa"/>
              <a:sym typeface="Comfortaa"/>
            </a:endParaRPr>
          </a:p>
          <a:p>
            <a:pPr marL="0" marR="0" lvl="0" indent="0" algn="l" rtl="0">
              <a:lnSpc>
                <a:spcPct val="150000"/>
              </a:lnSpc>
              <a:spcBef>
                <a:spcPts val="0"/>
              </a:spcBef>
              <a:spcAft>
                <a:spcPts val="0"/>
              </a:spcAft>
              <a:buNone/>
            </a:pPr>
            <a:r>
              <a:rPr lang="en-GB" sz="1200">
                <a:latin typeface="Comfortaa"/>
                <a:ea typeface="Comfortaa"/>
                <a:cs typeface="Comfortaa"/>
                <a:sym typeface="Comfortaa"/>
              </a:rPr>
              <a:t>For this Javascript tutorial, it is assumed that the reader have a prior knowledge of HTML coding. It would help if the reader had some prior exposure to object-oriented programming concepts and a general idea on creating online applications.</a:t>
            </a:r>
            <a:endParaRPr sz="1200">
              <a:latin typeface="Comfortaa"/>
              <a:ea typeface="Comfortaa"/>
              <a:cs typeface="Comfortaa"/>
              <a:sym typeface="Comfortaa"/>
            </a:endParaRPr>
          </a:p>
          <a:p>
            <a:pPr marL="0" marR="0" lvl="0" indent="0" algn="l" rtl="0">
              <a:lnSpc>
                <a:spcPct val="150000"/>
              </a:lnSpc>
              <a:spcBef>
                <a:spcPts val="0"/>
              </a:spcBef>
              <a:spcAft>
                <a:spcPts val="0"/>
              </a:spcAft>
              <a:buNone/>
            </a:pPr>
            <a:endParaRPr>
              <a:latin typeface="Comfortaa"/>
              <a:ea typeface="Comfortaa"/>
              <a:cs typeface="Comfortaa"/>
              <a:sym typeface="Comforta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b="1">
                <a:solidFill>
                  <a:schemeClr val="dk1"/>
                </a:solidFill>
                <a:latin typeface="Comfortaa"/>
                <a:ea typeface="Comfortaa"/>
                <a:cs typeface="Comfortaa"/>
                <a:sym typeface="Comfortaa"/>
              </a:rPr>
              <a:t>Local Scope</a:t>
            </a:r>
            <a:br>
              <a:rPr lang="en-GB" sz="1300" b="1">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It has 2 types: Function scope &amp; Block scope</a:t>
            </a:r>
            <a:r>
              <a:rPr lang="en-GB" sz="1300" b="1">
                <a:solidFill>
                  <a:schemeClr val="dk1"/>
                </a:solidFill>
                <a:latin typeface="Comfortaa"/>
                <a:ea typeface="Comfortaa"/>
                <a:cs typeface="Comfortaa"/>
                <a:sym typeface="Comfortaa"/>
              </a:rPr>
              <a:t/>
            </a:r>
            <a:br>
              <a:rPr lang="en-GB" sz="1300" b="1">
                <a:solidFill>
                  <a:schemeClr val="dk1"/>
                </a:solidFill>
                <a:latin typeface="Comfortaa"/>
                <a:ea typeface="Comfortaa"/>
                <a:cs typeface="Comfortaa"/>
                <a:sym typeface="Comfortaa"/>
              </a:rPr>
            </a:br>
            <a:r>
              <a:rPr lang="en-GB" sz="1300" b="1">
                <a:solidFill>
                  <a:schemeClr val="dk1"/>
                </a:solidFill>
                <a:latin typeface="Comfortaa"/>
                <a:ea typeface="Comfortaa"/>
                <a:cs typeface="Comfortaa"/>
                <a:sym typeface="Comfortaa"/>
              </a:rPr>
              <a:t>Function Scope</a:t>
            </a:r>
            <a:br>
              <a:rPr lang="en-GB" sz="1300" b="1">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Variables declared within a JavaScript function, become local to the function. Local variables have Function scope: They can only be accessed from within the function. Local variables are created when a function starts, and deleted when the function completes. Function arguments (parameters) work as local variables inside functions.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 code here can NOT use carName &amp; param</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function myFunction(param) {</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var carName = "Volvo";</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 code here CAN use carName &amp; param</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rgbClr val="00A1FF"/>
                </a:solidFill>
                <a:latin typeface="Comfortaa"/>
                <a:ea typeface="Comfortaa"/>
                <a:cs typeface="Comfortaa"/>
                <a:sym typeface="Comfortaa"/>
              </a:rPr>
              <a:t>// code here can NOT use carName &amp; param</a:t>
            </a:r>
            <a:endParaRPr sz="1300">
              <a:solidFill>
                <a:schemeClr val="dk1"/>
              </a:solidFill>
              <a:latin typeface="Comfortaa"/>
              <a:ea typeface="Comfortaa"/>
              <a:cs typeface="Comfortaa"/>
              <a:sym typeface="Comfortaa"/>
            </a:endParaRPr>
          </a:p>
        </p:txBody>
      </p:sp>
      <p:sp>
        <p:nvSpPr>
          <p:cNvPr id="342" name="Google Shape;342;p5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Scope(contd.)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Scope(contd.)</a:t>
            </a:r>
            <a:endParaRPr sz="2500">
              <a:solidFill>
                <a:srgbClr val="00A1FF"/>
              </a:solidFill>
              <a:latin typeface="Montserrat"/>
              <a:ea typeface="Montserrat"/>
              <a:cs typeface="Montserrat"/>
              <a:sym typeface="Montserrat"/>
            </a:endParaRPr>
          </a:p>
        </p:txBody>
      </p:sp>
      <p:sp>
        <p:nvSpPr>
          <p:cNvPr id="350" name="Google Shape;350;p5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Block Scope</a:t>
            </a:r>
            <a:br>
              <a:rPr lang="en-GB" sz="1200" b="1">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Before ES6 (2015), JavaScript had only Global Scope and Function Scope. ES6 introduced two important new JavaScript keywords: let and const. These two keywords provide Block Scope in JavaScript. Variables declared inside a { } block cannot be accessed from outside the block. Example: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let x = 2;</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const y = 2;</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x &amp; y can NOT be used here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Variables declared with the var keyword can NOT have block scope. Variables declared inside a { } block can be accessed from outside the block. Example:</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var x = 2;</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 x CAN be used here</a:t>
            </a:r>
            <a:endParaRPr sz="1200">
              <a:solidFill>
                <a:schemeClr val="dk1"/>
              </a:solidFill>
              <a:latin typeface="Comfortaa"/>
              <a:ea typeface="Comfortaa"/>
              <a:cs typeface="Comfortaa"/>
              <a:sym typeface="Comforta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Let is used to define a block scope variable. Variables declared inside a block {} can not be accessed from outside the block.</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Global variables defined with the var keyword belong to the window object.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var carName = "Volvo"; // code here can use window.carName</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Global variables defined with the let keyword do not belong to the window object.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carName = "Volvo"; // code here can not use window.carName</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Redeclaring a var variable with let &amp; vice versa, in the same scope, or in the same block, is not allowed.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var x = 4;   // Allowed				 	  let x = 5   // allowed</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let x = 5   // Not allowed					  var x = 4;  // Not allowed</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a:t>
            </a:r>
            <a:r>
              <a:rPr lang="en-GB" sz="1300">
                <a:solidFill>
                  <a:schemeClr val="dk1"/>
                </a:solidFill>
                <a:latin typeface="Comfortaa"/>
                <a:ea typeface="Comfortaa"/>
                <a:cs typeface="Comfortaa"/>
                <a:sym typeface="Comfortaa"/>
              </a:rPr>
              <a:t/>
            </a:r>
            <a:br>
              <a:rPr lang="en-GB" sz="1300">
                <a:solidFill>
                  <a:schemeClr val="dk1"/>
                </a:solidFill>
                <a:latin typeface="Comfortaa"/>
                <a:ea typeface="Comfortaa"/>
                <a:cs typeface="Comfortaa"/>
                <a:sym typeface="Comfortaa"/>
              </a:rPr>
            </a:br>
            <a:r>
              <a:rPr lang="en-GB" sz="1300">
                <a:solidFill>
                  <a:schemeClr val="dk1"/>
                </a:solidFill>
                <a:latin typeface="Comfortaa"/>
                <a:ea typeface="Comfortaa"/>
                <a:cs typeface="Comfortaa"/>
                <a:sym typeface="Comfortaa"/>
              </a:rPr>
              <a:t>Variables defined with let are not hoisted to the top &amp; can’t be redeclared.</a:t>
            </a:r>
            <a:endParaRPr sz="1300">
              <a:solidFill>
                <a:schemeClr val="dk1"/>
              </a:solidFill>
              <a:latin typeface="Comfortaa"/>
              <a:ea typeface="Comfortaa"/>
              <a:cs typeface="Comfortaa"/>
              <a:sym typeface="Comfortaa"/>
            </a:endParaRPr>
          </a:p>
        </p:txBody>
      </p:sp>
      <p:sp>
        <p:nvSpPr>
          <p:cNvPr id="356" name="Google Shape;356;p5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Let</a:t>
            </a:r>
            <a:endParaRPr sz="2500">
              <a:solidFill>
                <a:srgbClr val="00A1FF"/>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Const</a:t>
            </a:r>
            <a:endParaRPr sz="2500">
              <a:solidFill>
                <a:srgbClr val="00A1FF"/>
              </a:solidFill>
              <a:latin typeface="Montserrat"/>
              <a:ea typeface="Montserrat"/>
              <a:cs typeface="Montserrat"/>
              <a:sym typeface="Montserrat"/>
            </a:endParaRPr>
          </a:p>
        </p:txBody>
      </p:sp>
      <p:sp>
        <p:nvSpPr>
          <p:cNvPr id="364" name="Google Shape;364;p5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dirty="0">
                <a:solidFill>
                  <a:schemeClr val="dk1"/>
                </a:solidFill>
                <a:latin typeface="Comfortaa"/>
                <a:ea typeface="Comfortaa"/>
                <a:cs typeface="Comfortaa"/>
                <a:sym typeface="Comfortaa"/>
              </a:rPr>
              <a:t>Const behave like let variables, except they cannot be reassigned. It’s a Block Scope variable. Variables declared inside a block {} can not be accessed from outside the block. Ex.</a:t>
            </a:r>
            <a:br>
              <a:rPr lang="en-GB" sz="1100" dirty="0">
                <a:solidFill>
                  <a:schemeClr val="dk1"/>
                </a:solidFill>
                <a:latin typeface="Comfortaa"/>
                <a:ea typeface="Comfortaa"/>
                <a:cs typeface="Comfortaa"/>
                <a:sym typeface="Comfortaa"/>
              </a:rPr>
            </a:br>
            <a:r>
              <a:rPr lang="en-GB" sz="1100" dirty="0">
                <a:solidFill>
                  <a:srgbClr val="00A1FF"/>
                </a:solidFill>
                <a:latin typeface="Comfortaa"/>
                <a:ea typeface="Comfortaa"/>
                <a:cs typeface="Comfortaa"/>
                <a:sym typeface="Comfortaa"/>
              </a:rPr>
              <a:t>const PI = 3.141592653589793;</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dirty="0">
                <a:solidFill>
                  <a:srgbClr val="00A1FF"/>
                </a:solidFill>
                <a:latin typeface="Comfortaa"/>
                <a:ea typeface="Comfortaa"/>
                <a:cs typeface="Comfortaa"/>
                <a:sym typeface="Comfortaa"/>
              </a:rPr>
              <a:t>PI = 3.14;      // This will give an error				PI = PI + 10;   // This will also give an error</a:t>
            </a:r>
            <a:r>
              <a:rPr lang="en-GB" sz="1100" dirty="0">
                <a:solidFill>
                  <a:schemeClr val="dk1"/>
                </a:solidFill>
                <a:latin typeface="Comfortaa"/>
                <a:ea typeface="Comfortaa"/>
                <a:cs typeface="Comfortaa"/>
                <a:sym typeface="Comfortaa"/>
              </a:rPr>
              <a:t/>
            </a:r>
            <a:br>
              <a:rPr lang="en-GB" sz="1100" dirty="0">
                <a:solidFill>
                  <a:schemeClr val="dk1"/>
                </a:solidFill>
                <a:latin typeface="Comfortaa"/>
                <a:ea typeface="Comfortaa"/>
                <a:cs typeface="Comfortaa"/>
                <a:sym typeface="Comfortaa"/>
              </a:rPr>
            </a:br>
            <a:r>
              <a:rPr lang="en-GB" sz="1100" dirty="0">
                <a:solidFill>
                  <a:schemeClr val="dk1"/>
                </a:solidFill>
                <a:latin typeface="Comfortaa"/>
                <a:ea typeface="Comfortaa"/>
                <a:cs typeface="Comfortaa"/>
                <a:sym typeface="Comfortaa"/>
              </a:rPr>
              <a:t>const variables must be assigned a value when declared otherwise an error. Ex.</a:t>
            </a:r>
            <a:br>
              <a:rPr lang="en-GB" sz="1100" dirty="0">
                <a:solidFill>
                  <a:schemeClr val="dk1"/>
                </a:solidFill>
                <a:latin typeface="Comfortaa"/>
                <a:ea typeface="Comfortaa"/>
                <a:cs typeface="Comfortaa"/>
                <a:sym typeface="Comfortaa"/>
              </a:rPr>
            </a:br>
            <a:r>
              <a:rPr lang="en-GB" sz="1100" dirty="0">
                <a:solidFill>
                  <a:srgbClr val="00A1FF"/>
                </a:solidFill>
                <a:latin typeface="Comfortaa"/>
                <a:ea typeface="Comfortaa"/>
                <a:cs typeface="Comfortaa"/>
                <a:sym typeface="Comfortaa"/>
              </a:rPr>
              <a:t>const PI;	PI = 3.14159265359; // Error</a:t>
            </a:r>
            <a:r>
              <a:rPr lang="en-GB" sz="1100" dirty="0">
                <a:solidFill>
                  <a:schemeClr val="dk1"/>
                </a:solidFill>
                <a:latin typeface="Comfortaa"/>
                <a:ea typeface="Comfortaa"/>
                <a:cs typeface="Comfortaa"/>
                <a:sym typeface="Comfortaa"/>
              </a:rPr>
              <a:t/>
            </a:r>
            <a:br>
              <a:rPr lang="en-GB" sz="1100" dirty="0">
                <a:solidFill>
                  <a:schemeClr val="dk1"/>
                </a:solidFill>
                <a:latin typeface="Comfortaa"/>
                <a:ea typeface="Comfortaa"/>
                <a:cs typeface="Comfortaa"/>
                <a:sym typeface="Comfortaa"/>
              </a:rPr>
            </a:br>
            <a:r>
              <a:rPr lang="en-GB" sz="1100" dirty="0">
                <a:solidFill>
                  <a:schemeClr val="dk1"/>
                </a:solidFill>
                <a:latin typeface="Comfortaa"/>
                <a:ea typeface="Comfortaa"/>
                <a:cs typeface="Comfortaa"/>
                <a:sym typeface="Comfortaa"/>
              </a:rPr>
              <a:t>const does NOT define a constant value. It defines a constant reference to a value. Because of this, we cannot change constant primitive values, but we can change the properties of constant objects. Hence, you can change the values of an array and properties of an object but you cannot reassign them. Ex. </a:t>
            </a:r>
            <a:br>
              <a:rPr lang="en-GB" sz="1100" dirty="0">
                <a:solidFill>
                  <a:schemeClr val="dk1"/>
                </a:solidFill>
                <a:latin typeface="Comfortaa"/>
                <a:ea typeface="Comfortaa"/>
                <a:cs typeface="Comfortaa"/>
                <a:sym typeface="Comfortaa"/>
              </a:rPr>
            </a:br>
            <a:r>
              <a:rPr lang="en-GB" sz="1100" dirty="0">
                <a:solidFill>
                  <a:srgbClr val="00A1FF"/>
                </a:solidFill>
                <a:latin typeface="Comfortaa"/>
                <a:ea typeface="Comfortaa"/>
                <a:cs typeface="Comfortaa"/>
                <a:sym typeface="Comfortaa"/>
              </a:rPr>
              <a:t>// constant array						// constant object</a:t>
            </a:r>
            <a:r>
              <a:rPr lang="en-GB" sz="1100" dirty="0">
                <a:solidFill>
                  <a:schemeClr val="dk1"/>
                </a:solidFill>
                <a:latin typeface="Comfortaa"/>
                <a:ea typeface="Comfortaa"/>
                <a:cs typeface="Comfortaa"/>
                <a:sym typeface="Comfortaa"/>
              </a:rPr>
              <a:t/>
            </a:r>
            <a:br>
              <a:rPr lang="en-GB" sz="1100" dirty="0">
                <a:solidFill>
                  <a:schemeClr val="dk1"/>
                </a:solidFill>
                <a:latin typeface="Comfortaa"/>
                <a:ea typeface="Comfortaa"/>
                <a:cs typeface="Comfortaa"/>
                <a:sym typeface="Comfortaa"/>
              </a:rPr>
            </a:br>
            <a:r>
              <a:rPr lang="en-GB" sz="1100" dirty="0">
                <a:solidFill>
                  <a:srgbClr val="00A1FF"/>
                </a:solidFill>
                <a:latin typeface="Comfortaa"/>
                <a:ea typeface="Comfortaa"/>
                <a:cs typeface="Comfortaa"/>
                <a:sym typeface="Comfortaa"/>
              </a:rPr>
              <a:t>const cars = ["Saab", "Volvo", "BMW"]; 				const car = {type:"Fiat", model:"500", </a:t>
            </a:r>
            <a:r>
              <a:rPr lang="en-GB" sz="1100" dirty="0" err="1">
                <a:solidFill>
                  <a:srgbClr val="00A1FF"/>
                </a:solidFill>
                <a:latin typeface="Comfortaa"/>
                <a:ea typeface="Comfortaa"/>
                <a:cs typeface="Comfortaa"/>
                <a:sym typeface="Comfortaa"/>
              </a:rPr>
              <a:t>color</a:t>
            </a:r>
            <a:r>
              <a:rPr lang="en-GB" sz="1100" dirty="0">
                <a:solidFill>
                  <a:srgbClr val="00A1FF"/>
                </a:solidFill>
                <a:latin typeface="Comfortaa"/>
                <a:ea typeface="Comfortaa"/>
                <a:cs typeface="Comfortaa"/>
                <a:sym typeface="Comfortaa"/>
              </a:rPr>
              <a:t>:"white"};</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dirty="0">
                <a:solidFill>
                  <a:srgbClr val="00A1FF"/>
                </a:solidFill>
                <a:latin typeface="Comfortaa"/>
                <a:ea typeface="Comfortaa"/>
                <a:cs typeface="Comfortaa"/>
                <a:sym typeface="Comfortaa"/>
              </a:rPr>
              <a:t>cars[0] = "Toyota"; // change an element			</a:t>
            </a:r>
            <a:r>
              <a:rPr lang="en-GB" sz="1100" dirty="0" err="1">
                <a:solidFill>
                  <a:srgbClr val="00A1FF"/>
                </a:solidFill>
                <a:latin typeface="Comfortaa"/>
                <a:ea typeface="Comfortaa"/>
                <a:cs typeface="Comfortaa"/>
                <a:sym typeface="Comfortaa"/>
              </a:rPr>
              <a:t>car.color</a:t>
            </a:r>
            <a:r>
              <a:rPr lang="en-GB" sz="1100" dirty="0">
                <a:solidFill>
                  <a:srgbClr val="00A1FF"/>
                </a:solidFill>
                <a:latin typeface="Comfortaa"/>
                <a:ea typeface="Comfortaa"/>
                <a:cs typeface="Comfortaa"/>
                <a:sym typeface="Comfortaa"/>
              </a:rPr>
              <a:t> = "red"; // change a property:</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dirty="0" err="1">
                <a:solidFill>
                  <a:srgbClr val="00A1FF"/>
                </a:solidFill>
                <a:latin typeface="Comfortaa"/>
                <a:ea typeface="Comfortaa"/>
                <a:cs typeface="Comfortaa"/>
                <a:sym typeface="Comfortaa"/>
              </a:rPr>
              <a:t>cars.push</a:t>
            </a:r>
            <a:r>
              <a:rPr lang="en-GB" sz="1100" dirty="0">
                <a:solidFill>
                  <a:srgbClr val="00A1FF"/>
                </a:solidFill>
                <a:latin typeface="Comfortaa"/>
                <a:ea typeface="Comfortaa"/>
                <a:cs typeface="Comfortaa"/>
                <a:sym typeface="Comfortaa"/>
              </a:rPr>
              <a:t>("Audi"); // add an element				</a:t>
            </a:r>
            <a:r>
              <a:rPr lang="en-GB" sz="1100" dirty="0" err="1">
                <a:solidFill>
                  <a:srgbClr val="00A1FF"/>
                </a:solidFill>
                <a:latin typeface="Comfortaa"/>
                <a:ea typeface="Comfortaa"/>
                <a:cs typeface="Comfortaa"/>
                <a:sym typeface="Comfortaa"/>
              </a:rPr>
              <a:t>car.owner</a:t>
            </a:r>
            <a:r>
              <a:rPr lang="en-GB" sz="1100" dirty="0">
                <a:solidFill>
                  <a:srgbClr val="00A1FF"/>
                </a:solidFill>
                <a:latin typeface="Comfortaa"/>
                <a:ea typeface="Comfortaa"/>
                <a:cs typeface="Comfortaa"/>
                <a:sym typeface="Comfortaa"/>
              </a:rPr>
              <a:t> = "Johnson"; // add a property:</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dirty="0">
                <a:solidFill>
                  <a:srgbClr val="00A1FF"/>
                </a:solidFill>
                <a:latin typeface="Comfortaa"/>
                <a:ea typeface="Comfortaa"/>
                <a:cs typeface="Comfortaa"/>
                <a:sym typeface="Comfortaa"/>
              </a:rPr>
              <a:t>cars = ["Toyota", "Volvo", "Audi"]; // ERROR			car = {type:"Volvo", model:"EX60", </a:t>
            </a:r>
            <a:r>
              <a:rPr lang="en-GB" sz="1100" dirty="0" err="1">
                <a:solidFill>
                  <a:srgbClr val="00A1FF"/>
                </a:solidFill>
                <a:latin typeface="Comfortaa"/>
                <a:ea typeface="Comfortaa"/>
                <a:cs typeface="Comfortaa"/>
                <a:sym typeface="Comfortaa"/>
              </a:rPr>
              <a:t>color</a:t>
            </a:r>
            <a:r>
              <a:rPr lang="en-GB" sz="1100" dirty="0">
                <a:solidFill>
                  <a:srgbClr val="00A1FF"/>
                </a:solidFill>
                <a:latin typeface="Comfortaa"/>
                <a:ea typeface="Comfortaa"/>
                <a:cs typeface="Comfortaa"/>
                <a:sym typeface="Comfortaa"/>
              </a:rPr>
              <a:t>:"red"};    // ERROR</a:t>
            </a:r>
            <a:br>
              <a:rPr lang="en-GB" sz="1100" dirty="0">
                <a:solidFill>
                  <a:srgbClr val="00A1FF"/>
                </a:solidFill>
                <a:latin typeface="Comfortaa"/>
                <a:ea typeface="Comfortaa"/>
                <a:cs typeface="Comfortaa"/>
                <a:sym typeface="Comfortaa"/>
              </a:rPr>
            </a:br>
            <a:r>
              <a:rPr lang="en-GB" sz="1100" dirty="0">
                <a:solidFill>
                  <a:schemeClr val="dk1"/>
                </a:solidFill>
                <a:latin typeface="Comfortaa"/>
                <a:ea typeface="Comfortaa"/>
                <a:cs typeface="Comfortaa"/>
                <a:sym typeface="Comfortaa"/>
              </a:rPr>
              <a:t>Variables defined with const are not hoisted to the top &amp; can’t be </a:t>
            </a:r>
            <a:r>
              <a:rPr lang="en-GB" sz="1100" dirty="0" err="1">
                <a:solidFill>
                  <a:schemeClr val="dk1"/>
                </a:solidFill>
                <a:latin typeface="Comfortaa"/>
                <a:ea typeface="Comfortaa"/>
                <a:cs typeface="Comfortaa"/>
                <a:sym typeface="Comfortaa"/>
              </a:rPr>
              <a:t>redeclared</a:t>
            </a:r>
            <a:r>
              <a:rPr lang="en-GB" sz="1100" dirty="0">
                <a:solidFill>
                  <a:schemeClr val="dk1"/>
                </a:solidFill>
                <a:latin typeface="Comfortaa"/>
                <a:ea typeface="Comfortaa"/>
                <a:cs typeface="Comfortaa"/>
                <a:sym typeface="Comfortaa"/>
              </a:rPr>
              <a:t>.</a:t>
            </a:r>
            <a:endParaRPr sz="1100">
              <a:solidFill>
                <a:schemeClr val="dk1"/>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JS strings are used for storing and manipulating text. A JavaScript string is zero or more characters written inside quotes. You can use single or double quotes. Example:</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carName1 = "Volvo XC60";  // Double quotes</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carName2 = 'Volvo XC60';  // Single quotes</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You can use quotes inside a string, as long as they don't match the quotes surrounding the string:</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answer1 = "It's alright";</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answer2 = "He is called 'Johnny'";</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answer3 = 'He is called "Johnny"';</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Escape Characters</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Because strings must be written within quotes, JavaScript will misunderstand this string:</a:t>
            </a:r>
            <a:endParaRPr sz="11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text = "We are the so-called "Vikings" from the north.";</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 string will be chopped to "We are the so-called ". The solution to avoid this problem, is to use the backslash escape character. The backslash (\) escape character turns special characters into string characters. Example:</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"We are the so-called \"Vikings\" from the north.";</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x = 'It\'s alright.';</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Note: Strings are immutable: Strings cannot be changed, only replaced.</a:t>
            </a:r>
            <a:endParaRPr sz="1100" b="1">
              <a:solidFill>
                <a:schemeClr val="dk1"/>
              </a:solidFill>
              <a:latin typeface="Comfortaa"/>
              <a:ea typeface="Comfortaa"/>
              <a:cs typeface="Comfortaa"/>
              <a:sym typeface="Comfortaa"/>
            </a:endParaRPr>
          </a:p>
        </p:txBody>
      </p:sp>
      <p:sp>
        <p:nvSpPr>
          <p:cNvPr id="412" name="Google Shape;412;p6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a:t>
            </a:r>
            <a:endParaRPr sz="2500">
              <a:solidFill>
                <a:srgbClr val="00A1FF"/>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length property returns the length of a string. Example:</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text = "ABCDEFGHIJKLMNOPQRSTUVWXYZ";</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text.length;    // Will return 26</a:t>
            </a:r>
            <a:endParaRPr sz="12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Methods:</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indexOf() method returns the index of (the position of) the first occurrence of a specified text in a string &amp; returns -1 if the text is not found.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let str = "Please locate where 'locate' occurs!";</a:t>
            </a:r>
            <a:endParaRPr sz="12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highlight>
                  <a:srgbClr val="FFFFFF"/>
                </a:highlight>
                <a:latin typeface="Comfortaa"/>
                <a:ea typeface="Comfortaa"/>
                <a:cs typeface="Comfortaa"/>
                <a:sym typeface="Comfortaa"/>
              </a:rPr>
              <a:t>str.indexOf("locate")    // Returns 7</a:t>
            </a:r>
            <a:br>
              <a:rPr lang="en-GB" sz="1200">
                <a:solidFill>
                  <a:srgbClr val="00A1FF"/>
                </a:solidFill>
                <a:highlight>
                  <a:srgbClr val="FFFFFF"/>
                </a:highlight>
                <a:latin typeface="Comfortaa"/>
                <a:ea typeface="Comfortaa"/>
                <a:cs typeface="Comfortaa"/>
                <a:sym typeface="Comfortaa"/>
              </a:rPr>
            </a:br>
            <a:r>
              <a:rPr lang="en-GB" sz="1200">
                <a:solidFill>
                  <a:schemeClr val="dk1"/>
                </a:solidFill>
                <a:latin typeface="Comfortaa"/>
                <a:ea typeface="Comfortaa"/>
                <a:cs typeface="Comfortaa"/>
                <a:sym typeface="Comfortaa"/>
              </a:rPr>
              <a:t>It can accept a second parameter as the starting position for the search. Ex.</a:t>
            </a:r>
            <a:endParaRPr sz="1200">
              <a:solidFill>
                <a:srgbClr val="00A1FF"/>
              </a:solidFill>
              <a:highlight>
                <a:schemeClr val="lt1"/>
              </a:highlight>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200">
                <a:solidFill>
                  <a:srgbClr val="00A1FF"/>
                </a:solidFill>
                <a:highlight>
                  <a:schemeClr val="lt1"/>
                </a:highlight>
                <a:latin typeface="Comfortaa"/>
                <a:ea typeface="Comfortaa"/>
                <a:cs typeface="Comfortaa"/>
                <a:sym typeface="Comfortaa"/>
              </a:rPr>
              <a:t>str.indexOf("locate", 19)    // Returns 21</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lastIndexOf() method returns the index of the last occurrence of a specified text in a string &amp; returns -1 if the text is not found. Ex.</a:t>
            </a:r>
            <a:r>
              <a:rPr lang="en-GB" sz="1200">
                <a:solidFill>
                  <a:srgbClr val="00A1FF"/>
                </a:solidFill>
                <a:highlight>
                  <a:srgbClr val="FFFFFF"/>
                </a:highlight>
                <a:latin typeface="Comfortaa"/>
                <a:ea typeface="Comfortaa"/>
                <a:cs typeface="Comfortaa"/>
                <a:sym typeface="Comfortaa"/>
              </a:rPr>
              <a:t> str.lastIndexOf("locate")    // Returns 21</a:t>
            </a:r>
            <a:r>
              <a:rPr lang="en-GB" sz="1200">
                <a:solidFill>
                  <a:srgbClr val="008000"/>
                </a:solidFill>
                <a:highlight>
                  <a:srgbClr val="FFFFFF"/>
                </a:highlight>
                <a:latin typeface="Comfortaa"/>
                <a:ea typeface="Comfortaa"/>
                <a:cs typeface="Comfortaa"/>
                <a:sym typeface="Comfortaa"/>
              </a:rPr>
              <a:t/>
            </a:r>
            <a:br>
              <a:rPr lang="en-GB" sz="1200">
                <a:solidFill>
                  <a:srgbClr val="008000"/>
                </a:solidFill>
                <a:highlight>
                  <a:srgbClr val="FFFFFF"/>
                </a:highlight>
                <a:latin typeface="Comfortaa"/>
                <a:ea typeface="Comfortaa"/>
                <a:cs typeface="Comfortaa"/>
                <a:sym typeface="Comfortaa"/>
              </a:rPr>
            </a:br>
            <a:r>
              <a:rPr lang="en-GB" sz="1200">
                <a:solidFill>
                  <a:schemeClr val="dk1"/>
                </a:solidFill>
                <a:latin typeface="Comfortaa"/>
                <a:ea typeface="Comfortaa"/>
                <a:cs typeface="Comfortaa"/>
                <a:sym typeface="Comfortaa"/>
              </a:rPr>
              <a:t>It can accept a second parameter as the starting position for the search. Since lastIndexOf() method searches backwards (from the end to the beginning), if the second parameter is 15, the search starts at position 15, and searches to the beginning of the string. Ex.</a:t>
            </a:r>
            <a:r>
              <a:rPr lang="en-GB" sz="1200">
                <a:solidFill>
                  <a:srgbClr val="00A1FF"/>
                </a:solidFill>
                <a:highlight>
                  <a:srgbClr val="FFFFFF"/>
                </a:highlight>
                <a:latin typeface="Comfortaa"/>
                <a:ea typeface="Comfortaa"/>
                <a:cs typeface="Comfortaa"/>
                <a:sym typeface="Comfortaa"/>
              </a:rPr>
              <a:t> str.lastIndexOf("locate", 15)    // Returns 7</a:t>
            </a:r>
            <a:endParaRPr sz="1200">
              <a:solidFill>
                <a:schemeClr val="dk1"/>
              </a:solidFill>
              <a:latin typeface="Comfortaa"/>
              <a:ea typeface="Comfortaa"/>
              <a:cs typeface="Comfortaa"/>
              <a:sym typeface="Comfortaa"/>
            </a:endParaRPr>
          </a:p>
        </p:txBody>
      </p:sp>
      <p:sp>
        <p:nvSpPr>
          <p:cNvPr id="419" name="Google Shape;419;p6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search() method searches a string for a specified value and returns the position of the match.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let str = "Please locate where 'locate' occurs!";</a:t>
            </a:r>
            <a:endParaRPr sz="11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highlight>
                  <a:srgbClr val="FFFFFF"/>
                </a:highlight>
                <a:latin typeface="Comfortaa"/>
                <a:ea typeface="Comfortaa"/>
                <a:cs typeface="Comfortaa"/>
                <a:sym typeface="Comfortaa"/>
              </a:rPr>
              <a:t>str.search("locate")     // Returns 7</a:t>
            </a:r>
            <a:endParaRPr sz="1100">
              <a:solidFill>
                <a:srgbClr val="00A1FF"/>
              </a:solidFill>
              <a:latin typeface="Comfortaa"/>
              <a:ea typeface="Comfortaa"/>
              <a:cs typeface="Comfortaa"/>
              <a:sym typeface="Comfortaa"/>
            </a:endParaRPr>
          </a:p>
          <a:p>
            <a:pPr marL="457200" marR="0" lvl="0" indent="-298450" algn="l" rtl="0">
              <a:lnSpc>
                <a:spcPct val="150000"/>
              </a:lnSpc>
              <a:spcBef>
                <a:spcPts val="0"/>
              </a:spcBef>
              <a:spcAft>
                <a:spcPts val="0"/>
              </a:spcAft>
              <a:buSzPts val="1100"/>
              <a:buFont typeface="Comfortaa"/>
              <a:buChar char="●"/>
            </a:pPr>
            <a:r>
              <a:rPr lang="en-GB" sz="1100">
                <a:solidFill>
                  <a:schemeClr val="dk1"/>
                </a:solidFill>
                <a:latin typeface="Comfortaa"/>
                <a:ea typeface="Comfortaa"/>
                <a:cs typeface="Comfortaa"/>
                <a:sym typeface="Comfortaa"/>
              </a:rPr>
              <a:t>slice() extracts a part of a string and returns the extracted part in a new string. The method takes 2 parameters: the start position, and the end position (end not included).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let str = "Apple, Banana, Kiwi";</a:t>
            </a:r>
            <a:endParaRPr sz="11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highlight>
                  <a:srgbClr val="FFFFFF"/>
                </a:highlight>
                <a:latin typeface="Comfortaa"/>
                <a:ea typeface="Comfortaa"/>
                <a:cs typeface="Comfortaa"/>
                <a:sym typeface="Comfortaa"/>
              </a:rPr>
              <a:t>str.slice(7, 13)     // Returns Banana</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If a parameter is negative, the position is counted from the end of the string.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str.slice(-12, -6)    // Returns Banana</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If you omit the second parameter, the method will slice out the rest of the string.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str.slice(7);    // Returns Banana,Kiwi</a:t>
            </a:r>
            <a:br>
              <a:rPr lang="en-GB" sz="1100">
                <a:solidFill>
                  <a:srgbClr val="00A1FF"/>
                </a:solidFill>
                <a:highlight>
                  <a:srgbClr val="FFFFFF"/>
                </a:highlight>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str.slice(-12)    // Returns Banana,Kiwi</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substring() is similar to slice() but cannot accept negative indexes.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substring(7, 13)    // Returns Banana</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If you omit the second parameter, substring() will slice out the rest of the string. Ex.</a:t>
            </a:r>
            <a:br>
              <a:rPr lang="en-GB" sz="1100">
                <a:solidFill>
                  <a:schemeClr val="dk1"/>
                </a:solidFill>
                <a:latin typeface="Comfortaa"/>
                <a:ea typeface="Comfortaa"/>
                <a:cs typeface="Comfortaa"/>
                <a:sym typeface="Comfortaa"/>
              </a:rPr>
            </a:br>
            <a:r>
              <a:rPr lang="en-GB" sz="1100">
                <a:solidFill>
                  <a:srgbClr val="00A1FF"/>
                </a:solidFill>
                <a:highlight>
                  <a:srgbClr val="FFFFFF"/>
                </a:highlight>
                <a:latin typeface="Comfortaa"/>
                <a:ea typeface="Comfortaa"/>
                <a:cs typeface="Comfortaa"/>
                <a:sym typeface="Comfortaa"/>
              </a:rPr>
              <a:t>substring(7)    // Returns Banana,Kiwi</a:t>
            </a:r>
            <a:endParaRPr sz="1100">
              <a:solidFill>
                <a:schemeClr val="dk1"/>
              </a:solidFill>
              <a:latin typeface="Comfortaa"/>
              <a:ea typeface="Comfortaa"/>
              <a:cs typeface="Comfortaa"/>
              <a:sym typeface="Comfortaa"/>
            </a:endParaRPr>
          </a:p>
        </p:txBody>
      </p:sp>
      <p:sp>
        <p:nvSpPr>
          <p:cNvPr id="426" name="Google Shape;426;p6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substr() method’s second parameter specifies the length of the extracted part.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let str = "Apple, Banana, Kiwi";</a:t>
            </a:r>
            <a:endParaRPr sz="12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highlight>
                  <a:srgbClr val="FFFFFF"/>
                </a:highlight>
                <a:latin typeface="Comfortaa"/>
                <a:ea typeface="Comfortaa"/>
                <a:cs typeface="Comfortaa"/>
                <a:sym typeface="Comfortaa"/>
              </a:rPr>
              <a:t>str.substr(7, 6)    // Returns Banana</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If you omit the second parameter, substr() will slice out the rest of the string.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str.substr(7)    // Returns Banana,Kiwi</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If the first parameter is negative, the position counts from the end of the string.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str.substr(-4)    // Returns Kiwi</a:t>
            </a:r>
            <a:endParaRPr sz="1200">
              <a:solidFill>
                <a:srgbClr val="00A1FF"/>
              </a:solidFill>
              <a:highlight>
                <a:srgbClr val="FFFFFF"/>
              </a:highlight>
              <a:latin typeface="Comfortaa"/>
              <a:ea typeface="Comfortaa"/>
              <a:cs typeface="Comfortaa"/>
              <a:sym typeface="Comfortaa"/>
            </a:endParaRPr>
          </a:p>
          <a:p>
            <a:pPr marL="457200" marR="0" lvl="0" indent="-304800" algn="l" rtl="0">
              <a:lnSpc>
                <a:spcPct val="150000"/>
              </a:lnSpc>
              <a:spcBef>
                <a:spcPts val="0"/>
              </a:spcBef>
              <a:spcAft>
                <a:spcPts val="0"/>
              </a:spcAft>
              <a:buSzPts val="1200"/>
              <a:buFont typeface="Comfortaa"/>
              <a:buChar char="●"/>
            </a:pPr>
            <a:r>
              <a:rPr lang="en-GB" sz="1200">
                <a:solidFill>
                  <a:schemeClr val="dk1"/>
                </a:solidFill>
                <a:latin typeface="Comfortaa"/>
                <a:ea typeface="Comfortaa"/>
                <a:cs typeface="Comfortaa"/>
                <a:sym typeface="Comfortaa"/>
              </a:rPr>
              <a:t>replace() method replaces a specified value with another value in a string. It does not change the string it is called on. It returns a new string. By default, it is case sensitive &amp; replaces only the first match.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let text = "Please visit Microsoft and Microsoft!";</a:t>
            </a:r>
            <a:endParaRPr sz="12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200">
                <a:solidFill>
                  <a:srgbClr val="00A1FF"/>
                </a:solidFill>
                <a:highlight>
                  <a:srgbClr val="FFFFFF"/>
                </a:highlight>
                <a:latin typeface="Comfortaa"/>
                <a:ea typeface="Comfortaa"/>
                <a:cs typeface="Comfortaa"/>
                <a:sym typeface="Comfortaa"/>
              </a:rPr>
              <a:t>let newText = text.replace("Microsoft", "W3Schools");  // Returns Please visit W3Schools and Microsoft!</a:t>
            </a:r>
            <a:r>
              <a:rPr lang="en-GB" sz="1200">
                <a:solidFill>
                  <a:schemeClr val="dk1"/>
                </a:solidFill>
                <a:highlight>
                  <a:srgbClr val="FFFFFF"/>
                </a:highlight>
                <a:latin typeface="Comfortaa"/>
                <a:ea typeface="Comfortaa"/>
                <a:cs typeface="Comfortaa"/>
                <a:sym typeface="Comfortaa"/>
              </a:rPr>
              <a:t/>
            </a:r>
            <a:br>
              <a:rPr lang="en-GB" sz="1200">
                <a:solidFill>
                  <a:schemeClr val="dk1"/>
                </a:solidFill>
                <a:highlight>
                  <a:srgbClr val="FFFFFF"/>
                </a:highlight>
                <a:latin typeface="Comfortaa"/>
                <a:ea typeface="Comfortaa"/>
                <a:cs typeface="Comfortaa"/>
                <a:sym typeface="Comfortaa"/>
              </a:rPr>
            </a:br>
            <a:r>
              <a:rPr lang="en-GB" sz="1200">
                <a:solidFill>
                  <a:schemeClr val="dk1"/>
                </a:solidFill>
                <a:latin typeface="Comfortaa"/>
                <a:ea typeface="Comfortaa"/>
                <a:cs typeface="Comfortaa"/>
                <a:sym typeface="Comfortaa"/>
              </a:rPr>
              <a:t>To replace case insensitive, use a regular expression with an /i flag (insensitive).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let newText = text.replace(/MICROSOFT/i, "W3Schools");  // Returns Please visit W3Schools and Microsoft!</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To replace all matches, use a regular expression with a /g flag (global match). Ex.</a:t>
            </a:r>
            <a:br>
              <a:rPr lang="en-GB" sz="1200">
                <a:solidFill>
                  <a:schemeClr val="dk1"/>
                </a:solidFill>
                <a:latin typeface="Comfortaa"/>
                <a:ea typeface="Comfortaa"/>
                <a:cs typeface="Comfortaa"/>
                <a:sym typeface="Comfortaa"/>
              </a:rPr>
            </a:br>
            <a:r>
              <a:rPr lang="en-GB" sz="1200">
                <a:solidFill>
                  <a:srgbClr val="00A1FF"/>
                </a:solidFill>
                <a:highlight>
                  <a:srgbClr val="FFFFFF"/>
                </a:highlight>
                <a:latin typeface="Comfortaa"/>
                <a:ea typeface="Comfortaa"/>
                <a:cs typeface="Comfortaa"/>
                <a:sym typeface="Comfortaa"/>
              </a:rPr>
              <a:t>let newText = text..replace(/Microsoft/g, "W3Schools");  // Returns Please visit W3Schools and W3Schools!</a:t>
            </a:r>
            <a:endParaRPr sz="1200">
              <a:solidFill>
                <a:schemeClr val="dk1"/>
              </a:solidFill>
              <a:latin typeface="Comfortaa"/>
              <a:ea typeface="Comfortaa"/>
              <a:cs typeface="Comfortaa"/>
              <a:sym typeface="Comfortaa"/>
            </a:endParaRPr>
          </a:p>
        </p:txBody>
      </p:sp>
      <p:sp>
        <p:nvSpPr>
          <p:cNvPr id="433" name="Google Shape;433;p6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replaceAll() method replaces all occurrences for a specified value with another value in a string. It does not change the string it is called on. It returns a new string. By default, it is case sensitive &amp; replaces only the first match. To replace case insensitive, use a regular expression with an /i flag (insensitive). To replace all matches, use a regular expression with a /g flag (global match). Ex.</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let text = "Please visit Microsoft and Microsoft!";</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let newText = text..replaceAll("Microsoft", "W3Schools");  // Returns Please visit W3Schools and W3Schools!</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toUpperCase() converts a string to uppercase. Ex.</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let text1 = "Hello World!";       // String</a:t>
            </a:r>
            <a:endParaRPr sz="10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highlight>
                  <a:srgbClr val="FFFFFF"/>
                </a:highlight>
                <a:latin typeface="Comfortaa"/>
                <a:ea typeface="Comfortaa"/>
                <a:cs typeface="Comfortaa"/>
                <a:sym typeface="Comfortaa"/>
              </a:rPr>
              <a:t>let text2 = text1.toUpperCase();  // text2 is text1 converted to upper</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toLowerCase() converts a string to lowercase. Ex.</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let text1 = "Hello World!";       // String</a:t>
            </a:r>
            <a:endParaRPr sz="10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highlight>
                  <a:srgbClr val="FFFFFF"/>
                </a:highlight>
                <a:latin typeface="Comfortaa"/>
                <a:ea typeface="Comfortaa"/>
                <a:cs typeface="Comfortaa"/>
                <a:sym typeface="Comfortaa"/>
              </a:rPr>
              <a:t>let text2 = text1.toLowerCase();  // text2 is text1 converted to lower</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concat() joins two or more strings. Ex.</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let text1 = "Hello", text2 = "World";</a:t>
            </a:r>
            <a:endParaRPr sz="10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highlight>
                  <a:srgbClr val="FFFFFF"/>
                </a:highlight>
                <a:latin typeface="Comfortaa"/>
                <a:ea typeface="Comfortaa"/>
                <a:cs typeface="Comfortaa"/>
                <a:sym typeface="Comfortaa"/>
              </a:rPr>
              <a:t>let text3 = text1.concat(" ", text2); // Returns Hello World</a:t>
            </a:r>
            <a:endParaRPr sz="10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It can be used instead of the plus operator. Ex.</a:t>
            </a:r>
            <a:br>
              <a:rPr lang="en-GB" sz="1000">
                <a:solidFill>
                  <a:schemeClr val="dk1"/>
                </a:solidFill>
                <a:latin typeface="Comfortaa"/>
                <a:ea typeface="Comfortaa"/>
                <a:cs typeface="Comfortaa"/>
                <a:sym typeface="Comfortaa"/>
              </a:rPr>
            </a:br>
            <a:r>
              <a:rPr lang="en-GB" sz="1000">
                <a:solidFill>
                  <a:srgbClr val="00A1FF"/>
                </a:solidFill>
                <a:highlight>
                  <a:srgbClr val="FFFFFF"/>
                </a:highlight>
                <a:latin typeface="Comfortaa"/>
                <a:ea typeface="Comfortaa"/>
                <a:cs typeface="Comfortaa"/>
                <a:sym typeface="Comfortaa"/>
              </a:rPr>
              <a:t>text = "Hello" + " " + "World!";</a:t>
            </a:r>
            <a:endParaRPr sz="1000">
              <a:solidFill>
                <a:srgbClr val="00A1FF"/>
              </a:solidFill>
              <a:highlight>
                <a:srgbClr val="FFFFFF"/>
              </a:highlight>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highlight>
                  <a:srgbClr val="FFFFFF"/>
                </a:highlight>
                <a:latin typeface="Comfortaa"/>
                <a:ea typeface="Comfortaa"/>
                <a:cs typeface="Comfortaa"/>
                <a:sym typeface="Comfortaa"/>
              </a:rPr>
              <a:t>text = "Hello".concat(" ", "World!"); // Returns Hello World</a:t>
            </a:r>
            <a:endParaRPr sz="1000">
              <a:solidFill>
                <a:schemeClr val="dk1"/>
              </a:solidFill>
              <a:latin typeface="Comfortaa"/>
              <a:ea typeface="Comfortaa"/>
              <a:cs typeface="Comfortaa"/>
              <a:sym typeface="Comfortaa"/>
            </a:endParaRPr>
          </a:p>
        </p:txBody>
      </p:sp>
      <p:sp>
        <p:nvSpPr>
          <p:cNvPr id="440" name="Google Shape;440;p6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trim() method removes whitespace from both sides of a string.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   	Hello World!    	";</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text.trim()    // Returns "Hello World!"</a:t>
            </a:r>
            <a:endParaRPr sz="1100">
              <a:solidFill>
                <a:srgbClr val="00A1FF"/>
              </a:solidFill>
              <a:latin typeface="Comfortaa"/>
              <a:ea typeface="Comfortaa"/>
              <a:cs typeface="Comfortaa"/>
              <a:sym typeface="Comfortaa"/>
            </a:endParaRPr>
          </a:p>
          <a:p>
            <a:pPr marL="457200" marR="0" lvl="0" indent="-298450" algn="l" rtl="0">
              <a:lnSpc>
                <a:spcPct val="150000"/>
              </a:lnSpc>
              <a:spcBef>
                <a:spcPts val="0"/>
              </a:spcBef>
              <a:spcAft>
                <a:spcPts val="0"/>
              </a:spcAft>
              <a:buSzPts val="1100"/>
              <a:buFont typeface="Comfortaa"/>
              <a:buChar char="●"/>
            </a:pPr>
            <a:r>
              <a:rPr lang="en-GB" sz="1100">
                <a:solidFill>
                  <a:schemeClr val="dk1"/>
                </a:solidFill>
                <a:latin typeface="Comfortaa"/>
                <a:ea typeface="Comfortaa"/>
                <a:cs typeface="Comfortaa"/>
                <a:sym typeface="Comfortaa"/>
              </a:rPr>
              <a:t>charAt() method returns the character at a specified index (position) in a string.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"HELLO WORLD";</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text.charAt(0)           // Returns H</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SzPts val="1100"/>
              <a:buFont typeface="Comfortaa"/>
              <a:buChar char="●"/>
            </a:pPr>
            <a:r>
              <a:rPr lang="en-GB" sz="1100">
                <a:solidFill>
                  <a:schemeClr val="dk1"/>
                </a:solidFill>
                <a:latin typeface="Comfortaa"/>
                <a:ea typeface="Comfortaa"/>
                <a:cs typeface="Comfortaa"/>
                <a:sym typeface="Comfortaa"/>
              </a:rPr>
              <a:t>charCodeAt() method returns the unicode of the character at a specified index in a string.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"HELLO WORLD";</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text.charCodeAt(0)       // Returns 72</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property access [ ] on strings returns the character.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"HELLO WORLD";</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text[0]                   // returns H</a:t>
            </a:r>
            <a:r>
              <a:rPr lang="en-GB" sz="1150">
                <a:solidFill>
                  <a:srgbClr val="008000"/>
                </a:solidFill>
                <a:highlight>
                  <a:srgbClr val="FFFFFF"/>
                </a:highlight>
                <a:latin typeface="Consolas"/>
                <a:ea typeface="Consolas"/>
                <a:cs typeface="Consolas"/>
                <a:sym typeface="Consolas"/>
              </a:rPr>
              <a:t/>
            </a:r>
            <a:br>
              <a:rPr lang="en-GB" sz="1150">
                <a:solidFill>
                  <a:srgbClr val="008000"/>
                </a:solidFill>
                <a:highlight>
                  <a:srgbClr val="FFFFFF"/>
                </a:highlight>
                <a:latin typeface="Consolas"/>
                <a:ea typeface="Consolas"/>
                <a:cs typeface="Consolas"/>
                <a:sym typeface="Consolas"/>
              </a:rPr>
            </a:br>
            <a:r>
              <a:rPr lang="en-GB" sz="1100">
                <a:solidFill>
                  <a:schemeClr val="dk1"/>
                </a:solidFill>
                <a:latin typeface="Comfortaa"/>
                <a:ea typeface="Comfortaa"/>
                <a:cs typeface="Comfortaa"/>
                <a:sym typeface="Comfortaa"/>
              </a:rPr>
              <a:t>But it’s a little unpredictable:</a:t>
            </a:r>
            <a:endParaRPr sz="1100">
              <a:solidFill>
                <a:schemeClr val="dk1"/>
              </a:solidFill>
              <a:latin typeface="Comfortaa"/>
              <a:ea typeface="Comfortaa"/>
              <a:cs typeface="Comfortaa"/>
              <a:sym typeface="Comfortaa"/>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It makes strings look like arrays (but they are not)</a:t>
            </a:r>
            <a:endParaRPr sz="2900" b="1">
              <a:solidFill>
                <a:srgbClr val="00A1FF"/>
              </a:solidFill>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If no character is found, [ ] returns undefined, while charAt() returns an empty string.</a:t>
            </a:r>
            <a:endParaRPr sz="1100">
              <a:solidFill>
                <a:schemeClr val="dk1"/>
              </a:solidFill>
              <a:latin typeface="Comfortaa"/>
              <a:ea typeface="Comfortaa"/>
              <a:cs typeface="Comfortaa"/>
              <a:sym typeface="Comfortaa"/>
            </a:endParaRPr>
          </a:p>
          <a:p>
            <a:pPr marL="914400" marR="0" lvl="1"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It is read only. str[0] = "A" gives no error (but does not work!)</a:t>
            </a:r>
            <a:endParaRPr sz="1100">
              <a:solidFill>
                <a:schemeClr val="dk1"/>
              </a:solidFill>
              <a:latin typeface="Comfortaa"/>
              <a:ea typeface="Comfortaa"/>
              <a:cs typeface="Comfortaa"/>
              <a:sym typeface="Comfortaa"/>
            </a:endParaRPr>
          </a:p>
        </p:txBody>
      </p:sp>
      <p:sp>
        <p:nvSpPr>
          <p:cNvPr id="447" name="Google Shape;447;p6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65875" y="180425"/>
            <a:ext cx="8458200" cy="4383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3400"/>
              <a:buFont typeface="Arial"/>
              <a:buNone/>
            </a:pPr>
            <a:r>
              <a:rPr lang="en-GB" sz="2500">
                <a:solidFill>
                  <a:srgbClr val="00A1FF"/>
                </a:solidFill>
                <a:latin typeface="Montserrat"/>
                <a:ea typeface="Montserrat"/>
                <a:cs typeface="Montserrat"/>
                <a:sym typeface="Montserrat"/>
              </a:rPr>
              <a:t>History of JS</a:t>
            </a:r>
            <a:endParaRPr sz="2500">
              <a:solidFill>
                <a:srgbClr val="00A1FF"/>
              </a:solidFill>
              <a:latin typeface="Montserrat"/>
              <a:ea typeface="Montserrat"/>
              <a:cs typeface="Montserrat"/>
              <a:sym typeface="Montserrat"/>
            </a:endParaRPr>
          </a:p>
        </p:txBody>
      </p:sp>
      <p:sp>
        <p:nvSpPr>
          <p:cNvPr id="89" name="Google Shape;89;p18"/>
          <p:cNvSpPr txBox="1"/>
          <p:nvPr/>
        </p:nvSpPr>
        <p:spPr>
          <a:xfrm>
            <a:off x="186325" y="618725"/>
            <a:ext cx="8817300" cy="4033500"/>
          </a:xfrm>
          <a:prstGeom prst="rect">
            <a:avLst/>
          </a:prstGeom>
          <a:noFill/>
          <a:ln>
            <a:noFill/>
          </a:ln>
        </p:spPr>
        <p:txBody>
          <a:bodyPr spcFirstLastPara="1" wrap="square" lIns="0" tIns="0" rIns="0" bIns="0" anchor="t" anchorCtr="0">
            <a:noAutofit/>
          </a:bodyPr>
          <a:lstStyle/>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JavaScript was invented by Brendan Eich in 1995, and became an ECMA standard in 1997.</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ECMAScript is the official name of the language.</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ECMAScript versions have been abbreviated to ES1, ES2, ES3, ES5, and ES6.</a:t>
            </a:r>
            <a:endParaRPr sz="1900">
              <a:latin typeface="Comfortaa"/>
              <a:ea typeface="Comfortaa"/>
              <a:cs typeface="Comfortaa"/>
              <a:sym typeface="Comfortaa"/>
            </a:endParaRPr>
          </a:p>
          <a:p>
            <a:pPr marL="457200" marR="0" lvl="0" indent="-349250" algn="l" rtl="0">
              <a:lnSpc>
                <a:spcPct val="150000"/>
              </a:lnSpc>
              <a:spcBef>
                <a:spcPts val="0"/>
              </a:spcBef>
              <a:spcAft>
                <a:spcPts val="0"/>
              </a:spcAft>
              <a:buSzPts val="1900"/>
              <a:buFont typeface="Comfortaa"/>
              <a:buChar char="●"/>
            </a:pPr>
            <a:r>
              <a:rPr lang="en-GB" sz="1900">
                <a:latin typeface="Comfortaa"/>
                <a:ea typeface="Comfortaa"/>
                <a:cs typeface="Comfortaa"/>
                <a:sym typeface="Comfortaa"/>
              </a:rPr>
              <a:t>Since 2016 new versions are named by year (ECMAScript 2016 / 2017 / 2018).</a:t>
            </a:r>
            <a:endParaRPr sz="1900" i="0" u="none" strike="noStrike" cap="none">
              <a:solidFill>
                <a:srgbClr val="000000"/>
              </a:solidFill>
              <a:latin typeface="Comfortaa"/>
              <a:ea typeface="Comfortaa"/>
              <a:cs typeface="Comfortaa"/>
              <a:sym typeface="Comforta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String(contd.)</a:t>
            </a:r>
            <a:endParaRPr sz="2500">
              <a:solidFill>
                <a:srgbClr val="00A1FF"/>
              </a:solidFill>
              <a:latin typeface="Montserrat"/>
              <a:ea typeface="Montserrat"/>
              <a:cs typeface="Montserrat"/>
              <a:sym typeface="Montserrat"/>
            </a:endParaRPr>
          </a:p>
        </p:txBody>
      </p:sp>
      <p:sp>
        <p:nvSpPr>
          <p:cNvPr id="455" name="Google Shape;455;p7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split() converts a string to an array.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text = "Hello";</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text.split(",")  	    // Split on commas</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text.split(" ")      // Split on spaces</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text.split("");  // Split in characters, returns [‘H’, ‘e’, ‘l’, ‘l’, ‘o’]</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If the separator is omitted, the returned array will contain the whole string in index [0]. If the separator is "", the returned array will be an array of single characters. Ex.</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text.split("");  // Split in characters, returns [‘Hello’]</a:t>
            </a:r>
            <a:endParaRPr sz="1100">
              <a:solidFill>
                <a:schemeClr val="dk1"/>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Note: All string methods return a new string. They don't modify the original string.</a:t>
            </a:r>
            <a:endParaRPr sz="1100">
              <a:solidFill>
                <a:schemeClr val="dk1"/>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sz="1100" b="1">
                <a:solidFill>
                  <a:schemeClr val="dk1"/>
                </a:solidFill>
                <a:latin typeface="Comfortaa"/>
                <a:ea typeface="Comfortaa"/>
                <a:cs typeface="Comfortaa"/>
                <a:sym typeface="Comfortaa"/>
              </a:rPr>
              <a:t>Template literals (Template strings)</a:t>
            </a:r>
            <a:endParaRPr sz="11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They are enclosed by the backtick (` `) character instead of double or single quotes. They can contain placeholders. These are indicated by the dollar sign and curly braces (${expression}).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a = 5, b = 10;</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console.log('Fifteen is ' + (a + b) + ' and not ' + (2 * a + b) + '.'); // "Fifteen is 15 and not 20." (concatenation approach)</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console.log(`Fifteen is ${a + b} and not ${2 * a + b}.`); // "Fifteen is 15 and not 20." (Template literal approach)</a:t>
            </a:r>
            <a:endParaRPr sz="1100">
              <a:solidFill>
                <a:schemeClr val="dk1"/>
              </a:solidFill>
              <a:latin typeface="Comfortaa"/>
              <a:ea typeface="Comfortaa"/>
              <a:cs typeface="Comfortaa"/>
              <a:sym typeface="Comforta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JS arrays are used to store multiple values in a single variable. Syntax: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var array_name = [item1, item2, ...];</a:t>
            </a:r>
            <a:br>
              <a:rPr lang="en-GB" sz="1000">
                <a:solidFill>
                  <a:srgbClr val="00A1FF"/>
                </a:solidFill>
                <a:latin typeface="Comfortaa"/>
                <a:ea typeface="Comfortaa"/>
                <a:cs typeface="Comfortaa"/>
                <a:sym typeface="Comfortaa"/>
              </a:rPr>
            </a:br>
            <a:r>
              <a:rPr lang="en-GB" sz="1000">
                <a:solidFill>
                  <a:schemeClr val="dk1"/>
                </a:solidFill>
                <a:latin typeface="Comfortaa"/>
                <a:ea typeface="Comfortaa"/>
                <a:cs typeface="Comfortaa"/>
                <a:sym typeface="Comfortaa"/>
              </a:rPr>
              <a:t>Ex. </a:t>
            </a:r>
            <a:r>
              <a:rPr lang="en-GB" sz="1000">
                <a:solidFill>
                  <a:srgbClr val="00A1FF"/>
                </a:solidFill>
                <a:latin typeface="Comfortaa"/>
                <a:ea typeface="Comfortaa"/>
                <a:cs typeface="Comfortaa"/>
                <a:sym typeface="Comfortaa"/>
              </a:rPr>
              <a:t>const cars = ["Saab", "Volvo", "BMW"];</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You access an array element by referring to the index number. Ex. </a:t>
            </a:r>
            <a:r>
              <a:rPr lang="en-GB" sz="1000">
                <a:solidFill>
                  <a:srgbClr val="00A1FF"/>
                </a:solidFill>
                <a:latin typeface="Comfortaa"/>
                <a:ea typeface="Comfortaa"/>
                <a:cs typeface="Comfortaa"/>
                <a:sym typeface="Comfortaa"/>
              </a:rPr>
              <a:t>var name = cars[0];</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Index can also be used to change the value of array elements. Ex. </a:t>
            </a:r>
            <a:r>
              <a:rPr lang="en-GB" sz="1000">
                <a:solidFill>
                  <a:srgbClr val="00A1FF"/>
                </a:solidFill>
                <a:latin typeface="Comfortaa"/>
                <a:ea typeface="Comfortaa"/>
                <a:cs typeface="Comfortaa"/>
                <a:sym typeface="Comfortaa"/>
              </a:rPr>
              <a:t>cars[0] = "Opel";</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length property of an array returns the length of an array (the number of array elements). Ex. </a:t>
            </a:r>
            <a:r>
              <a:rPr lang="en-GB" sz="1000">
                <a:solidFill>
                  <a:srgbClr val="00A1FF"/>
                </a:solidFill>
                <a:latin typeface="Comfortaa"/>
                <a:ea typeface="Comfortaa"/>
                <a:cs typeface="Comfortaa"/>
                <a:sym typeface="Comfortaa"/>
              </a:rPr>
              <a:t>fruits.length;</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Don’t use the new Array(). Use [] instead. The new keyword only complicates the code.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var points = new Array(40, 100); // Creates an array with two elements (40 and 100)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var points = new Array(40); // Creates an array with 40 undefined elements !!!!!</a:t>
            </a:r>
            <a:br>
              <a:rPr lang="en-GB" sz="1000">
                <a:solidFill>
                  <a:srgbClr val="00A1FF"/>
                </a:solidFill>
                <a:latin typeface="Comfortaa"/>
                <a:ea typeface="Comfortaa"/>
                <a:cs typeface="Comfortaa"/>
                <a:sym typeface="Comfortaa"/>
              </a:rPr>
            </a:br>
            <a:r>
              <a:rPr lang="en-GB" sz="1000">
                <a:solidFill>
                  <a:schemeClr val="dk1"/>
                </a:solidFill>
                <a:latin typeface="Comfortaa"/>
                <a:ea typeface="Comfortaa"/>
                <a:cs typeface="Comfortaa"/>
                <a:sym typeface="Comfortaa"/>
              </a:rPr>
              <a:t>To recognize an Array, we can user:</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Array.isArray() Ex. Array.isArray(fruits); // returns true</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Instanceof Ex. fruits instanceof Array; // returns true</a:t>
            </a:r>
            <a:br>
              <a:rPr lang="en-GB" sz="1000">
                <a:solidFill>
                  <a:srgbClr val="00A1FF"/>
                </a:solidFill>
                <a:latin typeface="Comfortaa"/>
                <a:ea typeface="Comfortaa"/>
                <a:cs typeface="Comfortaa"/>
                <a:sym typeface="Comfortaa"/>
              </a:rPr>
            </a:br>
            <a:r>
              <a:rPr lang="en-GB" sz="1000">
                <a:solidFill>
                  <a:schemeClr val="dk1"/>
                </a:solidFill>
                <a:latin typeface="Comfortaa"/>
                <a:ea typeface="Comfortaa"/>
                <a:cs typeface="Comfortaa"/>
                <a:sym typeface="Comfortaa"/>
              </a:rPr>
              <a:t>The JavaScript for of statement loops through the values of an iterable object. Syntax &amp; Example:</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iterable; // Array,String,Maps,NodeList,etc.				const cars = ["BMW", "Volvo", "Mini"];</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for (variable of iterable) {							for (let x of cars) {</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 code block to be executed						  text += x;</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a:t>
            </a:r>
            <a:endParaRPr sz="1000">
              <a:solidFill>
                <a:srgbClr val="00A1FF"/>
              </a:solidFill>
              <a:latin typeface="Comfortaa"/>
              <a:ea typeface="Comfortaa"/>
              <a:cs typeface="Comfortaa"/>
              <a:sym typeface="Comfortaa"/>
            </a:endParaRPr>
          </a:p>
        </p:txBody>
      </p:sp>
      <p:sp>
        <p:nvSpPr>
          <p:cNvPr id="461" name="Google Shape;461;p7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a:t>
            </a:r>
            <a:endParaRPr sz="2500">
              <a:solidFill>
                <a:srgbClr val="00A1FF"/>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Methods:</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toString() converts an array to a string of (comma separated) array values.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const fruits = ["Banana", "Orange", "Apple", "Mango"];</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console.log(fruits.toString()); // Banana,Orange,Apple,Mango</a:t>
            </a:r>
            <a:endParaRPr sz="1300">
              <a:solidFill>
                <a:srgbClr val="00A1FF"/>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join() also joins all array elements into a string. Ex.</a:t>
            </a:r>
            <a:r>
              <a:rPr lang="en-GB" sz="1300">
                <a:solidFill>
                  <a:srgbClr val="00A1FF"/>
                </a:solidFill>
                <a:latin typeface="Comfortaa"/>
                <a:ea typeface="Comfortaa"/>
                <a:cs typeface="Comfortaa"/>
                <a:sym typeface="Comfortaa"/>
              </a:rPr>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console.log(fruits.join(“ , ”)); // Banana , Orange , Apple , Mango</a:t>
            </a:r>
            <a:endParaRPr sz="1300">
              <a:solidFill>
                <a:srgbClr val="00A1FF"/>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pop() removes the last element from an array. It returns the "popped out" value.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console.log(fruits.pop()); // Mango</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push() adds a new element to an array (at the end). It returns the new array length.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console.log(fruits.push("Grapes")); // Banana,Orange,Apple,Mango,Grapes</a:t>
            </a:r>
            <a:endParaRPr sz="1300">
              <a:solidFill>
                <a:schemeClr val="dk1"/>
              </a:solidFill>
              <a:latin typeface="Comfortaa"/>
              <a:ea typeface="Comfortaa"/>
              <a:cs typeface="Comfortaa"/>
              <a:sym typeface="Comfortaa"/>
            </a:endParaRPr>
          </a:p>
          <a:p>
            <a:pPr marL="457200" marR="0" lvl="0" indent="-311150" algn="l" rtl="0">
              <a:lnSpc>
                <a:spcPct val="150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shift() removes the first array element and "shifts" all other elements to a lower index. It returns the value that was "shifted out".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console.log(fruits.shift()); // Banana</a:t>
            </a:r>
            <a:endParaRPr sz="1300">
              <a:solidFill>
                <a:schemeClr val="dk1"/>
              </a:solidFill>
              <a:latin typeface="Comfortaa"/>
              <a:ea typeface="Comfortaa"/>
              <a:cs typeface="Comfortaa"/>
              <a:sym typeface="Comfortaa"/>
            </a:endParaRPr>
          </a:p>
        </p:txBody>
      </p:sp>
      <p:sp>
        <p:nvSpPr>
          <p:cNvPr id="468" name="Google Shape;468;p7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unshift() adds a new element to an array (at the beginning), and "unshifts" older elements. It returns the new array length.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fruits = ["Banana", "Orange", "Apple", "Mango"];</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console.log(fruits.unshift("Grapes")); // Grapes,Banana,Orange,Apple,Mango</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delete operator can be used to delete elements because arrays are objects.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delete fruits[0]; // Changes the first element in fruits to undefined</a:t>
            </a:r>
            <a:endParaRPr sz="1100">
              <a:solidFill>
                <a:srgbClr val="00A1FF"/>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splice() can be used to add new items to an array.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fruits = ["Banana", "Orange"];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console.log(fruits.splice(1, 0, "Lemon")); // Array becomes Banana, Lemon, Orange</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splice() can be used to remove elements without leaving "holes" in the array.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fruits = ["Banana", "Orange", "Apple", "Mango"];</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var deleted = fruits.splice(0, 1); // Removes ‘1’ element at ‘0’ index of fruits</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console.log(deleted); // Banana</a:t>
            </a:r>
            <a:br>
              <a:rPr lang="en-GB" sz="1100">
                <a:solidFill>
                  <a:srgbClr val="00A1FF"/>
                </a:solidFill>
                <a:latin typeface="Comfortaa"/>
                <a:ea typeface="Comfortaa"/>
                <a:cs typeface="Comfortaa"/>
                <a:sym typeface="Comfortaa"/>
              </a:rPr>
            </a:br>
            <a:r>
              <a:rPr lang="en-GB" sz="1100">
                <a:solidFill>
                  <a:schemeClr val="dk1"/>
                </a:solidFill>
                <a:latin typeface="Comfortaa"/>
                <a:ea typeface="Comfortaa"/>
                <a:cs typeface="Comfortaa"/>
                <a:sym typeface="Comfortaa"/>
              </a:rPr>
              <a:t>The first parameter defines the position where new elements should be added (spliced in). The second parameter defines how many elements should be removed. splice() method returns an array with the deleted items, if any.</a:t>
            </a:r>
            <a:endParaRPr sz="1100">
              <a:solidFill>
                <a:srgbClr val="00A1FF"/>
              </a:solidFill>
              <a:latin typeface="Comfortaa"/>
              <a:ea typeface="Comfortaa"/>
              <a:cs typeface="Comfortaa"/>
              <a:sym typeface="Comfortaa"/>
            </a:endParaRPr>
          </a:p>
        </p:txBody>
      </p:sp>
      <p:sp>
        <p:nvSpPr>
          <p:cNvPr id="475" name="Google Shape;475;p7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
        <p:nvSpPr>
          <p:cNvPr id="483" name="Google Shape;483;p7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concat() creates a new array by merging (concatenating) existing arrays.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myChildren = girls.concat(boys); // joins girls &amp; boys</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concat() can take any number of array arguments.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myChildren = girls.concat(boys, dogs); // joins girls with boys &amp; dogs</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concat() can also take values as arguments.</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myChildren = arr1.concat(["Emil", "Tobias", "Linus"]);</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concat() does not change the existing arrays. It always returns a new array.</a:t>
            </a:r>
            <a:endParaRPr sz="1200">
              <a:solidFill>
                <a:schemeClr val="dk1"/>
              </a:solidFill>
              <a:latin typeface="Comfortaa"/>
              <a:ea typeface="Comfortaa"/>
              <a:cs typeface="Comfortaa"/>
              <a:sym typeface="Comfortaa"/>
            </a:endParaRPr>
          </a:p>
          <a:p>
            <a:pPr marL="457200" marR="0" lvl="0" indent="-304800" algn="l" rtl="0">
              <a:lnSpc>
                <a:spcPct val="150000"/>
              </a:lnSpc>
              <a:spcBef>
                <a:spcPts val="0"/>
              </a:spcBef>
              <a:spcAft>
                <a:spcPts val="0"/>
              </a:spcAft>
              <a:buClr>
                <a:schemeClr val="dk1"/>
              </a:buClr>
              <a:buSzPts val="1200"/>
              <a:buFont typeface="Comfortaa"/>
              <a:buChar char="●"/>
            </a:pPr>
            <a:r>
              <a:rPr lang="en-GB" sz="1200">
                <a:solidFill>
                  <a:schemeClr val="dk1"/>
                </a:solidFill>
                <a:latin typeface="Comfortaa"/>
                <a:ea typeface="Comfortaa"/>
                <a:cs typeface="Comfortaa"/>
                <a:sym typeface="Comfortaa"/>
              </a:rPr>
              <a:t>slice() slices out a piece of an array into a new array.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fruits = ["Banana", "Orange", "Lemon", "Apple"];</a:t>
            </a:r>
            <a:br>
              <a:rPr lang="en-GB" sz="12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a:t>
            </a:r>
            <a:r>
              <a:rPr lang="en-GB" sz="1200">
                <a:solidFill>
                  <a:srgbClr val="00A1FF"/>
                </a:solidFill>
                <a:latin typeface="Comfortaa"/>
                <a:ea typeface="Comfortaa"/>
                <a:cs typeface="Comfortaa"/>
                <a:sym typeface="Comfortaa"/>
              </a:rPr>
              <a:t>fruits.slice(1)); // citrus =  Orange,Lemon,Apple</a:t>
            </a:r>
            <a:br>
              <a:rPr lang="en-GB" sz="1200">
                <a:solidFill>
                  <a:srgbClr val="00A1FF"/>
                </a:solidFill>
                <a:latin typeface="Comfortaa"/>
                <a:ea typeface="Comfortaa"/>
                <a:cs typeface="Comfortaa"/>
                <a:sym typeface="Comfortaa"/>
              </a:rPr>
            </a:br>
            <a:r>
              <a:rPr lang="en-GB" sz="1200">
                <a:solidFill>
                  <a:schemeClr val="dk1"/>
                </a:solidFill>
                <a:latin typeface="Comfortaa"/>
                <a:ea typeface="Comfortaa"/>
                <a:cs typeface="Comfortaa"/>
                <a:sym typeface="Comfortaa"/>
              </a:rPr>
              <a:t>slice() can take two arguments like slice(1, 3). It selects elements from the start argument, and up to (but not including) the end argument.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var fruits = ["Banana", "Orange", "Lemon", "Apple", "Mango"];</a:t>
            </a:r>
            <a:br>
              <a:rPr lang="en-GB" sz="12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a:t>
            </a:r>
            <a:r>
              <a:rPr lang="en-GB" sz="1200">
                <a:solidFill>
                  <a:srgbClr val="00A1FF"/>
                </a:solidFill>
                <a:latin typeface="Comfortaa"/>
                <a:ea typeface="Comfortaa"/>
                <a:cs typeface="Comfortaa"/>
                <a:sym typeface="Comfortaa"/>
              </a:rPr>
              <a:t>fruits.slice(1, 3)); // citrus =  [“Orange”, “Lemon”]</a:t>
            </a:r>
            <a:r>
              <a:rPr lang="en-GB" sz="1200">
                <a:solidFill>
                  <a:schemeClr val="dk1"/>
                </a:solidFill>
                <a:latin typeface="Comfortaa"/>
                <a:ea typeface="Comfortaa"/>
                <a:cs typeface="Comfortaa"/>
                <a:sym typeface="Comfortaa"/>
              </a:rPr>
              <a:t/>
            </a:r>
            <a:br>
              <a:rPr lang="en-GB" sz="1200">
                <a:solidFill>
                  <a:schemeClr val="dk1"/>
                </a:solidFill>
                <a:latin typeface="Comfortaa"/>
                <a:ea typeface="Comfortaa"/>
                <a:cs typeface="Comfortaa"/>
                <a:sym typeface="Comfortaa"/>
              </a:rPr>
            </a:br>
            <a:r>
              <a:rPr lang="en-GB" sz="1200">
                <a:solidFill>
                  <a:schemeClr val="dk1"/>
                </a:solidFill>
                <a:latin typeface="Comfortaa"/>
                <a:ea typeface="Comfortaa"/>
                <a:cs typeface="Comfortaa"/>
                <a:sym typeface="Comfortaa"/>
              </a:rPr>
              <a:t>It creates a new array &amp; does not remove any elements from the source array.</a:t>
            </a:r>
            <a:endParaRPr sz="1200">
              <a:solidFill>
                <a:srgbClr val="00A1FF"/>
              </a:solidFill>
              <a:latin typeface="Comfortaa"/>
              <a:ea typeface="Comfortaa"/>
              <a:cs typeface="Comfortaa"/>
              <a:sym typeface="Comforta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sort() sorts an array alphabetically.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fruits = ["Banana", "Orange", "Apple", "Mango"];</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fruits.sort();        // Apple,Banana,Mango,Orange</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By default, it sorts values as strings. However, if the numbers are sorted as strings, "25" is bigger than "100", because "2" is bigger than "1". Because of this, the sort() method will produce incorrect results when sorting numbers. It can fixed by providing a compare function.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points = [40, 100, 1, 5, 25, 10];</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points.sort((a, b) =&gt; a - b);</a:t>
            </a:r>
            <a:r>
              <a:rPr lang="en-GB" sz="1000">
                <a:solidFill>
                  <a:schemeClr val="dk1"/>
                </a:solidFill>
                <a:highlight>
                  <a:srgbClr val="FFFFFF"/>
                </a:highlight>
                <a:latin typeface="Comfortaa"/>
                <a:ea typeface="Comfortaa"/>
                <a:cs typeface="Comfortaa"/>
                <a:sym typeface="Comfortaa"/>
              </a:rPr>
              <a:t/>
            </a:r>
            <a:br>
              <a:rPr lang="en-GB" sz="1000">
                <a:solidFill>
                  <a:schemeClr val="dk1"/>
                </a:solidFill>
                <a:highlight>
                  <a:srgbClr val="FFFFFF"/>
                </a:highlight>
                <a:latin typeface="Comfortaa"/>
                <a:ea typeface="Comfortaa"/>
                <a:cs typeface="Comfortaa"/>
                <a:sym typeface="Comfortaa"/>
              </a:rPr>
            </a:br>
            <a:r>
              <a:rPr lang="en-GB" sz="1000">
                <a:solidFill>
                  <a:schemeClr val="dk1"/>
                </a:solidFill>
                <a:highlight>
                  <a:srgbClr val="FFFFFF"/>
                </a:highlight>
                <a:latin typeface="Comfortaa"/>
                <a:ea typeface="Comfortaa"/>
                <a:cs typeface="Comfortaa"/>
                <a:sym typeface="Comfortaa"/>
              </a:rPr>
              <a:t>Use the same trick to sort an array descending. Ex.</a:t>
            </a:r>
            <a:br>
              <a:rPr lang="en-GB" sz="1000">
                <a:solidFill>
                  <a:schemeClr val="dk1"/>
                </a:solidFill>
                <a:highlight>
                  <a:srgbClr val="FFFFFF"/>
                </a:highlight>
                <a:latin typeface="Comfortaa"/>
                <a:ea typeface="Comfortaa"/>
                <a:cs typeface="Comfortaa"/>
                <a:sym typeface="Comfortaa"/>
              </a:rPr>
            </a:br>
            <a:r>
              <a:rPr lang="en-GB" sz="1000">
                <a:solidFill>
                  <a:srgbClr val="00A1FF"/>
                </a:solidFill>
                <a:latin typeface="Comfortaa"/>
                <a:ea typeface="Comfortaa"/>
                <a:cs typeface="Comfortaa"/>
                <a:sym typeface="Comfortaa"/>
              </a:rPr>
              <a:t>const points = [40, 100, 1, 5, 25, 10];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points.sort((a, b) =&gt; b - a);</a:t>
            </a:r>
            <a:br>
              <a:rPr lang="en-GB" sz="1000">
                <a:solidFill>
                  <a:srgbClr val="00A1FF"/>
                </a:solidFill>
                <a:latin typeface="Comfortaa"/>
                <a:ea typeface="Comfortaa"/>
                <a:cs typeface="Comfortaa"/>
                <a:sym typeface="Comfortaa"/>
              </a:rPr>
            </a:br>
            <a:r>
              <a:rPr lang="en-GB" sz="1000">
                <a:solidFill>
                  <a:schemeClr val="dk1"/>
                </a:solidFill>
                <a:latin typeface="Comfortaa"/>
                <a:ea typeface="Comfortaa"/>
                <a:cs typeface="Comfortaa"/>
                <a:sym typeface="Comfortaa"/>
              </a:rPr>
              <a:t>Arrays often contain objects. Example:</a:t>
            </a:r>
            <a:endParaRPr sz="1000">
              <a:solidFill>
                <a:schemeClr val="dk1"/>
              </a:solidFill>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const cars = [</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  {type:"Volvo", year:2016},</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  {type:"Saab", year:2001},</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  {type:"BMW", year:2010}</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rgbClr val="00A1FF"/>
              </a:solidFill>
              <a:latin typeface="Comfortaa"/>
              <a:ea typeface="Comfortaa"/>
              <a:cs typeface="Comfortaa"/>
              <a:sym typeface="Comfortaa"/>
            </a:endParaRPr>
          </a:p>
        </p:txBody>
      </p:sp>
      <p:sp>
        <p:nvSpPr>
          <p:cNvPr id="489" name="Google Shape;489;p7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Even if objects have properties of different data types, the sort() method can be used to sort the array. The solution is to write a compare function to compare the property values: Example:</a:t>
            </a:r>
            <a:endParaRPr sz="10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cars.sort((a, b) =&gt; a.year - b.year);</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Comparing string properties is a little more complex. Example:</a:t>
            </a:r>
            <a:endParaRPr sz="10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cars.sort((a, b) =&gt; {</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let x = a.type.toLowerCase();</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let y = b.type.toLowerCase();</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if (x &lt; y) {</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return -1;</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if (x &gt; y) {</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return 1;</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  return 0;</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a:t>
            </a:r>
            <a:endParaRPr sz="1000">
              <a:solidFill>
                <a:schemeClr val="dk1"/>
              </a:solidFill>
              <a:highlight>
                <a:srgbClr val="FFFFFF"/>
              </a:highlight>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reverse() reverses the elements in an array.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fruits = ["Banana", "Orange", "Apple", "Mango"];</a:t>
            </a:r>
            <a:endParaRPr sz="10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fruits.reverse(); // Returns Mango,Apple,Orange,Banana</a:t>
            </a:r>
            <a:endParaRPr sz="1000">
              <a:solidFill>
                <a:schemeClr val="dk1"/>
              </a:solidFill>
              <a:latin typeface="Comfortaa"/>
              <a:ea typeface="Comfortaa"/>
              <a:cs typeface="Comfortaa"/>
              <a:sym typeface="Comfortaa"/>
            </a:endParaRPr>
          </a:p>
        </p:txBody>
      </p:sp>
      <p:sp>
        <p:nvSpPr>
          <p:cNvPr id="496" name="Google Shape;496;p7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forEach() calls a function (a callback function) once for each array element. Syntax: </a:t>
            </a:r>
            <a:r>
              <a:rPr lang="en-GB" sz="1000">
                <a:solidFill>
                  <a:srgbClr val="00A1FF"/>
                </a:solidFill>
                <a:latin typeface="Comfortaa"/>
                <a:ea typeface="Comfortaa"/>
                <a:cs typeface="Comfortaa"/>
                <a:sym typeface="Comfortaa"/>
              </a:rPr>
              <a:t>arr.forEach((element, index, array) =&gt; { ... } )</a:t>
            </a:r>
            <a:r>
              <a:rPr lang="en-GB" sz="1000">
                <a:solidFill>
                  <a:schemeClr val="dk1"/>
                </a:solidFill>
                <a:latin typeface="Comfortaa"/>
                <a:ea typeface="Comfortaa"/>
                <a:cs typeface="Comfortaa"/>
                <a:sym typeface="Comfortaa"/>
              </a:rPr>
              <a:t>. Ex.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a = ["a", "b", "c"];</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a.forEach((entry) =&gt; (console.log(entry)));</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map() creates a new array by performing a function on each array element. It does not execute the function for array elements without values. It does not change the original array. Syntax: </a:t>
            </a:r>
            <a:r>
              <a:rPr lang="en-GB" sz="1000">
                <a:solidFill>
                  <a:srgbClr val="00A1FF"/>
                </a:solidFill>
                <a:latin typeface="Comfortaa"/>
                <a:ea typeface="Comfortaa"/>
                <a:cs typeface="Comfortaa"/>
                <a:sym typeface="Comfortaa"/>
              </a:rPr>
              <a:t>arr.map((element, index, array) =&gt; { ... } )</a:t>
            </a:r>
            <a:r>
              <a:rPr lang="en-GB" sz="1000">
                <a:solidFill>
                  <a:schemeClr val="dk1"/>
                </a:solidFill>
                <a:latin typeface="Comfortaa"/>
                <a:ea typeface="Comfortaa"/>
                <a:cs typeface="Comfortaa"/>
                <a:sym typeface="Comfortaa"/>
              </a:rPr>
              <a:t>. Ex.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array = [1, 4, 9, 16];</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result = array.map(x =&gt; x * 2); // expected output: Array [2, 8, 18, 32]</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filter() creates a new array with array elements that passes a test.  Syntax: </a:t>
            </a:r>
            <a:r>
              <a:rPr lang="en-GB" sz="1000">
                <a:solidFill>
                  <a:srgbClr val="00A1FF"/>
                </a:solidFill>
                <a:latin typeface="Comfortaa"/>
                <a:ea typeface="Comfortaa"/>
                <a:cs typeface="Comfortaa"/>
                <a:sym typeface="Comfortaa"/>
              </a:rPr>
              <a:t>arr.filter((element, index, array) =&gt; { ... } )</a:t>
            </a:r>
            <a:r>
              <a:rPr lang="en-GB" sz="1000">
                <a:solidFill>
                  <a:schemeClr val="dk1"/>
                </a:solidFill>
                <a:latin typeface="Comfortaa"/>
                <a:ea typeface="Comfortaa"/>
                <a:cs typeface="Comfortaa"/>
                <a:sym typeface="Comfortaa"/>
              </a:rPr>
              <a:t>.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words = ['spray', 'limit', 'elite', 'exuberant', 'destruction', 'present'];</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const result = words.filter(word =&gt; word.length &gt; 6); // expected output: ["exuberant", "destruction", "present"]</a:t>
            </a:r>
            <a:endParaRPr sz="1000">
              <a:solidFill>
                <a:srgbClr val="00A1FF"/>
              </a:solidFill>
              <a:latin typeface="Comfortaa"/>
              <a:ea typeface="Comfortaa"/>
              <a:cs typeface="Comfortaa"/>
              <a:sym typeface="Comfortaa"/>
            </a:endParaRPr>
          </a:p>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reduce(callback(accumulator, currentValue [, index[, array]]) [, initialValue]) runs a function on each array element to produce (reduce it to) a single value. It does not reduce the original array. It works from left-to-right in the array.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numbers = [1, 2, 3];</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result = numbers.reduce((accumulator, current) =&gt; accumulator + current); // expected output: 6</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For right to left use reduceRight().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result = numbers.reduceRight((accumulator, current) =&gt; accumulator + current); // expected output: 6</a:t>
            </a:r>
            <a:endParaRPr sz="1000">
              <a:solidFill>
                <a:srgbClr val="00A1FF"/>
              </a:solidFill>
              <a:latin typeface="Comfortaa"/>
              <a:ea typeface="Comfortaa"/>
              <a:cs typeface="Comfortaa"/>
              <a:sym typeface="Comfortaa"/>
            </a:endParaRPr>
          </a:p>
        </p:txBody>
      </p:sp>
      <p:sp>
        <p:nvSpPr>
          <p:cNvPr id="503" name="Google Shape;503;p7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every() checks if all array values pass a test. Returns a boolean value as output. Works like &amp;&amp;. Syntax: </a:t>
            </a:r>
            <a:r>
              <a:rPr lang="en-GB" sz="1100">
                <a:solidFill>
                  <a:srgbClr val="00A1FF"/>
                </a:solidFill>
                <a:latin typeface="Comfortaa"/>
                <a:ea typeface="Comfortaa"/>
                <a:cs typeface="Comfortaa"/>
                <a:sym typeface="Comfortaa"/>
              </a:rPr>
              <a:t>arr.every((element, index, array) =&gt; { ... } )</a:t>
            </a:r>
            <a:r>
              <a:rPr lang="en-GB" sz="1100">
                <a:solidFill>
                  <a:schemeClr val="dk1"/>
                </a:solidFill>
                <a:latin typeface="Comfortaa"/>
                <a:ea typeface="Comfortaa"/>
                <a:cs typeface="Comfortaa"/>
                <a:sym typeface="Comfortaa"/>
              </a:rPr>
              <a:t>. Ex. </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words = ['spray', 'limit', 'elite', 'exuberant', 'destruction', 'present'];</a:t>
            </a:r>
            <a:endParaRPr sz="11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const result = words.every(word =&gt; word.length &gt; 6); // expected output: false</a:t>
            </a:r>
            <a:endParaRPr sz="1100">
              <a:solidFill>
                <a:srgbClr val="00A1FF"/>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some() checks if some array values pass a test. Syntax: </a:t>
            </a:r>
            <a:r>
              <a:rPr lang="en-GB" sz="1100">
                <a:solidFill>
                  <a:srgbClr val="00A1FF"/>
                </a:solidFill>
                <a:latin typeface="Comfortaa"/>
                <a:ea typeface="Comfortaa"/>
                <a:cs typeface="Comfortaa"/>
                <a:sym typeface="Comfortaa"/>
              </a:rPr>
              <a:t>arr.some((element, index, array) =&gt; { ... } )</a:t>
            </a:r>
            <a:r>
              <a:rPr lang="en-GB" sz="1100">
                <a:solidFill>
                  <a:schemeClr val="dk1"/>
                </a:solidFill>
                <a:latin typeface="Comfortaa"/>
                <a:ea typeface="Comfortaa"/>
                <a:cs typeface="Comfortaa"/>
                <a:sym typeface="Comfortaa"/>
              </a:rPr>
              <a:t>. Ex. </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const result = words.some(word =&gt; word.length &gt; 6); // expected output: true</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indexOf() searches an array for an element value and returns its position. It returns -1 if the item is not found. If the item is present more than once, it returns the position of the first occurrence. Syntax: </a:t>
            </a:r>
            <a:r>
              <a:rPr lang="en-GB" sz="1100">
                <a:solidFill>
                  <a:srgbClr val="00A1FF"/>
                </a:solidFill>
                <a:latin typeface="Comfortaa"/>
                <a:ea typeface="Comfortaa"/>
                <a:cs typeface="Comfortaa"/>
                <a:sym typeface="Comfortaa"/>
              </a:rPr>
              <a:t>array.indexOf(item, start); // ‘item’ Required</a:t>
            </a:r>
            <a:r>
              <a:rPr lang="en-GB" sz="1100">
                <a:solidFill>
                  <a:schemeClr val="dk1"/>
                </a:solidFill>
                <a:latin typeface="Comfortaa"/>
                <a:ea typeface="Comfortaa"/>
                <a:cs typeface="Comfortaa"/>
                <a:sym typeface="Comfortaa"/>
              </a:rPr>
              <a:t>. The item to search for &amp; ‘start’ (optional) where to start the search.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position = words.indexOf("elite"); // expected output: 2</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position = words.indexOf("elite", 3); // expected output: -1</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Negative values will start at the given position counting from the end, and search to the end.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position = words.indexOf("elite", -4); // expected output: 2</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Array.lastIndexOf() returns the position of the last occurrence of the specified element. It returns -1 if the item is not found. If the item is present more than once, it returns the position of the first occurrence. Syntax: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array.lastIndexOf(item, start); // ‘item’ Required</a:t>
            </a:r>
            <a:endParaRPr sz="1100">
              <a:solidFill>
                <a:schemeClr val="dk1"/>
              </a:solidFill>
              <a:latin typeface="Comfortaa"/>
              <a:ea typeface="Comfortaa"/>
              <a:cs typeface="Comfortaa"/>
              <a:sym typeface="Comfortaa"/>
            </a:endParaRPr>
          </a:p>
        </p:txBody>
      </p:sp>
      <p:sp>
        <p:nvSpPr>
          <p:cNvPr id="510" name="Google Shape;510;p7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Array(contd.)</a:t>
            </a:r>
            <a:endParaRPr sz="2500">
              <a:solidFill>
                <a:srgbClr val="00A1FF"/>
              </a:solidFill>
              <a:latin typeface="Montserrat"/>
              <a:ea typeface="Montserrat"/>
              <a:cs typeface="Montserrat"/>
              <a:sym typeface="Montserrat"/>
            </a:endParaRPr>
          </a:p>
        </p:txBody>
      </p:sp>
      <p:sp>
        <p:nvSpPr>
          <p:cNvPr id="518" name="Google Shape;518;p7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The item to search for &amp; ‘start’(optional) where to start the search.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words = ['spray', 'limit', 'elite', 'exuberant', 'destruction', 'present'];</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position = words.lastIndexOf("elite"); // expected output: 2</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position = words.lastIndexOf("elite", 3); // expected output: -1</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Negative values will start at the given position counting from the end, and search to the beginning. Ex.</a:t>
            </a:r>
            <a:endParaRPr sz="1100">
              <a:solidFill>
                <a:schemeClr val="dk1"/>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let position = words.lastIndexOf("elite", -4); // expected output: 2</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SzPts val="1100"/>
              <a:buFont typeface="Comfortaa"/>
              <a:buChar char="●"/>
            </a:pPr>
            <a:r>
              <a:rPr lang="en-GB" sz="1100">
                <a:solidFill>
                  <a:schemeClr val="dk1"/>
                </a:solidFill>
                <a:latin typeface="Comfortaa"/>
                <a:ea typeface="Comfortaa"/>
                <a:cs typeface="Comfortaa"/>
                <a:sym typeface="Comfortaa"/>
              </a:rPr>
              <a:t>includes() returns a boolean value for whether an array contains a specified element. Ex.</a:t>
            </a:r>
            <a:endParaRPr sz="1100">
              <a:solidFill>
                <a:srgbClr val="00A1FF"/>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words.includes("'elite'"); // is true</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find() returns the value of the first array element that passes a test function. Syntax: </a:t>
            </a:r>
            <a:r>
              <a:rPr lang="en-GB" sz="1100">
                <a:solidFill>
                  <a:srgbClr val="00A1FF"/>
                </a:solidFill>
                <a:latin typeface="Comfortaa"/>
                <a:ea typeface="Comfortaa"/>
                <a:cs typeface="Comfortaa"/>
                <a:sym typeface="Comfortaa"/>
              </a:rPr>
              <a:t>arr.find((element, index, array) =&gt; { ... } )</a:t>
            </a:r>
            <a:r>
              <a:rPr lang="en-GB" sz="1100">
                <a:solidFill>
                  <a:schemeClr val="dk1"/>
                </a:solidFill>
                <a:latin typeface="Comfortaa"/>
                <a:ea typeface="Comfortaa"/>
                <a:cs typeface="Comfortaa"/>
                <a:sym typeface="Comfortaa"/>
              </a:rPr>
              <a:t>.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array = [1, 4, 9, 16];</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result = array.find(x =&gt; x &gt; 2); // expected output: 4</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findIndex() returns the index of the first array element that passes a test function.  Syntax: </a:t>
            </a:r>
            <a:r>
              <a:rPr lang="en-GB" sz="1100">
                <a:solidFill>
                  <a:srgbClr val="00A1FF"/>
                </a:solidFill>
                <a:latin typeface="Comfortaa"/>
                <a:ea typeface="Comfortaa"/>
                <a:cs typeface="Comfortaa"/>
                <a:sym typeface="Comfortaa"/>
              </a:rPr>
              <a:t>arr.findIndex((element, index, array) =&gt; { ... } )</a:t>
            </a:r>
            <a:r>
              <a:rPr lang="en-GB" sz="1100">
                <a:solidFill>
                  <a:schemeClr val="dk1"/>
                </a:solidFill>
                <a:latin typeface="Comfortaa"/>
                <a:ea typeface="Comfortaa"/>
                <a:cs typeface="Comfortaa"/>
                <a:sym typeface="Comfortaa"/>
              </a:rPr>
              <a:t>.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array = [1, 4, 9, 16];</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result = array.findIndex(x =&gt; x &gt; 2); // expected output: 1</a:t>
            </a:r>
            <a:endParaRPr sz="1100">
              <a:solidFill>
                <a:schemeClr val="dk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365875" y="180425"/>
            <a:ext cx="8458200" cy="4578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Why JS</a:t>
            </a:r>
            <a:endParaRPr sz="2500">
              <a:solidFill>
                <a:srgbClr val="00A1FF"/>
              </a:solidFill>
              <a:latin typeface="Montserrat"/>
              <a:ea typeface="Montserrat"/>
              <a:cs typeface="Montserrat"/>
              <a:sym typeface="Montserrat"/>
            </a:endParaRPr>
          </a:p>
        </p:txBody>
      </p:sp>
      <p:sp>
        <p:nvSpPr>
          <p:cNvPr id="96" name="Google Shape;96;p19"/>
          <p:cNvSpPr txBox="1"/>
          <p:nvPr/>
        </p:nvSpPr>
        <p:spPr>
          <a:xfrm>
            <a:off x="186925" y="638100"/>
            <a:ext cx="8817300" cy="4090200"/>
          </a:xfrm>
          <a:prstGeom prst="rect">
            <a:avLst/>
          </a:prstGeom>
          <a:noFill/>
          <a:ln>
            <a:noFill/>
          </a:ln>
        </p:spPr>
        <p:txBody>
          <a:bodyPr spcFirstLastPara="1" wrap="square" lIns="0" tIns="0" rIns="0" bIns="0" anchor="t" anchorCtr="0">
            <a:noAutofit/>
          </a:bodyPr>
          <a:lstStyle/>
          <a:p>
            <a:pPr marL="292100" lvl="1" indent="-152400" algn="l" rtl="0">
              <a:lnSpc>
                <a:spcPct val="150000"/>
              </a:lnSpc>
              <a:spcBef>
                <a:spcPts val="0"/>
              </a:spcBef>
              <a:spcAft>
                <a:spcPts val="0"/>
              </a:spcAft>
              <a:buClr>
                <a:schemeClr val="dk1"/>
              </a:buClr>
              <a:buSzPts val="2000"/>
              <a:buChar char="•"/>
            </a:pPr>
            <a:r>
              <a:rPr lang="en-GB" sz="2000">
                <a:solidFill>
                  <a:schemeClr val="dk1"/>
                </a:solidFill>
                <a:latin typeface="Comfortaa"/>
                <a:ea typeface="Comfortaa"/>
                <a:cs typeface="Comfortaa"/>
                <a:sym typeface="Comfortaa"/>
              </a:rPr>
              <a:t>JavaScript is the world's most popular programming language.</a:t>
            </a:r>
            <a:endParaRPr sz="2000">
              <a:solidFill>
                <a:schemeClr val="dk1"/>
              </a:solidFill>
              <a:latin typeface="Comfortaa"/>
              <a:ea typeface="Comfortaa"/>
              <a:cs typeface="Comfortaa"/>
              <a:sym typeface="Comfortaa"/>
            </a:endParaRPr>
          </a:p>
          <a:p>
            <a:pPr marL="292100" lvl="1" indent="-152400" algn="l" rtl="0">
              <a:lnSpc>
                <a:spcPct val="150000"/>
              </a:lnSpc>
              <a:spcBef>
                <a:spcPts val="0"/>
              </a:spcBef>
              <a:spcAft>
                <a:spcPts val="0"/>
              </a:spcAft>
              <a:buClr>
                <a:schemeClr val="dk1"/>
              </a:buClr>
              <a:buSzPts val="2000"/>
              <a:buChar char="•"/>
            </a:pPr>
            <a:r>
              <a:rPr lang="en-GB" sz="2000">
                <a:solidFill>
                  <a:schemeClr val="dk1"/>
                </a:solidFill>
                <a:latin typeface="Comfortaa"/>
                <a:ea typeface="Comfortaa"/>
                <a:cs typeface="Comfortaa"/>
                <a:sym typeface="Comfortaa"/>
              </a:rPr>
              <a:t>JavaScript is the programming language of the Web.</a:t>
            </a:r>
            <a:endParaRPr sz="2000">
              <a:solidFill>
                <a:schemeClr val="dk1"/>
              </a:solidFill>
              <a:latin typeface="Comfortaa"/>
              <a:ea typeface="Comfortaa"/>
              <a:cs typeface="Comfortaa"/>
              <a:sym typeface="Comfortaa"/>
            </a:endParaRPr>
          </a:p>
          <a:p>
            <a:pPr marL="292100" lvl="1" indent="-152400" algn="l" rtl="0">
              <a:lnSpc>
                <a:spcPct val="150000"/>
              </a:lnSpc>
              <a:spcBef>
                <a:spcPts val="0"/>
              </a:spcBef>
              <a:spcAft>
                <a:spcPts val="0"/>
              </a:spcAft>
              <a:buClr>
                <a:schemeClr val="dk1"/>
              </a:buClr>
              <a:buSzPts val="2000"/>
              <a:buChar char="•"/>
            </a:pPr>
            <a:r>
              <a:rPr lang="en-GB" sz="2000">
                <a:solidFill>
                  <a:schemeClr val="dk1"/>
                </a:solidFill>
                <a:latin typeface="Comfortaa"/>
                <a:ea typeface="Comfortaa"/>
                <a:cs typeface="Comfortaa"/>
                <a:sym typeface="Comfortaa"/>
              </a:rPr>
              <a:t>JavaScript is easy to learn.</a:t>
            </a:r>
            <a:endParaRPr sz="2000">
              <a:latin typeface="Comfortaa"/>
              <a:ea typeface="Comfortaa"/>
              <a:cs typeface="Comfortaa"/>
              <a:sym typeface="Comforta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JS objects are containers for named values called properties &amp; functions. </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Properties</a:t>
            </a:r>
            <a:r>
              <a:rPr lang="en-GB" sz="1000">
                <a:solidFill>
                  <a:schemeClr val="dk1"/>
                </a:solidFill>
                <a:latin typeface="Comfortaa"/>
                <a:ea typeface="Comfortaa"/>
                <a:cs typeface="Comfortaa"/>
                <a:sym typeface="Comfortaa"/>
              </a:rPr>
              <a:t>: The name:values pairs in JavaScript objects are called properties and can be accessed in three ways:</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objectName.propertyName</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objectName["propertyName"]</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objectName[expression]</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New properties can be added to an existing object by simply giving it a value.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person.nationality = "English";</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delete keyword deletes both the value of the property and the property itself. After deletion, the property cannot be used before it is added back again. The delete operator is designed to be used on object properties. It has no effect on variables or functions. Ex. </a:t>
            </a:r>
            <a:r>
              <a:rPr lang="en-GB" sz="1000">
                <a:solidFill>
                  <a:srgbClr val="00A1FF"/>
                </a:solidFill>
                <a:latin typeface="Comfortaa"/>
                <a:ea typeface="Comfortaa"/>
                <a:cs typeface="Comfortaa"/>
                <a:sym typeface="Comfortaa"/>
              </a:rPr>
              <a:t>delete person.age;  // or delete person["age"];</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All properties have a name &amp; a value. The value is one of the property's attributes. Other attributes are: enumerable, configurable, and writable. In JavaScript, all attributes can be read, but only the value attribute can be changed (and only if the property is writable).</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JS for...in statement loops through the properties of an object.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user = { name: "John", age: 30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for(let prop in user) {</a:t>
            </a:r>
            <a:endParaRPr sz="10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   console.log(prop, user[prop]); // logs name &amp; John in first iteration</a:t>
            </a:r>
            <a:endParaRPr sz="10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a:t>
            </a:r>
            <a:endParaRPr sz="1000">
              <a:solidFill>
                <a:schemeClr val="dk1"/>
              </a:solidFill>
              <a:latin typeface="Comfortaa"/>
              <a:ea typeface="Comfortaa"/>
              <a:cs typeface="Comfortaa"/>
              <a:sym typeface="Comfortaa"/>
            </a:endParaRPr>
          </a:p>
        </p:txBody>
      </p:sp>
      <p:sp>
        <p:nvSpPr>
          <p:cNvPr id="524" name="Google Shape;524;p8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Object</a:t>
            </a:r>
            <a:endParaRPr sz="2500">
              <a:solidFill>
                <a:srgbClr val="00A1FF"/>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Map is a collection of keyed data items, just like an Object. But the main difference is that Map allows keys of any type. It’s methods and properties are followed by example:</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new Map() – creates the map.</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map.set(key, value) – stores the value by the key.</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map.get(key) – returns the value by the key, undefined if key doesn’t exist in the map.</a:t>
            </a:r>
            <a:endParaRPr sz="1100">
              <a:solidFill>
                <a:schemeClr val="dk1"/>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map.size – returns the current element count.</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map = new Map();</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map.set('1', 'str1'); // a string key</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map.set(1, 'num1'); // a numeric key</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map.set(true, 'bool1'); // a boolean key</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console.log(map.get(1)); // 'num1'</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console.log(map.get('1')); // 'str1'</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console.log(map.size); // 3</a:t>
            </a:r>
            <a:endParaRPr sz="1100">
              <a:solidFill>
                <a:schemeClr val="dk1"/>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map.has(key) – returns true if the key exists, false otherwise. Ex:</a:t>
            </a:r>
            <a:r>
              <a:rPr lang="en-GB" sz="1100">
                <a:solidFill>
                  <a:srgbClr val="00A1FF"/>
                </a:solidFill>
                <a:latin typeface="Comfortaa"/>
                <a:ea typeface="Comfortaa"/>
                <a:cs typeface="Comfortaa"/>
                <a:sym typeface="Comfortaa"/>
              </a:rPr>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console.log(map.has(1)); // true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console.log(map.has(2')); // false</a:t>
            </a:r>
            <a:endParaRPr sz="1100">
              <a:solidFill>
                <a:srgbClr val="00A1FF"/>
              </a:solidFill>
              <a:latin typeface="Comfortaa"/>
              <a:ea typeface="Comfortaa"/>
              <a:cs typeface="Comfortaa"/>
              <a:sym typeface="Comfortaa"/>
            </a:endParaRPr>
          </a:p>
        </p:txBody>
      </p:sp>
      <p:sp>
        <p:nvSpPr>
          <p:cNvPr id="552" name="Google Shape;552;p8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Map</a:t>
            </a:r>
            <a:endParaRPr sz="2500">
              <a:solidFill>
                <a:srgbClr val="00A1FF"/>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map.delete(key) – removes the value by the key.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map.delete(1); // deletes entry with key 1</a:t>
            </a:r>
            <a:endParaRPr sz="1100">
              <a:solidFill>
                <a:schemeClr val="dk1"/>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map.clear() – removes everything from the map.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map.clear();</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console.log(map.size); // 0</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map[key] isn’t the right way to use a Map. Although map[key] also works, e.g. we can set </a:t>
            </a:r>
            <a:r>
              <a:rPr lang="en-GB" sz="1100">
                <a:solidFill>
                  <a:srgbClr val="00A1FF"/>
                </a:solidFill>
                <a:latin typeface="Comfortaa"/>
                <a:ea typeface="Comfortaa"/>
                <a:cs typeface="Comfortaa"/>
                <a:sym typeface="Comfortaa"/>
              </a:rPr>
              <a:t>map[key] = 2</a:t>
            </a:r>
            <a:r>
              <a:rPr lang="en-GB" sz="1100">
                <a:solidFill>
                  <a:schemeClr val="dk1"/>
                </a:solidFill>
                <a:latin typeface="Comfortaa"/>
                <a:ea typeface="Comfortaa"/>
                <a:cs typeface="Comfortaa"/>
                <a:sym typeface="Comfortaa"/>
              </a:rPr>
              <a:t>, this is treating map as a plain JavaScript object, so it implies all corresponding limitations (no object keys and so on). So we should use map methods. Map can also use objects as keys.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john = { name: "John"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visitsCountMap = new Map(); // for every user, let's store their visits count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visitsCountMap.set(john, 123); // john is the key for the map</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console.log(visitsCountMap.get(john)); // 123</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Every map.set call returns the map itself, so we can “chain” the ‘set’ calls.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map.set('1', 'str1')</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.set(1, 'num1')</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.set(true, 'bool1');</a:t>
            </a:r>
            <a:endParaRPr sz="1100">
              <a:solidFill>
                <a:schemeClr val="dk1"/>
              </a:solidFill>
              <a:latin typeface="Comfortaa"/>
              <a:ea typeface="Comfortaa"/>
              <a:cs typeface="Comfortaa"/>
              <a:sym typeface="Comfortaa"/>
            </a:endParaRPr>
          </a:p>
        </p:txBody>
      </p:sp>
      <p:sp>
        <p:nvSpPr>
          <p:cNvPr id="559" name="Google Shape;559;p8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Map(contd.)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lvl="1" indent="0" algn="l" rtl="0">
              <a:lnSpc>
                <a:spcPct val="150000"/>
              </a:lnSpc>
              <a:spcBef>
                <a:spcPts val="0"/>
              </a:spcBef>
              <a:spcAft>
                <a:spcPts val="0"/>
              </a:spcAft>
              <a:buClr>
                <a:schemeClr val="dk1"/>
              </a:buClr>
              <a:buSzPts val="1100"/>
              <a:buFont typeface="Arial"/>
              <a:buNone/>
            </a:pPr>
            <a:r>
              <a:rPr lang="en-GB" sz="1000">
                <a:solidFill>
                  <a:schemeClr val="dk1"/>
                </a:solidFill>
                <a:latin typeface="Comfortaa"/>
                <a:ea typeface="Comfortaa"/>
                <a:cs typeface="Comfortaa"/>
                <a:sym typeface="Comfortaa"/>
              </a:rPr>
              <a:t>For looping over a map, there are 3 methods followed by examples:</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map.keys() - Returns iterable object for keys</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map.values() - Returns iterable object for values</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map.entries() - Returns keys &amp; values as iterable object in [key, value] format</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const map = new Map();</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map.set('1', 'str1'); // a string key</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map.set(1, 'num1'); // a numeric key</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map.set(true, 'bool1');</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iterator1 = map.keys();</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console.log(iterator1.next().value); // expected output: "1"</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console.log(iterator1.next().value); // expected output: 1</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const iterator2 = map.values();</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console.log(iterator2.next().value); // expected output: "str1"</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console.log(iterator2.next().value); // expected output: "num1"</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const iterator3 = map.entries();</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console.log(iterator3.next().value); // expected output: ["0", "foo"]</a:t>
            </a:r>
            <a:endParaRPr sz="1000">
              <a:solidFill>
                <a:srgbClr val="00A1FF"/>
              </a:solidFill>
              <a:latin typeface="Comfortaa"/>
              <a:ea typeface="Comfortaa"/>
              <a:cs typeface="Comfortaa"/>
              <a:sym typeface="Comfortaa"/>
            </a:endParaRPr>
          </a:p>
          <a:p>
            <a:pPr marL="1524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console.log(iterator3.next().value); // expected output: [1, "bar"] </a:t>
            </a:r>
            <a:endParaRPr sz="1000">
              <a:solidFill>
                <a:schemeClr val="dk1"/>
              </a:solidFill>
              <a:latin typeface="Comfortaa"/>
              <a:ea typeface="Comfortaa"/>
              <a:cs typeface="Comfortaa"/>
              <a:sym typeface="Comfortaa"/>
            </a:endParaRPr>
          </a:p>
        </p:txBody>
      </p:sp>
      <p:sp>
        <p:nvSpPr>
          <p:cNvPr id="566" name="Google Shape;566;p8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Map(contd.)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lvl="0" indent="0" algn="l" rtl="0">
              <a:lnSpc>
                <a:spcPct val="150000"/>
              </a:lnSpc>
              <a:spcBef>
                <a:spcPts val="0"/>
              </a:spcBef>
              <a:spcAft>
                <a:spcPts val="0"/>
              </a:spcAft>
              <a:buClr>
                <a:schemeClr val="dk1"/>
              </a:buClr>
              <a:buSzPts val="1100"/>
              <a:buFont typeface="Arial"/>
              <a:buNone/>
            </a:pPr>
            <a:r>
              <a:rPr lang="en-GB" sz="1300">
                <a:solidFill>
                  <a:schemeClr val="dk1"/>
                </a:solidFill>
                <a:latin typeface="Comfortaa"/>
                <a:ea typeface="Comfortaa"/>
                <a:cs typeface="Comfortaa"/>
                <a:sym typeface="Comfortaa"/>
              </a:rPr>
              <a:t>The iteration goes in the same order as the values were inserted. Map preserves this order, unlike a regular Object. Besides that, Map has a built-in forEach method, similar to Array.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recipeMap.forEach((value, key) =&gt; { // runs the function for each (key, value) pair</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console.log(`${key}: ${value}`);</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a:t>
            </a:r>
            <a:endParaRPr sz="13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When a Map is created, we can pass an array (or another iterable) with key/value pairs for initialization. Ex.</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map = new Map([ // array of [key, value] pairs</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['1', 'str1'],</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[1, 'num1']</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console.log(map.get('1')); // str1</a:t>
            </a:r>
            <a:endParaRPr sz="13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We can create a Map from a plain object, by using the built-in method Object.entries(obj) that returns an array of key/value pairs. Ex.</a:t>
            </a:r>
            <a:endParaRPr sz="1300">
              <a:solidFill>
                <a:srgbClr val="00A1FF"/>
              </a:solidFill>
              <a:latin typeface="Comfortaa"/>
              <a:ea typeface="Comfortaa"/>
              <a:cs typeface="Comfortaa"/>
              <a:sym typeface="Comfortaa"/>
            </a:endParaRPr>
          </a:p>
        </p:txBody>
      </p:sp>
      <p:sp>
        <p:nvSpPr>
          <p:cNvPr id="573" name="Google Shape;573;p8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Map(contd.)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Map(contd.)</a:t>
            </a:r>
            <a:endParaRPr sz="2500">
              <a:solidFill>
                <a:srgbClr val="00A1FF"/>
              </a:solidFill>
              <a:latin typeface="Montserrat"/>
              <a:ea typeface="Montserrat"/>
              <a:cs typeface="Montserrat"/>
              <a:sym typeface="Montserrat"/>
            </a:endParaRPr>
          </a:p>
        </p:txBody>
      </p:sp>
      <p:sp>
        <p:nvSpPr>
          <p:cNvPr id="581" name="Google Shape;581;p8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lvl="1" indent="0" algn="l" rtl="0">
              <a:lnSpc>
                <a:spcPct val="150000"/>
              </a:lnSpc>
              <a:spcBef>
                <a:spcPts val="0"/>
              </a:spcBef>
              <a:spcAft>
                <a:spcPts val="0"/>
              </a:spcAft>
              <a:buNone/>
            </a:pPr>
            <a:r>
              <a:rPr lang="en-GB" sz="1200">
                <a:solidFill>
                  <a:srgbClr val="00A1FF"/>
                </a:solidFill>
                <a:latin typeface="Comfortaa"/>
                <a:ea typeface="Comfortaa"/>
                <a:cs typeface="Comfortaa"/>
                <a:sym typeface="Comfortaa"/>
              </a:rPr>
              <a:t>let obj =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name: "John",</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age: 30</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map = new Map(Object.entries(obj));</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console.log(map.get('name')); // John</a:t>
            </a:r>
            <a:endParaRPr sz="12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We can create a plain object from a Map, by using the built-in object method Object.fromEntries(obj) that accepts an array of key/value pairs from map’s entries().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map = new Map();</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map.set('banana', 1);</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map.set('orange', 2);</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map.set('meat', 4);</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obj = Object.fromEntries(map.entries()); // entries() returns iterable obj of [key, value]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console.log(obj.orange); // 2</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obj = Object.fromEntries(map);//Shorthand: map returns [key, value] as map.entries()</a:t>
            </a:r>
            <a:endParaRPr sz="1200">
              <a:solidFill>
                <a:srgbClr val="00A1FF"/>
              </a:solidFill>
              <a:latin typeface="Comfortaa"/>
              <a:ea typeface="Comfortaa"/>
              <a:cs typeface="Comfortaa"/>
              <a:sym typeface="Comforta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A Set is a special type collection – “set of values” (without keys), where each value can occur only once. Its main methods followed by examples are:</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new Set(iterable) – creates the set, and if an iterable object is provided (usually an array), copies values from it into the set.</a:t>
            </a:r>
            <a:endParaRPr sz="1100">
              <a:solidFill>
                <a:schemeClr val="dk1"/>
              </a:solidFill>
              <a:latin typeface="Comfortaa"/>
              <a:ea typeface="Comfortaa"/>
              <a:cs typeface="Comfortaa"/>
              <a:sym typeface="Comfortaa"/>
            </a:endParaRPr>
          </a:p>
          <a:p>
            <a:pPr marL="457200" marR="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set.add(value) – adds a value, returns the set itself.</a:t>
            </a:r>
            <a:endParaRPr sz="1100">
              <a:solidFill>
                <a:schemeClr val="dk1"/>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set.size – is the elements count.</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const set = new Set();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set.add(1); // a numeric value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set.add('abc');  // a string value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set.add(true); // a boolean value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set.add({a: 1, b: 2});</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console.log(set.size); // 4</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console.log(set); // Set(4) [ "abc", 1, true, {…}, ]</a:t>
            </a:r>
            <a:endParaRPr sz="1100">
              <a:solidFill>
                <a:schemeClr val="dk1"/>
              </a:solidFill>
              <a:latin typeface="Comfortaa"/>
              <a:ea typeface="Comfortaa"/>
              <a:cs typeface="Comfortaa"/>
              <a:sym typeface="Comfortaa"/>
            </a:endParaRPr>
          </a:p>
          <a:p>
            <a:pPr marL="457200" lvl="0" indent="-298450" algn="l" rtl="0">
              <a:lnSpc>
                <a:spcPct val="150000"/>
              </a:lnSpc>
              <a:spcBef>
                <a:spcPts val="0"/>
              </a:spcBef>
              <a:spcAft>
                <a:spcPts val="0"/>
              </a:spcAft>
              <a:buClr>
                <a:schemeClr val="dk1"/>
              </a:buClr>
              <a:buSzPts val="1100"/>
              <a:buFont typeface="Comfortaa"/>
              <a:buChar char="●"/>
            </a:pPr>
            <a:r>
              <a:rPr lang="en-GB" sz="1100">
                <a:solidFill>
                  <a:schemeClr val="dk1"/>
                </a:solidFill>
                <a:latin typeface="Comfortaa"/>
                <a:ea typeface="Comfortaa"/>
                <a:cs typeface="Comfortaa"/>
                <a:sym typeface="Comfortaa"/>
              </a:rPr>
              <a:t>set.delete(value) – removes the value, returns true if value existed at the moment of the call, otherwise false.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set.delete(true);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console.log(set.size); // 3</a:t>
            </a:r>
            <a:endParaRPr sz="1100">
              <a:solidFill>
                <a:schemeClr val="dk1"/>
              </a:solidFill>
              <a:latin typeface="Comfortaa"/>
              <a:ea typeface="Comfortaa"/>
              <a:cs typeface="Comfortaa"/>
              <a:sym typeface="Comfortaa"/>
            </a:endParaRPr>
          </a:p>
        </p:txBody>
      </p:sp>
      <p:sp>
        <p:nvSpPr>
          <p:cNvPr id="587" name="Google Shape;587;p8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Set</a:t>
            </a:r>
            <a:endParaRPr sz="2500">
              <a:solidFill>
                <a:srgbClr val="00A1FF"/>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9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set.has(value) – returns true if the value exists in the set, otherwise false.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console.log(set.has(1));              // true</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console.log(set.has(3));              // false, since 3 has not been added to the set</a:t>
            </a:r>
            <a:endParaRPr sz="1000">
              <a:solidFill>
                <a:schemeClr val="dk1"/>
              </a:solidFill>
              <a:latin typeface="Comfortaa"/>
              <a:ea typeface="Comfortaa"/>
              <a:cs typeface="Comfortaa"/>
              <a:sym typeface="Comfortaa"/>
            </a:endParaRPr>
          </a:p>
          <a:p>
            <a:pPr marL="45720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set.clear() – removes everything from the set. Ex.</a:t>
            </a:r>
            <a:endParaRPr sz="1000">
              <a:solidFill>
                <a:schemeClr val="dk1"/>
              </a:solidFill>
              <a:latin typeface="Comfortaa"/>
              <a:ea typeface="Comfortaa"/>
              <a:cs typeface="Comfortaa"/>
              <a:sym typeface="Comfortaa"/>
            </a:endParaRPr>
          </a:p>
          <a:p>
            <a:pPr marL="457200" marR="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set.clear();</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console.log(set.size); // 0</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The main feature is that repeated calls of set.add(value) with the same value don’t do anything. That’s the reason why each value appears in a Set only once.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set = new Set();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set.add(5);</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set.add(5);</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console.log(set.size)); // 1</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We can loop over a set either with for..of or using forEach, just like an array.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set = new Set(["oranges", "apples", "bananas"]);</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for (let value of set) console.log(value);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set.forEach((value, valueAgain, set) =&gt; { // the same with forEach</a:t>
            </a:r>
            <a:endParaRPr sz="10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  console.log(value);</a:t>
            </a:r>
            <a:endParaRPr sz="1000">
              <a:solidFill>
                <a:srgbClr val="00A1FF"/>
              </a:solidFill>
              <a:latin typeface="Comfortaa"/>
              <a:ea typeface="Comfortaa"/>
              <a:cs typeface="Comfortaa"/>
              <a:sym typeface="Comfortaa"/>
            </a:endParaRPr>
          </a:p>
          <a:p>
            <a:pPr marL="152400" lvl="1" indent="0" algn="l" rtl="0">
              <a:lnSpc>
                <a:spcPct val="150000"/>
              </a:lnSpc>
              <a:spcBef>
                <a:spcPts val="0"/>
              </a:spcBef>
              <a:spcAft>
                <a:spcPts val="0"/>
              </a:spcAft>
              <a:buClr>
                <a:schemeClr val="dk1"/>
              </a:buClr>
              <a:buSzPts val="1100"/>
              <a:buFont typeface="Arial"/>
              <a:buNone/>
            </a:pPr>
            <a:r>
              <a:rPr lang="en-GB" sz="1000">
                <a:solidFill>
                  <a:srgbClr val="00A1FF"/>
                </a:solidFill>
                <a:latin typeface="Comfortaa"/>
                <a:ea typeface="Comfortaa"/>
                <a:cs typeface="Comfortaa"/>
                <a:sym typeface="Comfortaa"/>
              </a:rPr>
              <a:t>});</a:t>
            </a:r>
            <a:endParaRPr sz="1000">
              <a:solidFill>
                <a:srgbClr val="00A1FF"/>
              </a:solidFill>
              <a:latin typeface="Comfortaa"/>
              <a:ea typeface="Comfortaa"/>
              <a:cs typeface="Comfortaa"/>
              <a:sym typeface="Comfortaa"/>
            </a:endParaRPr>
          </a:p>
        </p:txBody>
      </p:sp>
      <p:sp>
        <p:nvSpPr>
          <p:cNvPr id="594" name="Google Shape;594;p9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Set(contd.)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9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Set(contd.)</a:t>
            </a:r>
            <a:endParaRPr sz="2500">
              <a:solidFill>
                <a:srgbClr val="00A1FF"/>
              </a:solidFill>
              <a:latin typeface="Montserrat"/>
              <a:ea typeface="Montserrat"/>
              <a:cs typeface="Montserrat"/>
              <a:sym typeface="Montserrat"/>
            </a:endParaRPr>
          </a:p>
        </p:txBody>
      </p:sp>
      <p:sp>
        <p:nvSpPr>
          <p:cNvPr id="602" name="Google Shape;602;p9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The callback function passed in forEach has 3 arguments: a value, then the same value valueAgain, and then the target object. That’s for compatibility with Map where the callback passed forEach has 3 arguments. It helps to replace Map with Set &amp; vice versa. For looping over a set, there are 3 methods with examples:</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set.keys(object) - Returns iterable for values</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let set = new Set(["oranges", "apples", "bananas"]);</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iterator1 = set.keys();</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console.log(iterator1.next().value); // expected output: “oranges”</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console.log(iterator1.next().value); // expected output: "apples"</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Clr>
                <a:schemeClr val="dk1"/>
              </a:buClr>
              <a:buSzPts val="1000"/>
              <a:buFont typeface="Comfortaa"/>
              <a:buChar char="●"/>
            </a:pPr>
            <a:r>
              <a:rPr lang="en-GB" sz="1000">
                <a:solidFill>
                  <a:schemeClr val="dk1"/>
                </a:solidFill>
                <a:latin typeface="Comfortaa"/>
                <a:ea typeface="Comfortaa"/>
                <a:cs typeface="Comfortaa"/>
                <a:sym typeface="Comfortaa"/>
              </a:rPr>
              <a:t>set.values(object) - Same as set.keys(), for compatibility with Map</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const iterator2 = set.values();</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console.log(iterator2.next().value); // expected output: “oranges”</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console.log(iterator2.next().value); // expected output: "apples"</a:t>
            </a:r>
            <a:endParaRPr sz="1000">
              <a:solidFill>
                <a:schemeClr val="dk1"/>
              </a:solidFill>
              <a:latin typeface="Comfortaa"/>
              <a:ea typeface="Comfortaa"/>
              <a:cs typeface="Comfortaa"/>
              <a:sym typeface="Comfortaa"/>
            </a:endParaRPr>
          </a:p>
          <a:p>
            <a:pPr marL="457200" marR="0" lvl="0" indent="-292100" algn="l" rtl="0">
              <a:lnSpc>
                <a:spcPct val="150000"/>
              </a:lnSpc>
              <a:spcBef>
                <a:spcPts val="0"/>
              </a:spcBef>
              <a:spcAft>
                <a:spcPts val="0"/>
              </a:spcAft>
              <a:buSzPts val="1000"/>
              <a:buFont typeface="Comfortaa"/>
              <a:buChar char="●"/>
            </a:pPr>
            <a:r>
              <a:rPr lang="en-GB" sz="1000">
                <a:solidFill>
                  <a:schemeClr val="dk1"/>
                </a:solidFill>
                <a:latin typeface="Comfortaa"/>
                <a:ea typeface="Comfortaa"/>
                <a:cs typeface="Comfortaa"/>
                <a:sym typeface="Comfortaa"/>
              </a:rPr>
              <a:t>set.entries(object) - Returns iterable object for entries [value, value].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const iterator3 = set.entries();</a:t>
            </a:r>
            <a:endParaRPr sz="1000">
              <a:solidFill>
                <a:srgbClr val="00A1FF"/>
              </a:solidFill>
              <a:latin typeface="Comfortaa"/>
              <a:ea typeface="Comfortaa"/>
              <a:cs typeface="Comfortaa"/>
              <a:sym typeface="Comfortaa"/>
            </a:endParaRPr>
          </a:p>
          <a:p>
            <a:pPr marL="457200" lvl="0"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console.log(iterator3.next().value); // expected output: ["oranges", "oranges"]</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console.log(iterator3.next().value); // expected output: ["apples", "apples"]</a:t>
            </a:r>
            <a:endParaRPr sz="1000">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Iteration over Map and Set is always in the insertion order, so we can’t say that these collections are unordered, but we can’t reorder elements or directly get an element by its number.</a:t>
            </a:r>
            <a:endParaRPr sz="1000">
              <a:solidFill>
                <a:schemeClr val="dk1"/>
              </a:solidFill>
              <a:latin typeface="Comfortaa"/>
              <a:ea typeface="Comfortaa"/>
              <a:cs typeface="Comfortaa"/>
              <a:sym typeface="Comforta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9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The destructuring assignment syntax is a JavaScript expression that makes it possible to unpack values from arrays, or properties from objects, into distinct variables.</a:t>
            </a:r>
            <a:r>
              <a:rPr lang="en-GB" sz="1200" b="1">
                <a:solidFill>
                  <a:schemeClr val="dk1"/>
                </a:solidFill>
                <a:latin typeface="Comfortaa"/>
                <a:ea typeface="Comfortaa"/>
                <a:cs typeface="Comfortaa"/>
                <a:sym typeface="Comfortaa"/>
              </a:rPr>
              <a:t/>
            </a:r>
            <a:br>
              <a:rPr lang="en-GB" sz="1200" b="1">
                <a:solidFill>
                  <a:schemeClr val="dk1"/>
                </a:solidFill>
                <a:latin typeface="Comfortaa"/>
                <a:ea typeface="Comfortaa"/>
                <a:cs typeface="Comfortaa"/>
                <a:sym typeface="Comfortaa"/>
              </a:rPr>
            </a:br>
            <a:r>
              <a:rPr lang="en-GB" sz="1200" b="1">
                <a:solidFill>
                  <a:schemeClr val="dk1"/>
                </a:solidFill>
                <a:latin typeface="Comfortaa"/>
                <a:ea typeface="Comfortaa"/>
                <a:cs typeface="Comfortaa"/>
                <a:sym typeface="Comfortaa"/>
              </a:rPr>
              <a:t>Array</a:t>
            </a:r>
            <a:endParaRPr sz="12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Destructuring array.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arr = ["Ilya", "Kantor"];</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[firstName, surname, middleName = "Kumar"] = arr; // We can replace missing one’s by “default” values by providing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console.log(firstName); // Ilya</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console.log(surname); // Kantor</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console.log(middleName); // Kumar</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Destructuring string into variables by converting them to array.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[firstName, surname] = "Ilya Kantor".split(' ');</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Unwanted elements of the array can also be thrown away via an extra comma.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[firstName, , title] = ["Julius", "Caesar", "Consul", "of the Roman Republic"];</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console.log(title); // Consul</a:t>
            </a:r>
            <a:endParaRPr sz="1200">
              <a:solidFill>
                <a:schemeClr val="dk1"/>
              </a:solidFill>
              <a:latin typeface="Comfortaa"/>
              <a:ea typeface="Comfortaa"/>
              <a:cs typeface="Comfortaa"/>
              <a:sym typeface="Comfortaa"/>
            </a:endParaRPr>
          </a:p>
        </p:txBody>
      </p:sp>
      <p:sp>
        <p:nvSpPr>
          <p:cNvPr id="608" name="Google Shape;608;p9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a:t>
            </a:r>
            <a:endParaRPr sz="2500">
              <a:solidFill>
                <a:srgbClr val="00A1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How to use JS</a:t>
            </a:r>
            <a:endParaRPr sz="2500">
              <a:solidFill>
                <a:srgbClr val="00A1FF"/>
              </a:solidFill>
              <a:latin typeface="Montserrat"/>
              <a:ea typeface="Montserrat"/>
              <a:cs typeface="Montserrat"/>
              <a:sym typeface="Montserrat"/>
            </a:endParaRPr>
          </a:p>
        </p:txBody>
      </p:sp>
      <p:sp>
        <p:nvSpPr>
          <p:cNvPr id="103" name="Google Shape;103;p2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lvl="1" indent="0" algn="l" rtl="0">
              <a:lnSpc>
                <a:spcPct val="150000"/>
              </a:lnSpc>
              <a:spcBef>
                <a:spcPts val="0"/>
              </a:spcBef>
              <a:spcAft>
                <a:spcPts val="0"/>
              </a:spcAft>
              <a:buNone/>
            </a:pPr>
            <a:r>
              <a:rPr lang="en-GB">
                <a:solidFill>
                  <a:schemeClr val="dk1"/>
                </a:solidFill>
                <a:latin typeface="Comfortaa"/>
                <a:ea typeface="Comfortaa"/>
                <a:cs typeface="Comfortaa"/>
                <a:sym typeface="Comfortaa"/>
              </a:rPr>
              <a:t>JS code must be inserted between &lt;script&gt; and &lt;/script&gt; tags. You can place any number of scripts in an HTML document. Scripts can be placed in the &lt;body&gt;, or in the &lt;head&gt; section of an HTML page, or in both. Placing scripts at the bottom of the &lt;body&gt; element improves the display speed, because script interpretation slows down the display. Scripts can also be placed in external files. External scripts are practical when the same code is used in many different web pages. JavaScript files have the file extension .js. To use an external script, put the name of the script file in the src (source) attribute of a &lt;script&gt; tag. Ex.&lt;script src="myScript.js"&gt;&lt;/script&gt; You can place an external script reference in &lt;head&gt; or &lt;body&gt; as you like. The script will behave as if it was located exactly where the &lt;script&gt; tag is located. Placing scripts in external files has some advantages:</a:t>
            </a:r>
            <a:endParaRPr>
              <a:solidFill>
                <a:schemeClr val="dk1"/>
              </a:solidFill>
              <a:latin typeface="Comfortaa"/>
              <a:ea typeface="Comfortaa"/>
              <a:cs typeface="Comfortaa"/>
              <a:sym typeface="Comfortaa"/>
            </a:endParaRPr>
          </a:p>
          <a:p>
            <a:pPr marL="457200" lvl="0" indent="-317500" algn="l" rtl="0">
              <a:lnSpc>
                <a:spcPct val="150000"/>
              </a:lnSpc>
              <a:spcBef>
                <a:spcPts val="0"/>
              </a:spcBef>
              <a:spcAft>
                <a:spcPts val="0"/>
              </a:spcAft>
              <a:buClr>
                <a:schemeClr val="dk1"/>
              </a:buClr>
              <a:buSzPts val="1400"/>
              <a:buFont typeface="Comfortaa"/>
              <a:buChar char="●"/>
            </a:pPr>
            <a:r>
              <a:rPr lang="en-GB">
                <a:solidFill>
                  <a:schemeClr val="dk1"/>
                </a:solidFill>
                <a:latin typeface="Comfortaa"/>
                <a:ea typeface="Comfortaa"/>
                <a:cs typeface="Comfortaa"/>
                <a:sym typeface="Comfortaa"/>
              </a:rPr>
              <a:t>It separates HTML and code.</a:t>
            </a:r>
            <a:endParaRPr>
              <a:solidFill>
                <a:schemeClr val="dk1"/>
              </a:solidFill>
              <a:latin typeface="Comfortaa"/>
              <a:ea typeface="Comfortaa"/>
              <a:cs typeface="Comfortaa"/>
              <a:sym typeface="Comfortaa"/>
            </a:endParaRPr>
          </a:p>
          <a:p>
            <a:pPr marL="457200" lvl="0" indent="-317500" algn="l" rtl="0">
              <a:lnSpc>
                <a:spcPct val="150000"/>
              </a:lnSpc>
              <a:spcBef>
                <a:spcPts val="0"/>
              </a:spcBef>
              <a:spcAft>
                <a:spcPts val="0"/>
              </a:spcAft>
              <a:buClr>
                <a:schemeClr val="dk1"/>
              </a:buClr>
              <a:buSzPts val="1400"/>
              <a:buFont typeface="Comfortaa"/>
              <a:buChar char="●"/>
            </a:pPr>
            <a:r>
              <a:rPr lang="en-GB">
                <a:solidFill>
                  <a:schemeClr val="dk1"/>
                </a:solidFill>
                <a:latin typeface="Comfortaa"/>
                <a:ea typeface="Comfortaa"/>
                <a:cs typeface="Comfortaa"/>
                <a:sym typeface="Comfortaa"/>
              </a:rPr>
              <a:t>It makes HTML and JavaScript easier to read and maintain.</a:t>
            </a:r>
            <a:endParaRPr>
              <a:solidFill>
                <a:schemeClr val="dk1"/>
              </a:solidFill>
              <a:latin typeface="Comfortaa"/>
              <a:ea typeface="Comfortaa"/>
              <a:cs typeface="Comfortaa"/>
              <a:sym typeface="Comfortaa"/>
            </a:endParaRPr>
          </a:p>
          <a:p>
            <a:pPr marL="457200" lvl="0" indent="-317500" algn="l" rtl="0">
              <a:lnSpc>
                <a:spcPct val="150000"/>
              </a:lnSpc>
              <a:spcBef>
                <a:spcPts val="0"/>
              </a:spcBef>
              <a:spcAft>
                <a:spcPts val="0"/>
              </a:spcAft>
              <a:buClr>
                <a:schemeClr val="dk1"/>
              </a:buClr>
              <a:buSzPts val="1400"/>
              <a:buFont typeface="Comfortaa"/>
              <a:buChar char="●"/>
            </a:pPr>
            <a:r>
              <a:rPr lang="en-GB">
                <a:solidFill>
                  <a:schemeClr val="dk1"/>
                </a:solidFill>
                <a:latin typeface="Comfortaa"/>
                <a:ea typeface="Comfortaa"/>
                <a:cs typeface="Comfortaa"/>
                <a:sym typeface="Comfortaa"/>
              </a:rPr>
              <a:t>Cached JavaScript files can speed up page load.</a:t>
            </a:r>
            <a:endParaRPr>
              <a:solidFill>
                <a:schemeClr val="dk1"/>
              </a:solidFill>
              <a:latin typeface="Comfortaa"/>
              <a:ea typeface="Comfortaa"/>
              <a:cs typeface="Comfortaa"/>
              <a:sym typeface="Comforta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3"/>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We can use it with any iterable.</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[a, b, c] = "abc"; // ["a", "b", "c"]</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[one, two, three] = new Set([1, 2, 3]);</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We can use any “assignables” at the left side. For instance, an object property.</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user =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[user.name, user.surname] = "Alpha Beta".split(' ');</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console.log(user.name); // Alpha</a:t>
            </a:r>
            <a:endParaRPr sz="13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300">
                <a:solidFill>
                  <a:schemeClr val="dk1"/>
                </a:solidFill>
                <a:latin typeface="Comfortaa"/>
                <a:ea typeface="Comfortaa"/>
                <a:cs typeface="Comfortaa"/>
                <a:sym typeface="Comfortaa"/>
              </a:rPr>
              <a:t>Swapping values of two variables.</a:t>
            </a:r>
            <a:br>
              <a:rPr lang="en-GB" sz="1300">
                <a:solidFill>
                  <a:schemeClr val="dk1"/>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firstName = "Alpha";</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let surname= "Beta";</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[firstName, surname] = [surname, firstName]; // Swap values</a:t>
            </a:r>
            <a:br>
              <a:rPr lang="en-GB" sz="1300">
                <a:solidFill>
                  <a:srgbClr val="00A1FF"/>
                </a:solidFill>
                <a:latin typeface="Comfortaa"/>
                <a:ea typeface="Comfortaa"/>
                <a:cs typeface="Comfortaa"/>
                <a:sym typeface="Comfortaa"/>
              </a:rPr>
            </a:br>
            <a:r>
              <a:rPr lang="en-GB" sz="1300">
                <a:solidFill>
                  <a:srgbClr val="00A1FF"/>
                </a:solidFill>
                <a:latin typeface="Comfortaa"/>
                <a:ea typeface="Comfortaa"/>
                <a:cs typeface="Comfortaa"/>
                <a:sym typeface="Comfortaa"/>
              </a:rPr>
              <a:t>console.log(`${firstName} ${surname}`); // Alpha Beta</a:t>
            </a:r>
            <a:endParaRPr sz="1300">
              <a:solidFill>
                <a:schemeClr val="dk1"/>
              </a:solidFill>
              <a:latin typeface="Comfortaa"/>
              <a:ea typeface="Comfortaa"/>
              <a:cs typeface="Comfortaa"/>
              <a:sym typeface="Comfortaa"/>
            </a:endParaRPr>
          </a:p>
        </p:txBody>
      </p:sp>
      <p:sp>
        <p:nvSpPr>
          <p:cNvPr id="615" name="Google Shape;615;p93"/>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4"/>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200" b="1">
                <a:solidFill>
                  <a:schemeClr val="dk1"/>
                </a:solidFill>
                <a:latin typeface="Comfortaa"/>
                <a:ea typeface="Comfortaa"/>
                <a:cs typeface="Comfortaa"/>
                <a:sym typeface="Comfortaa"/>
              </a:rPr>
              <a:t>Object</a:t>
            </a:r>
            <a:endParaRPr sz="12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Existing object on the right can be split into variables. The left side contains a “pattern” for corresponding properties. In the simple case, that’s a list of variable names in {...}. We can also assign a property to a variable with another name &amp; can set it by colon. For potentially missing properties we can set default values using "=".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options =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title: "Menu",</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  width: 100</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{width: w, height = 200, title} = options; // { sourceProperty: targetVariable }</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console.log(title); // Menu (title -&gt; title)</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console.log(w); // 100 (width -&gt; w)</a:t>
            </a:r>
            <a:br>
              <a:rPr lang="en-GB" sz="1200">
                <a:solidFill>
                  <a:srgbClr val="00A1FF"/>
                </a:solidFill>
                <a:latin typeface="Comfortaa"/>
                <a:ea typeface="Comfortaa"/>
                <a:cs typeface="Comfortaa"/>
                <a:sym typeface="Comfortaa"/>
              </a:rPr>
            </a:br>
            <a:r>
              <a:rPr lang="en-GB" sz="1200">
                <a:solidFill>
                  <a:srgbClr val="00A1FF"/>
                </a:solidFill>
                <a:latin typeface="Comfortaa"/>
                <a:ea typeface="Comfortaa"/>
                <a:cs typeface="Comfortaa"/>
                <a:sym typeface="Comfortaa"/>
              </a:rPr>
              <a:t>console.log(height); // 200 (height -&gt; height)</a:t>
            </a:r>
            <a:endParaRPr sz="12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200">
                <a:solidFill>
                  <a:schemeClr val="dk1"/>
                </a:solidFill>
                <a:latin typeface="Comfortaa"/>
                <a:ea typeface="Comfortaa"/>
                <a:cs typeface="Comfortaa"/>
                <a:sym typeface="Comfortaa"/>
              </a:rPr>
              <a:t>The order does not matter. This works too: Ex.</a:t>
            </a:r>
            <a:br>
              <a:rPr lang="en-GB" sz="1200">
                <a:solidFill>
                  <a:schemeClr val="dk1"/>
                </a:solidFill>
                <a:latin typeface="Comfortaa"/>
                <a:ea typeface="Comfortaa"/>
                <a:cs typeface="Comfortaa"/>
                <a:sym typeface="Comfortaa"/>
              </a:rPr>
            </a:br>
            <a:r>
              <a:rPr lang="en-GB" sz="1200">
                <a:solidFill>
                  <a:srgbClr val="00A1FF"/>
                </a:solidFill>
                <a:latin typeface="Comfortaa"/>
                <a:ea typeface="Comfortaa"/>
                <a:cs typeface="Comfortaa"/>
                <a:sym typeface="Comfortaa"/>
              </a:rPr>
              <a:t>let {height, width, title} = { title: "Menu", height: 200, width: 100 }</a:t>
            </a:r>
            <a:endParaRPr sz="1200">
              <a:solidFill>
                <a:schemeClr val="dk1"/>
              </a:solidFill>
              <a:latin typeface="Comfortaa"/>
              <a:ea typeface="Comfortaa"/>
              <a:cs typeface="Comfortaa"/>
              <a:sym typeface="Comfortaa"/>
            </a:endParaRPr>
          </a:p>
        </p:txBody>
      </p:sp>
      <p:sp>
        <p:nvSpPr>
          <p:cNvPr id="622" name="Google Shape;622;p94"/>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95"/>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We also can combine both the colon and equality.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options =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title: "Menu",</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width: 100</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{width: w, height: h = 200, title} = options;</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console.log(title); // Menu</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console.log(w); // 100</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console.log(h); // 200</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If we have a complex object with many properties, we can extract only needed ones.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options =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title: "Menu",</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width: 100</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let { title } = options; // only extract title as a variable</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console.log(title); // Menu</a:t>
            </a:r>
            <a:endParaRPr sz="1100">
              <a:solidFill>
                <a:schemeClr val="dk1"/>
              </a:solidFill>
              <a:latin typeface="Comfortaa"/>
              <a:ea typeface="Comfortaa"/>
              <a:cs typeface="Comfortaa"/>
              <a:sym typeface="Comfortaa"/>
            </a:endParaRPr>
          </a:p>
        </p:txBody>
      </p:sp>
      <p:sp>
        <p:nvSpPr>
          <p:cNvPr id="629" name="Google Shape;629;p95"/>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96"/>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Nested</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If an object or an array contains other nested objects and arrays, we can use more complex patterns to extract deeper portions.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options =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size: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width: 100,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height: 200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items: ["Cake", "Donut"],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extra: true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 // destructuring assignment split in multiple lines for clarity</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size: { // put size here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width: w,</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height: h</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items: [item1, item2], // assign items here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title = "Menu" // not present in the object (default value is used)</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 options;</a:t>
            </a:r>
            <a:endParaRPr sz="1000">
              <a:solidFill>
                <a:schemeClr val="dk1"/>
              </a:solidFill>
              <a:latin typeface="Comfortaa"/>
              <a:ea typeface="Comfortaa"/>
              <a:cs typeface="Comfortaa"/>
              <a:sym typeface="Comfortaa"/>
            </a:endParaRPr>
          </a:p>
        </p:txBody>
      </p:sp>
      <p:sp>
        <p:nvSpPr>
          <p:cNvPr id="636" name="Google Shape;636;p96"/>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97"/>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rgbClr val="00A1FF"/>
                </a:solidFill>
                <a:latin typeface="Comfortaa"/>
                <a:ea typeface="Comfortaa"/>
                <a:cs typeface="Comfortaa"/>
                <a:sym typeface="Comfortaa"/>
              </a:rPr>
              <a:t>console.log(title); // Menu</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console.log(w); // 100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console.log(h); // 200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console.log(item1); // Cake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console.log(item2); // Donut</a:t>
            </a:r>
            <a:endParaRPr sz="10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b="1">
                <a:solidFill>
                  <a:schemeClr val="dk1"/>
                </a:solidFill>
                <a:latin typeface="Comfortaa"/>
                <a:ea typeface="Comfortaa"/>
                <a:cs typeface="Comfortaa"/>
                <a:sym typeface="Comfortaa"/>
              </a:rPr>
              <a:t>Smart function parameters</a:t>
            </a:r>
            <a:endParaRPr sz="1000" b="1">
              <a:solidFill>
                <a:schemeClr val="dk1"/>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There are times when a function has many parameters, most of which are optional. In real-life, the problem is how to remember the order of arguments. Destructuring comes to the rescue!. We can pass parameters as an object, and the function immediately destructurizes them into variables. Ex.</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options =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title: "My menu",</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items: ["Item1", "Item2"]</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function showMenu({</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title = "Untitled",</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width: w = 200,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height: h = 100,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items = [item1, item2]</a:t>
            </a:r>
            <a:endParaRPr sz="1000">
              <a:solidFill>
                <a:srgbClr val="00A1FF"/>
              </a:solidFill>
              <a:latin typeface="Comfortaa"/>
              <a:ea typeface="Comfortaa"/>
              <a:cs typeface="Comfortaa"/>
              <a:sym typeface="Comfortaa"/>
            </a:endParaRPr>
          </a:p>
        </p:txBody>
      </p:sp>
      <p:sp>
        <p:nvSpPr>
          <p:cNvPr id="643" name="Google Shape;643;p97"/>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8"/>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Destructuring(contd.)</a:t>
            </a:r>
            <a:endParaRPr sz="2500">
              <a:solidFill>
                <a:srgbClr val="00A1FF"/>
              </a:solidFill>
              <a:latin typeface="Montserrat"/>
              <a:ea typeface="Montserrat"/>
              <a:cs typeface="Montserrat"/>
              <a:sym typeface="Montserrat"/>
            </a:endParaRPr>
          </a:p>
        </p:txBody>
      </p:sp>
      <p:sp>
        <p:nvSpPr>
          <p:cNvPr id="651" name="Google Shape;651;p98"/>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100">
                <a:solidFill>
                  <a:srgbClr val="00A1FF"/>
                </a:solidFill>
                <a:latin typeface="Comfortaa"/>
                <a:ea typeface="Comfortaa"/>
                <a:cs typeface="Comfortaa"/>
                <a:sym typeface="Comfortaa"/>
              </a:rPr>
              <a:t>}) { // ...and it immediately expands it to variables</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 title, items – taken from options but width, height – defaults used</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console.log(`${title} ${w} ${h}`); // My menu 200 100</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console.log(item1); // Item1</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console.log(item2); // Item2</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showMenu(options); // we pass object to function</a:t>
            </a:r>
            <a:endParaRPr sz="1100">
              <a:solidFill>
                <a:srgbClr val="00A1FF"/>
              </a:solidFill>
              <a:latin typeface="Comfortaa"/>
              <a:ea typeface="Comfortaa"/>
              <a:cs typeface="Comfortaa"/>
              <a:sym typeface="Comfortaa"/>
            </a:endParaRPr>
          </a:p>
          <a:p>
            <a:pPr marL="152400" marR="0" lvl="1" indent="0" algn="l" rtl="0">
              <a:lnSpc>
                <a:spcPct val="150000"/>
              </a:lnSpc>
              <a:spcBef>
                <a:spcPts val="0"/>
              </a:spcBef>
              <a:spcAft>
                <a:spcPts val="0"/>
              </a:spcAft>
              <a:buNone/>
            </a:pPr>
            <a:r>
              <a:rPr lang="en-GB" sz="1100">
                <a:solidFill>
                  <a:schemeClr val="dk1"/>
                </a:solidFill>
                <a:latin typeface="Comfortaa"/>
                <a:ea typeface="Comfortaa"/>
                <a:cs typeface="Comfortaa"/>
                <a:sym typeface="Comfortaa"/>
              </a:rPr>
              <a:t>If we want all values by default, then we should specify an empty object.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showMenu({}); // ok, all values are default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showMenu(); // this would give an error</a:t>
            </a:r>
            <a:r>
              <a:rPr lang="en-GB" sz="1100">
                <a:solidFill>
                  <a:schemeClr val="dk1"/>
                </a:solidFill>
                <a:latin typeface="Comfortaa"/>
                <a:ea typeface="Comfortaa"/>
                <a:cs typeface="Comfortaa"/>
                <a:sym typeface="Comfortaa"/>
              </a:rPr>
              <a:t/>
            </a:r>
            <a:br>
              <a:rPr lang="en-GB" sz="1100">
                <a:solidFill>
                  <a:schemeClr val="dk1"/>
                </a:solidFill>
                <a:latin typeface="Comfortaa"/>
                <a:ea typeface="Comfortaa"/>
                <a:cs typeface="Comfortaa"/>
                <a:sym typeface="Comfortaa"/>
              </a:rPr>
            </a:br>
            <a:r>
              <a:rPr lang="en-GB" sz="1100">
                <a:solidFill>
                  <a:schemeClr val="dk1"/>
                </a:solidFill>
                <a:latin typeface="Comfortaa"/>
                <a:ea typeface="Comfortaa"/>
                <a:cs typeface="Comfortaa"/>
                <a:sym typeface="Comfortaa"/>
              </a:rPr>
              <a:t>We can fix this by making {} the default value for the whole object of parameters. Since, the whole arguments object is {} by default, so something always to destructurize. Ex.</a:t>
            </a:r>
            <a:br>
              <a:rPr lang="en-GB" sz="1100">
                <a:solidFill>
                  <a:schemeClr val="dk1"/>
                </a:solidFill>
                <a:latin typeface="Comfortaa"/>
                <a:ea typeface="Comfortaa"/>
                <a:cs typeface="Comfortaa"/>
                <a:sym typeface="Comfortaa"/>
              </a:rPr>
            </a:br>
            <a:r>
              <a:rPr lang="en-GB" sz="1100">
                <a:solidFill>
                  <a:srgbClr val="00A1FF"/>
                </a:solidFill>
                <a:latin typeface="Comfortaa"/>
                <a:ea typeface="Comfortaa"/>
                <a:cs typeface="Comfortaa"/>
                <a:sym typeface="Comfortaa"/>
              </a:rPr>
              <a:t>function showMenu({ title = "Menu", width = 100, height = 200 } = {}) {</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  console.log(`${title} ${width} ${height}`);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a:t>
            </a:r>
            <a:br>
              <a:rPr lang="en-GB" sz="1100">
                <a:solidFill>
                  <a:srgbClr val="00A1FF"/>
                </a:solidFill>
                <a:latin typeface="Comfortaa"/>
                <a:ea typeface="Comfortaa"/>
                <a:cs typeface="Comfortaa"/>
                <a:sym typeface="Comfortaa"/>
              </a:rPr>
            </a:br>
            <a:r>
              <a:rPr lang="en-GB" sz="1100">
                <a:solidFill>
                  <a:srgbClr val="00A1FF"/>
                </a:solidFill>
                <a:latin typeface="Comfortaa"/>
                <a:ea typeface="Comfortaa"/>
                <a:cs typeface="Comfortaa"/>
                <a:sym typeface="Comfortaa"/>
              </a:rPr>
              <a:t>showMenu(); // Menu 100 200</a:t>
            </a:r>
            <a:endParaRPr sz="1100">
              <a:solidFill>
                <a:srgbClr val="00A1FF"/>
              </a:solidFill>
              <a:latin typeface="Comfortaa"/>
              <a:ea typeface="Comfortaa"/>
              <a:cs typeface="Comfortaa"/>
              <a:sym typeface="Comforta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99"/>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Spread operator</a:t>
            </a:r>
            <a:endParaRPr sz="2500">
              <a:solidFill>
                <a:srgbClr val="00A1FF"/>
              </a:solidFill>
              <a:latin typeface="Montserrat"/>
              <a:ea typeface="Montserrat"/>
              <a:cs typeface="Montserrat"/>
              <a:sym typeface="Montserrat"/>
            </a:endParaRPr>
          </a:p>
        </p:txBody>
      </p:sp>
      <p:sp>
        <p:nvSpPr>
          <p:cNvPr id="658" name="Google Shape;658;p99"/>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500">
                <a:solidFill>
                  <a:schemeClr val="dk1"/>
                </a:solidFill>
                <a:latin typeface="Comfortaa"/>
                <a:ea typeface="Comfortaa"/>
                <a:cs typeface="Comfortaa"/>
                <a:sym typeface="Comfortaa"/>
              </a:rPr>
              <a:t>Spread syntax allows an iterable such as an array/string/object to be expanded in places where zero or more arguments (for function calls) or elements (for array literals) are expected, or an object expression to be expanded in places where zero or more key-value pairs (for object literals) are expected. Syntax:</a:t>
            </a:r>
            <a:br>
              <a:rPr lang="en-GB" sz="1500">
                <a:solidFill>
                  <a:schemeClr val="dk1"/>
                </a:solidFill>
                <a:latin typeface="Comfortaa"/>
                <a:ea typeface="Comfortaa"/>
                <a:cs typeface="Comfortaa"/>
                <a:sym typeface="Comfortaa"/>
              </a:rPr>
            </a:br>
            <a:r>
              <a:rPr lang="en-GB" sz="1500">
                <a:solidFill>
                  <a:schemeClr val="dk1"/>
                </a:solidFill>
                <a:latin typeface="Comfortaa"/>
                <a:ea typeface="Comfortaa"/>
                <a:cs typeface="Comfortaa"/>
                <a:sym typeface="Comfortaa"/>
              </a:rPr>
              <a:t>For function calls: </a:t>
            </a:r>
            <a:r>
              <a:rPr lang="en-GB" sz="1500">
                <a:solidFill>
                  <a:srgbClr val="00A1FF"/>
                </a:solidFill>
                <a:latin typeface="Comfortaa"/>
                <a:ea typeface="Comfortaa"/>
                <a:cs typeface="Comfortaa"/>
                <a:sym typeface="Comfortaa"/>
              </a:rPr>
              <a:t>myFunction(...iterableObj);</a:t>
            </a:r>
            <a:r>
              <a:rPr lang="en-GB" sz="1500">
                <a:solidFill>
                  <a:schemeClr val="dk1"/>
                </a:solidFill>
                <a:latin typeface="Comfortaa"/>
                <a:ea typeface="Comfortaa"/>
                <a:cs typeface="Comfortaa"/>
                <a:sym typeface="Comfortaa"/>
              </a:rPr>
              <a:t/>
            </a:r>
            <a:br>
              <a:rPr lang="en-GB" sz="1500">
                <a:solidFill>
                  <a:schemeClr val="dk1"/>
                </a:solidFill>
                <a:latin typeface="Comfortaa"/>
                <a:ea typeface="Comfortaa"/>
                <a:cs typeface="Comfortaa"/>
                <a:sym typeface="Comfortaa"/>
              </a:rPr>
            </a:br>
            <a:r>
              <a:rPr lang="en-GB" sz="1500">
                <a:solidFill>
                  <a:schemeClr val="dk1"/>
                </a:solidFill>
                <a:latin typeface="Comfortaa"/>
                <a:ea typeface="Comfortaa"/>
                <a:cs typeface="Comfortaa"/>
                <a:sym typeface="Comfortaa"/>
              </a:rPr>
              <a:t>For array literals: </a:t>
            </a:r>
            <a:r>
              <a:rPr lang="en-GB" sz="1500">
                <a:solidFill>
                  <a:srgbClr val="00A1FF"/>
                </a:solidFill>
                <a:latin typeface="Comfortaa"/>
                <a:ea typeface="Comfortaa"/>
                <a:cs typeface="Comfortaa"/>
                <a:sym typeface="Comfortaa"/>
              </a:rPr>
              <a:t>[...iterableObj, '4', 'five', 6];</a:t>
            </a:r>
            <a:r>
              <a:rPr lang="en-GB" sz="1500">
                <a:solidFill>
                  <a:schemeClr val="dk1"/>
                </a:solidFill>
                <a:latin typeface="Comfortaa"/>
                <a:ea typeface="Comfortaa"/>
                <a:cs typeface="Comfortaa"/>
                <a:sym typeface="Comfortaa"/>
              </a:rPr>
              <a:t/>
            </a:r>
            <a:br>
              <a:rPr lang="en-GB" sz="1500">
                <a:solidFill>
                  <a:schemeClr val="dk1"/>
                </a:solidFill>
                <a:latin typeface="Comfortaa"/>
                <a:ea typeface="Comfortaa"/>
                <a:cs typeface="Comfortaa"/>
                <a:sym typeface="Comfortaa"/>
              </a:rPr>
            </a:br>
            <a:r>
              <a:rPr lang="en-GB" sz="1500">
                <a:solidFill>
                  <a:schemeClr val="dk1"/>
                </a:solidFill>
                <a:latin typeface="Comfortaa"/>
                <a:ea typeface="Comfortaa"/>
                <a:cs typeface="Comfortaa"/>
                <a:sym typeface="Comfortaa"/>
              </a:rPr>
              <a:t>For strings: </a:t>
            </a:r>
            <a:r>
              <a:rPr lang="en-GB" sz="1500">
                <a:solidFill>
                  <a:srgbClr val="00A1FF"/>
                </a:solidFill>
                <a:latin typeface="Comfortaa"/>
                <a:ea typeface="Comfortaa"/>
                <a:cs typeface="Comfortaa"/>
                <a:sym typeface="Comfortaa"/>
              </a:rPr>
              <a:t>[...'five']; // [f,i,v,e] we could also use Array.from(). Array.from operates on both array-likes and iterables. The spread syntax works only with iterables.</a:t>
            </a:r>
            <a:r>
              <a:rPr lang="en-GB" sz="1500">
                <a:solidFill>
                  <a:schemeClr val="dk1"/>
                </a:solidFill>
                <a:latin typeface="Comfortaa"/>
                <a:ea typeface="Comfortaa"/>
                <a:cs typeface="Comfortaa"/>
                <a:sym typeface="Comfortaa"/>
              </a:rPr>
              <a:t/>
            </a:r>
            <a:br>
              <a:rPr lang="en-GB" sz="1500">
                <a:solidFill>
                  <a:schemeClr val="dk1"/>
                </a:solidFill>
                <a:latin typeface="Comfortaa"/>
                <a:ea typeface="Comfortaa"/>
                <a:cs typeface="Comfortaa"/>
                <a:sym typeface="Comfortaa"/>
              </a:rPr>
            </a:br>
            <a:r>
              <a:rPr lang="en-GB" sz="1500">
                <a:solidFill>
                  <a:schemeClr val="dk1"/>
                </a:solidFill>
                <a:latin typeface="Comfortaa"/>
                <a:ea typeface="Comfortaa"/>
                <a:cs typeface="Comfortaa"/>
                <a:sym typeface="Comfortaa"/>
              </a:rPr>
              <a:t>For object literals (new in ECMAScript 2018): let objClone = { ...obj }; Ex.</a:t>
            </a:r>
            <a:br>
              <a:rPr lang="en-GB" sz="1500">
                <a:solidFill>
                  <a:schemeClr val="dk1"/>
                </a:solidFill>
                <a:latin typeface="Comfortaa"/>
                <a:ea typeface="Comfortaa"/>
                <a:cs typeface="Comfortaa"/>
                <a:sym typeface="Comfortaa"/>
              </a:rPr>
            </a:br>
            <a:r>
              <a:rPr lang="en-GB" sz="1500">
                <a:solidFill>
                  <a:srgbClr val="00A1FF"/>
                </a:solidFill>
                <a:latin typeface="Comfortaa"/>
                <a:ea typeface="Comfortaa"/>
                <a:cs typeface="Comfortaa"/>
                <a:sym typeface="Comfortaa"/>
              </a:rPr>
              <a:t>let x = [5, 10, 15];</a:t>
            </a:r>
            <a:br>
              <a:rPr lang="en-GB" sz="1500">
                <a:solidFill>
                  <a:srgbClr val="00A1FF"/>
                </a:solidFill>
                <a:latin typeface="Comfortaa"/>
                <a:ea typeface="Comfortaa"/>
                <a:cs typeface="Comfortaa"/>
                <a:sym typeface="Comfortaa"/>
              </a:rPr>
            </a:br>
            <a:r>
              <a:rPr lang="en-GB" sz="1500">
                <a:solidFill>
                  <a:srgbClr val="00A1FF"/>
                </a:solidFill>
                <a:latin typeface="Comfortaa"/>
                <a:ea typeface="Comfortaa"/>
                <a:cs typeface="Comfortaa"/>
                <a:sym typeface="Comfortaa"/>
              </a:rPr>
              <a:t>console.log(Math.max(...x));</a:t>
            </a:r>
            <a:endParaRPr sz="1500">
              <a:solidFill>
                <a:srgbClr val="00A1FF"/>
              </a:solidFill>
              <a:latin typeface="Comfortaa"/>
              <a:ea typeface="Comfortaa"/>
              <a:cs typeface="Comfortaa"/>
              <a:sym typeface="Comforta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00"/>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000">
                <a:solidFill>
                  <a:schemeClr val="dk1"/>
                </a:solidFill>
                <a:latin typeface="Comfortaa"/>
                <a:ea typeface="Comfortaa"/>
                <a:cs typeface="Comfortaa"/>
                <a:sym typeface="Comfortaa"/>
              </a:rPr>
              <a:t>Rest syntax looks exactly like spread syntax but is used for destructuring arrays and objects. In a way, rest syntax is opposite of spread syntax: spread 'expands' an array into its elements, while rest collects multiple elements and 'condenses' them into a single element. Ex.</a:t>
            </a:r>
            <a:br>
              <a:rPr lang="en-GB" sz="1000">
                <a:solidFill>
                  <a:schemeClr val="dk1"/>
                </a:solidFill>
                <a:latin typeface="Comfortaa"/>
                <a:ea typeface="Comfortaa"/>
                <a:cs typeface="Comfortaa"/>
                <a:sym typeface="Comfortaa"/>
              </a:rPr>
            </a:br>
            <a:r>
              <a:rPr lang="en-GB" sz="1000" b="1">
                <a:solidFill>
                  <a:schemeClr val="dk1"/>
                </a:solidFill>
                <a:latin typeface="Comfortaa"/>
                <a:ea typeface="Comfortaa"/>
                <a:cs typeface="Comfortaa"/>
                <a:sym typeface="Comfortaa"/>
              </a:rPr>
              <a:t>For arrays:</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function myFun(a, b, ...manyMoreArgs)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console.log(a); // "one"</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console.log(manyMoreArgs); // ["three", "four", "five", "six"]</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myFun("one", "two", "three", "four", "five", "six");</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chemeClr val="dk1"/>
                </a:solidFill>
                <a:latin typeface="Comfortaa"/>
                <a:ea typeface="Comfortaa"/>
                <a:cs typeface="Comfortaa"/>
                <a:sym typeface="Comfortaa"/>
              </a:rPr>
              <a:t>The rest parameters gather all remaining arguments, so the following does not make sense and causes an error.</a:t>
            </a:r>
            <a:br>
              <a:rPr lang="en-GB" sz="1000">
                <a:solidFill>
                  <a:schemeClr val="dk1"/>
                </a:solidFill>
                <a:latin typeface="Comfortaa"/>
                <a:ea typeface="Comfortaa"/>
                <a:cs typeface="Comfortaa"/>
                <a:sym typeface="Comfortaa"/>
              </a:rPr>
            </a:br>
            <a:r>
              <a:rPr lang="en-GB" sz="1000" b="1">
                <a:solidFill>
                  <a:schemeClr val="dk1"/>
                </a:solidFill>
                <a:latin typeface="Comfortaa"/>
                <a:ea typeface="Comfortaa"/>
                <a:cs typeface="Comfortaa"/>
                <a:sym typeface="Comfortaa"/>
              </a:rPr>
              <a:t>For objects:</a:t>
            </a:r>
            <a:r>
              <a:rPr lang="en-GB" sz="1000">
                <a:solidFill>
                  <a:schemeClr val="dk1"/>
                </a:solidFill>
                <a:latin typeface="Comfortaa"/>
                <a:ea typeface="Comfortaa"/>
                <a:cs typeface="Comfortaa"/>
                <a:sym typeface="Comfortaa"/>
              </a:rPr>
              <a:t/>
            </a:r>
            <a:br>
              <a:rPr lang="en-GB" sz="1000">
                <a:solidFill>
                  <a:schemeClr val="dk1"/>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options = {</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  title: "Menu",  width: 100,  height: 200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let { title,  ...rest} = options; // title = title property &amp; rest = object with rest of properties, now title="Menu", rest={height: 200, width: 100}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console.log(rest.height); // 200</a:t>
            </a:r>
            <a:br>
              <a:rPr lang="en-GB" sz="1000">
                <a:solidFill>
                  <a:srgbClr val="00A1FF"/>
                </a:solidFill>
                <a:latin typeface="Comfortaa"/>
                <a:ea typeface="Comfortaa"/>
                <a:cs typeface="Comfortaa"/>
                <a:sym typeface="Comfortaa"/>
              </a:rPr>
            </a:br>
            <a:r>
              <a:rPr lang="en-GB" sz="1000">
                <a:solidFill>
                  <a:srgbClr val="00A1FF"/>
                </a:solidFill>
                <a:latin typeface="Comfortaa"/>
                <a:ea typeface="Comfortaa"/>
                <a:cs typeface="Comfortaa"/>
                <a:sym typeface="Comfortaa"/>
              </a:rPr>
              <a:t>console.log(rest.width); // 100</a:t>
            </a:r>
            <a:endParaRPr sz="1000">
              <a:solidFill>
                <a:srgbClr val="00A1FF"/>
              </a:solidFill>
              <a:latin typeface="Comfortaa"/>
              <a:ea typeface="Comfortaa"/>
              <a:cs typeface="Comfortaa"/>
              <a:sym typeface="Comfortaa"/>
            </a:endParaRPr>
          </a:p>
        </p:txBody>
      </p:sp>
      <p:sp>
        <p:nvSpPr>
          <p:cNvPr id="664" name="Google Shape;664;p100"/>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Rest operator</a:t>
            </a:r>
            <a:endParaRPr sz="2500">
              <a:solidFill>
                <a:srgbClr val="00A1FF"/>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01"/>
          <p:cNvSpPr txBox="1"/>
          <p:nvPr/>
        </p:nvSpPr>
        <p:spPr>
          <a:xfrm>
            <a:off x="365875" y="586225"/>
            <a:ext cx="8231100" cy="35475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500">
                <a:solidFill>
                  <a:schemeClr val="dk1"/>
                </a:solidFill>
                <a:latin typeface="Comfortaa"/>
                <a:ea typeface="Comfortaa"/>
                <a:cs typeface="Comfortaa"/>
                <a:sym typeface="Comfortaa"/>
              </a:rPr>
              <a:t>JavaScript is a multi-paradigm, dynamic language with types and operators, standard built-in objects, and methods. Its syntax is based on the Java and C languages — many structures from those languages apply to JavaScript as well. JavaScript supports object-oriented programming with object prototypes, instead of classes (see more about prototypical inheritance and ES2015 classes). JavaScript also supports functional programming — because they are objects, functions may be stored in variables and passed around like any other object.</a:t>
            </a:r>
            <a:endParaRPr sz="1500">
              <a:solidFill>
                <a:schemeClr val="dk1"/>
              </a:solidFill>
              <a:latin typeface="Comfortaa"/>
              <a:ea typeface="Comfortaa"/>
              <a:cs typeface="Comfortaa"/>
              <a:sym typeface="Comfortaa"/>
            </a:endParaRPr>
          </a:p>
        </p:txBody>
      </p:sp>
      <p:sp>
        <p:nvSpPr>
          <p:cNvPr id="671" name="Google Shape;671;p10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Summary</a:t>
            </a:r>
            <a:endParaRPr sz="3400" b="1">
              <a:solidFill>
                <a:srgbClr val="00A1FF"/>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683"/>
        <p:cNvGrpSpPr/>
        <p:nvPr/>
      </p:nvGrpSpPr>
      <p:grpSpPr>
        <a:xfrm>
          <a:off x="0" y="0"/>
          <a:ext cx="0" cy="0"/>
          <a:chOff x="0" y="0"/>
          <a:chExt cx="0" cy="0"/>
        </a:xfrm>
      </p:grpSpPr>
      <p:sp>
        <p:nvSpPr>
          <p:cNvPr id="685" name="Google Shape;685;p103"/>
          <p:cNvSpPr/>
          <p:nvPr/>
        </p:nvSpPr>
        <p:spPr>
          <a:xfrm rot="-2573657">
            <a:off x="7834811" y="3404182"/>
            <a:ext cx="1345189" cy="1278751"/>
          </a:xfrm>
          <a:prstGeom prst="pentagon">
            <a:avLst>
              <a:gd name="hf" fmla="val 105146"/>
              <a:gd name="vf" fmla="val 110557"/>
            </a:avLst>
          </a:prstGeom>
          <a:solidFill>
            <a:srgbClr val="00FFD0">
              <a:alpha val="56860"/>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86" name="Google Shape;686;p103"/>
          <p:cNvSpPr/>
          <p:nvPr/>
        </p:nvSpPr>
        <p:spPr>
          <a:xfrm flipH="1">
            <a:off x="8440181" y="3366799"/>
            <a:ext cx="263100" cy="263100"/>
          </a:xfrm>
          <a:prstGeom prst="ellipse">
            <a:avLst/>
          </a:prstGeom>
          <a:solidFill>
            <a:srgbClr val="F3F3F3">
              <a:alpha val="56470"/>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87" name="Google Shape;687;p103"/>
          <p:cNvSpPr/>
          <p:nvPr/>
        </p:nvSpPr>
        <p:spPr>
          <a:xfrm flipH="1">
            <a:off x="7438350" y="3764305"/>
            <a:ext cx="378900" cy="378900"/>
          </a:xfrm>
          <a:prstGeom prst="ellipse">
            <a:avLst/>
          </a:prstGeom>
          <a:solidFill>
            <a:srgbClr val="F3F3F3">
              <a:alpha val="56470"/>
            </a:srgbClr>
          </a:solidFill>
          <a:ln>
            <a:noFill/>
          </a:ln>
        </p:spPr>
        <p:txBody>
          <a:bodyPr spcFirstLastPara="1" wrap="square" lIns="68750" tIns="68750" rIns="68750" bIns="6875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88" name="Google Shape;688;p103"/>
          <p:cNvSpPr txBox="1"/>
          <p:nvPr/>
        </p:nvSpPr>
        <p:spPr>
          <a:xfrm>
            <a:off x="685800" y="1943100"/>
            <a:ext cx="6313200" cy="914086"/>
          </a:xfrm>
          <a:prstGeom prst="rect">
            <a:avLst/>
          </a:prstGeom>
          <a:noFill/>
          <a:ln>
            <a:noFill/>
          </a:ln>
        </p:spPr>
        <p:txBody>
          <a:bodyPr spcFirstLastPara="1" wrap="square" lIns="68575" tIns="68575" rIns="68575" bIns="68575" anchor="t" anchorCtr="0">
            <a:spAutoFit/>
          </a:bodyPr>
          <a:lstStyle/>
          <a:p>
            <a:pPr marL="0" lvl="0" indent="0" algn="l" rtl="0">
              <a:lnSpc>
                <a:spcPct val="90000"/>
              </a:lnSpc>
              <a:spcBef>
                <a:spcPts val="0"/>
              </a:spcBef>
              <a:spcAft>
                <a:spcPts val="0"/>
              </a:spcAft>
              <a:buNone/>
            </a:pPr>
            <a:r>
              <a:rPr lang="en-GB" sz="5600" b="1">
                <a:solidFill>
                  <a:schemeClr val="dk1"/>
                </a:solidFill>
                <a:latin typeface="Calibri"/>
                <a:ea typeface="Calibri"/>
                <a:cs typeface="Calibri"/>
                <a:sym typeface="Calibri"/>
              </a:rPr>
              <a:t>Thank You </a:t>
            </a:r>
            <a:endParaRPr sz="33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98000"/>
              </a:lnSpc>
              <a:spcBef>
                <a:spcPts val="0"/>
              </a:spcBef>
              <a:spcAft>
                <a:spcPts val="0"/>
              </a:spcAft>
              <a:buNone/>
            </a:pPr>
            <a:r>
              <a:rPr lang="en-GB" sz="1300">
                <a:solidFill>
                  <a:schemeClr val="dk1"/>
                </a:solidFill>
                <a:latin typeface="Comfortaa"/>
                <a:ea typeface="Comfortaa"/>
                <a:cs typeface="Comfortaa"/>
                <a:sym typeface="Comfortaa"/>
              </a:rPr>
              <a:t>General rules for constructing identifiers(case-sensitive) are:</a:t>
            </a:r>
            <a:endParaRPr sz="1300">
              <a:solidFill>
                <a:schemeClr val="dk1"/>
              </a:solidFill>
              <a:latin typeface="Comfortaa"/>
              <a:ea typeface="Comfortaa"/>
              <a:cs typeface="Comfortaa"/>
              <a:sym typeface="Comfortaa"/>
            </a:endParaRPr>
          </a:p>
          <a:p>
            <a:pPr marL="457200" marR="0" lvl="0" indent="-311150" algn="l" rtl="0">
              <a:lnSpc>
                <a:spcPct val="198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Names can contain letters, digits, underscores, and dollar signs.</a:t>
            </a:r>
            <a:endParaRPr sz="1300">
              <a:solidFill>
                <a:schemeClr val="dk1"/>
              </a:solidFill>
              <a:latin typeface="Comfortaa"/>
              <a:ea typeface="Comfortaa"/>
              <a:cs typeface="Comfortaa"/>
              <a:sym typeface="Comfortaa"/>
            </a:endParaRPr>
          </a:p>
          <a:p>
            <a:pPr marL="457200" marR="0" lvl="0" indent="-311150" algn="l" rtl="0">
              <a:lnSpc>
                <a:spcPct val="198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Names must begin with a letter but can also begin with $ and _.</a:t>
            </a:r>
            <a:endParaRPr sz="1300">
              <a:solidFill>
                <a:schemeClr val="dk1"/>
              </a:solidFill>
              <a:latin typeface="Comfortaa"/>
              <a:ea typeface="Comfortaa"/>
              <a:cs typeface="Comfortaa"/>
              <a:sym typeface="Comfortaa"/>
            </a:endParaRPr>
          </a:p>
          <a:p>
            <a:pPr marL="457200" marR="0" lvl="0" indent="-311150" algn="l" rtl="0">
              <a:lnSpc>
                <a:spcPct val="198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Names are case sensitive (y and Y are different variables).</a:t>
            </a:r>
            <a:endParaRPr sz="1300">
              <a:solidFill>
                <a:schemeClr val="dk1"/>
              </a:solidFill>
              <a:latin typeface="Comfortaa"/>
              <a:ea typeface="Comfortaa"/>
              <a:cs typeface="Comfortaa"/>
              <a:sym typeface="Comfortaa"/>
            </a:endParaRPr>
          </a:p>
          <a:p>
            <a:pPr marL="457200" marR="0" lvl="0" indent="-311150" algn="l" rtl="0">
              <a:lnSpc>
                <a:spcPct val="198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Reserved words (like JavaScript keywords) cannot be used as names.</a:t>
            </a:r>
            <a:endParaRPr sz="1300">
              <a:solidFill>
                <a:schemeClr val="dk1"/>
              </a:solidFill>
              <a:latin typeface="Comfortaa"/>
              <a:ea typeface="Comfortaa"/>
              <a:cs typeface="Comfortaa"/>
              <a:sym typeface="Comfortaa"/>
            </a:endParaRPr>
          </a:p>
          <a:p>
            <a:pPr marL="179999" marR="0" lvl="0" indent="0" algn="l" rtl="0">
              <a:lnSpc>
                <a:spcPct val="198000"/>
              </a:lnSpc>
              <a:spcBef>
                <a:spcPts val="0"/>
              </a:spcBef>
              <a:spcAft>
                <a:spcPts val="0"/>
              </a:spcAft>
              <a:buNone/>
            </a:pPr>
            <a:r>
              <a:rPr lang="en-GB" sz="1300">
                <a:solidFill>
                  <a:schemeClr val="dk1"/>
                </a:solidFill>
                <a:latin typeface="Comfortaa"/>
                <a:ea typeface="Comfortaa"/>
                <a:cs typeface="Comfortaa"/>
                <a:sym typeface="Comfortaa"/>
              </a:rPr>
              <a:t>Declaration: </a:t>
            </a:r>
            <a:r>
              <a:rPr lang="en-GB" sz="1300">
                <a:solidFill>
                  <a:srgbClr val="00A1FF"/>
                </a:solidFill>
                <a:latin typeface="Comfortaa"/>
                <a:ea typeface="Comfortaa"/>
                <a:cs typeface="Comfortaa"/>
                <a:sym typeface="Comfortaa"/>
              </a:rPr>
              <a:t>var carName; //no value (undefined)</a:t>
            </a:r>
            <a:endParaRPr sz="1300">
              <a:solidFill>
                <a:srgbClr val="00A1FF"/>
              </a:solidFill>
              <a:latin typeface="Comfortaa"/>
              <a:ea typeface="Comfortaa"/>
              <a:cs typeface="Comfortaa"/>
              <a:sym typeface="Comfortaa"/>
            </a:endParaRPr>
          </a:p>
          <a:p>
            <a:pPr marL="179999" marR="0" lvl="0" indent="0" algn="l" rtl="0">
              <a:lnSpc>
                <a:spcPct val="198000"/>
              </a:lnSpc>
              <a:spcBef>
                <a:spcPts val="0"/>
              </a:spcBef>
              <a:spcAft>
                <a:spcPts val="0"/>
              </a:spcAft>
              <a:buNone/>
            </a:pPr>
            <a:r>
              <a:rPr lang="en-GB" sz="1300">
                <a:solidFill>
                  <a:schemeClr val="dk1"/>
                </a:solidFill>
                <a:latin typeface="Comfortaa"/>
                <a:ea typeface="Comfortaa"/>
                <a:cs typeface="Comfortaa"/>
                <a:sym typeface="Comfortaa"/>
              </a:rPr>
              <a:t>Initialization: </a:t>
            </a:r>
            <a:r>
              <a:rPr lang="en-GB" sz="1300">
                <a:solidFill>
                  <a:srgbClr val="00A1FF"/>
                </a:solidFill>
                <a:latin typeface="Comfortaa"/>
                <a:ea typeface="Comfortaa"/>
                <a:cs typeface="Comfortaa"/>
                <a:sym typeface="Comfortaa"/>
              </a:rPr>
              <a:t>carName = "Volvo";</a:t>
            </a:r>
            <a:endParaRPr sz="1300">
              <a:solidFill>
                <a:srgbClr val="00A1FF"/>
              </a:solidFill>
              <a:latin typeface="Comfortaa"/>
              <a:ea typeface="Comfortaa"/>
              <a:cs typeface="Comfortaa"/>
              <a:sym typeface="Comfortaa"/>
            </a:endParaRPr>
          </a:p>
          <a:p>
            <a:pPr marL="179999" marR="0" lvl="0" indent="0" algn="l" rtl="0">
              <a:lnSpc>
                <a:spcPct val="198000"/>
              </a:lnSpc>
              <a:spcBef>
                <a:spcPts val="0"/>
              </a:spcBef>
              <a:spcAft>
                <a:spcPts val="0"/>
              </a:spcAft>
              <a:buNone/>
            </a:pPr>
            <a:r>
              <a:rPr lang="en-GB" sz="1300">
                <a:solidFill>
                  <a:schemeClr val="dk1"/>
                </a:solidFill>
                <a:latin typeface="Comfortaa"/>
                <a:ea typeface="Comfortaa"/>
                <a:cs typeface="Comfortaa"/>
                <a:sym typeface="Comfortaa"/>
              </a:rPr>
              <a:t>It's a good programming practice to declare all variables at the beginning of a script. A variable declared without a value will have the value undefined. If you re-declare a JavaScript variable, it will not lose its value. </a:t>
            </a:r>
            <a:endParaRPr sz="1300">
              <a:solidFill>
                <a:schemeClr val="dk1"/>
              </a:solidFill>
              <a:latin typeface="Comfortaa"/>
              <a:ea typeface="Comfortaa"/>
              <a:cs typeface="Comfortaa"/>
              <a:sym typeface="Comfortaa"/>
            </a:endParaRPr>
          </a:p>
        </p:txBody>
      </p:sp>
      <p:sp>
        <p:nvSpPr>
          <p:cNvPr id="110" name="Google Shape;110;p21"/>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Identifiers</a:t>
            </a:r>
            <a:endParaRPr sz="2500">
              <a:solidFill>
                <a:srgbClr val="00A1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365875" y="180425"/>
            <a:ext cx="8458200" cy="444900"/>
          </a:xfrm>
          <a:prstGeom prst="rect">
            <a:avLst/>
          </a:prstGeom>
          <a:noFill/>
          <a:ln>
            <a:noFill/>
          </a:ln>
        </p:spPr>
        <p:txBody>
          <a:bodyPr spcFirstLastPara="1" wrap="square" lIns="0" tIns="0" rIns="0" bIns="0" anchor="t" anchorCtr="0">
            <a:noAutofit/>
          </a:bodyPr>
          <a:lstStyle/>
          <a:p>
            <a:pPr marL="0" lvl="0" indent="0" algn="l" rtl="0">
              <a:lnSpc>
                <a:spcPct val="121000"/>
              </a:lnSpc>
              <a:spcBef>
                <a:spcPts val="0"/>
              </a:spcBef>
              <a:spcAft>
                <a:spcPts val="0"/>
              </a:spcAft>
              <a:buClr>
                <a:schemeClr val="dk1"/>
              </a:buClr>
              <a:buSzPts val="3400"/>
              <a:buFont typeface="Arial"/>
              <a:buNone/>
            </a:pPr>
            <a:r>
              <a:rPr lang="en-GB" sz="2500">
                <a:solidFill>
                  <a:srgbClr val="00A1FF"/>
                </a:solidFill>
                <a:latin typeface="Montserrat"/>
                <a:ea typeface="Montserrat"/>
                <a:cs typeface="Montserrat"/>
                <a:sym typeface="Montserrat"/>
              </a:rPr>
              <a:t>Comments</a:t>
            </a:r>
            <a:endParaRPr sz="2500">
              <a:solidFill>
                <a:srgbClr val="00A1FF"/>
              </a:solidFill>
              <a:latin typeface="Montserrat"/>
              <a:ea typeface="Montserrat"/>
              <a:cs typeface="Montserrat"/>
              <a:sym typeface="Montserrat"/>
            </a:endParaRPr>
          </a:p>
        </p:txBody>
      </p:sp>
      <p:sp>
        <p:nvSpPr>
          <p:cNvPr id="118" name="Google Shape;118;p22"/>
          <p:cNvSpPr txBox="1"/>
          <p:nvPr/>
        </p:nvSpPr>
        <p:spPr>
          <a:xfrm>
            <a:off x="186925" y="625325"/>
            <a:ext cx="8817300" cy="4103100"/>
          </a:xfrm>
          <a:prstGeom prst="rect">
            <a:avLst/>
          </a:prstGeom>
          <a:noFill/>
          <a:ln>
            <a:noFill/>
          </a:ln>
        </p:spPr>
        <p:txBody>
          <a:bodyPr spcFirstLastPara="1" wrap="square" lIns="0" tIns="0" rIns="0" bIns="0" anchor="t" anchorCtr="0">
            <a:noAutofit/>
          </a:bodyPr>
          <a:lstStyle/>
          <a:p>
            <a:pPr marL="152400" marR="0" lvl="1" indent="0" algn="l" rtl="0">
              <a:lnSpc>
                <a:spcPct val="150000"/>
              </a:lnSpc>
              <a:spcBef>
                <a:spcPts val="0"/>
              </a:spcBef>
              <a:spcAft>
                <a:spcPts val="0"/>
              </a:spcAft>
              <a:buNone/>
            </a:pPr>
            <a:r>
              <a:rPr lang="en-GB" sz="1500">
                <a:solidFill>
                  <a:schemeClr val="dk1"/>
                </a:solidFill>
                <a:latin typeface="Comfortaa"/>
                <a:ea typeface="Comfortaa"/>
                <a:cs typeface="Comfortaa"/>
                <a:sym typeface="Comfortaa"/>
              </a:rPr>
              <a:t>JS comments can be used to explain JavaScript code, and to make it more readable. JS comments can also be used to prevent execution, when testing alternative code. There are two types:</a:t>
            </a:r>
            <a:endParaRPr sz="1500">
              <a:solidFill>
                <a:schemeClr val="dk1"/>
              </a:solidFill>
              <a:latin typeface="Comfortaa"/>
              <a:ea typeface="Comfortaa"/>
              <a:cs typeface="Comfortaa"/>
              <a:sym typeface="Comfortaa"/>
            </a:endParaRPr>
          </a:p>
          <a:p>
            <a:pPr marL="457200" marR="0" lvl="0" indent="-323850" algn="l" rtl="0">
              <a:lnSpc>
                <a:spcPct val="150000"/>
              </a:lnSpc>
              <a:spcBef>
                <a:spcPts val="0"/>
              </a:spcBef>
              <a:spcAft>
                <a:spcPts val="0"/>
              </a:spcAft>
              <a:buClr>
                <a:schemeClr val="dk1"/>
              </a:buClr>
              <a:buSzPts val="1500"/>
              <a:buFont typeface="Comfortaa"/>
              <a:buAutoNum type="arabicPeriod"/>
            </a:pPr>
            <a:r>
              <a:rPr lang="en-GB" sz="1500" b="1">
                <a:solidFill>
                  <a:schemeClr val="dk1"/>
                </a:solidFill>
                <a:latin typeface="Comfortaa"/>
                <a:ea typeface="Comfortaa"/>
                <a:cs typeface="Comfortaa"/>
                <a:sym typeface="Comfortaa"/>
              </a:rPr>
              <a:t>Single Line Comments</a:t>
            </a:r>
            <a:r>
              <a:rPr lang="en-GB" sz="1500">
                <a:solidFill>
                  <a:schemeClr val="dk1"/>
                </a:solidFill>
                <a:latin typeface="Comfortaa"/>
                <a:ea typeface="Comfortaa"/>
                <a:cs typeface="Comfortaa"/>
                <a:sym typeface="Comfortaa"/>
              </a:rPr>
              <a:t>: It start with //. Any text between // and the end of the line will be ignored by JS (will not be executed). Example:</a:t>
            </a:r>
            <a:br>
              <a:rPr lang="en-GB" sz="1500">
                <a:solidFill>
                  <a:schemeClr val="dk1"/>
                </a:solidFill>
                <a:latin typeface="Comfortaa"/>
                <a:ea typeface="Comfortaa"/>
                <a:cs typeface="Comfortaa"/>
                <a:sym typeface="Comfortaa"/>
              </a:rPr>
            </a:br>
            <a:r>
              <a:rPr lang="en-GB" sz="1500">
                <a:solidFill>
                  <a:srgbClr val="00A1FF"/>
                </a:solidFill>
                <a:latin typeface="Comfortaa"/>
                <a:ea typeface="Comfortaa"/>
                <a:cs typeface="Comfortaa"/>
                <a:sym typeface="Comfortaa"/>
              </a:rPr>
              <a:t>// no value (undefined)</a:t>
            </a:r>
            <a:br>
              <a:rPr lang="en-GB" sz="1500">
                <a:solidFill>
                  <a:srgbClr val="00A1FF"/>
                </a:solidFill>
                <a:latin typeface="Comfortaa"/>
                <a:ea typeface="Comfortaa"/>
                <a:cs typeface="Comfortaa"/>
                <a:sym typeface="Comfortaa"/>
              </a:rPr>
            </a:br>
            <a:r>
              <a:rPr lang="en-GB" sz="1500">
                <a:solidFill>
                  <a:srgbClr val="00A1FF"/>
                </a:solidFill>
                <a:latin typeface="Comfortaa"/>
                <a:ea typeface="Comfortaa"/>
                <a:cs typeface="Comfortaa"/>
                <a:sym typeface="Comfortaa"/>
              </a:rPr>
              <a:t>var carName;</a:t>
            </a:r>
            <a:endParaRPr sz="1500">
              <a:solidFill>
                <a:srgbClr val="00A1FF"/>
              </a:solidFill>
              <a:latin typeface="Comfortaa"/>
              <a:ea typeface="Comfortaa"/>
              <a:cs typeface="Comfortaa"/>
              <a:sym typeface="Comfortaa"/>
            </a:endParaRPr>
          </a:p>
          <a:p>
            <a:pPr marL="457200" marR="0" lvl="0" indent="-323850" algn="l" rtl="0">
              <a:lnSpc>
                <a:spcPct val="150000"/>
              </a:lnSpc>
              <a:spcBef>
                <a:spcPts val="0"/>
              </a:spcBef>
              <a:spcAft>
                <a:spcPts val="0"/>
              </a:spcAft>
              <a:buClr>
                <a:schemeClr val="dk1"/>
              </a:buClr>
              <a:buSzPts val="1500"/>
              <a:buFont typeface="Comfortaa"/>
              <a:buAutoNum type="arabicPeriod"/>
            </a:pPr>
            <a:r>
              <a:rPr lang="en-GB" sz="1500" b="1">
                <a:solidFill>
                  <a:schemeClr val="dk1"/>
                </a:solidFill>
                <a:latin typeface="Comfortaa"/>
                <a:ea typeface="Comfortaa"/>
                <a:cs typeface="Comfortaa"/>
                <a:sym typeface="Comfortaa"/>
              </a:rPr>
              <a:t>Multi-line Comments</a:t>
            </a:r>
            <a:r>
              <a:rPr lang="en-GB" sz="1500">
                <a:solidFill>
                  <a:schemeClr val="dk1"/>
                </a:solidFill>
                <a:latin typeface="Comfortaa"/>
                <a:ea typeface="Comfortaa"/>
                <a:cs typeface="Comfortaa"/>
                <a:sym typeface="Comfortaa"/>
              </a:rPr>
              <a:t>: It start with /* and end with */. Any text between /* and */ will be ignored by JS. This example uses a multi-line comment (a comment block) to explain the code. Example:</a:t>
            </a:r>
            <a:br>
              <a:rPr lang="en-GB" sz="1500">
                <a:solidFill>
                  <a:schemeClr val="dk1"/>
                </a:solidFill>
                <a:latin typeface="Comfortaa"/>
                <a:ea typeface="Comfortaa"/>
                <a:cs typeface="Comfortaa"/>
                <a:sym typeface="Comfortaa"/>
              </a:rPr>
            </a:br>
            <a:r>
              <a:rPr lang="en-GB" sz="1500">
                <a:solidFill>
                  <a:srgbClr val="00A1FF"/>
                </a:solidFill>
                <a:latin typeface="Comfortaa"/>
                <a:ea typeface="Comfortaa"/>
                <a:cs typeface="Comfortaa"/>
                <a:sym typeface="Comfortaa"/>
              </a:rPr>
              <a:t>/* A variable declared without a value will have the value undefined. */ </a:t>
            </a:r>
            <a:br>
              <a:rPr lang="en-GB" sz="1500">
                <a:solidFill>
                  <a:srgbClr val="00A1FF"/>
                </a:solidFill>
                <a:latin typeface="Comfortaa"/>
                <a:ea typeface="Comfortaa"/>
                <a:cs typeface="Comfortaa"/>
                <a:sym typeface="Comfortaa"/>
              </a:rPr>
            </a:br>
            <a:r>
              <a:rPr lang="en-GB" sz="1500">
                <a:solidFill>
                  <a:srgbClr val="00A1FF"/>
                </a:solidFill>
                <a:latin typeface="Comfortaa"/>
                <a:ea typeface="Comfortaa"/>
                <a:cs typeface="Comfortaa"/>
                <a:sym typeface="Comfortaa"/>
              </a:rPr>
              <a:t>var carName;</a:t>
            </a:r>
            <a:endParaRPr sz="1500">
              <a:solidFill>
                <a:srgbClr val="00A1FF"/>
              </a:solidFill>
              <a:latin typeface="Comfortaa"/>
              <a:ea typeface="Comfortaa"/>
              <a:cs typeface="Comfortaa"/>
              <a:sym typeface="Comforta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4493</Words>
  <PresentationFormat>On-screen Show (16:9)</PresentationFormat>
  <Paragraphs>579</Paragraphs>
  <Slides>79</Slides>
  <Notes>79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Comfortaa</vt:lpstr>
      <vt:lpstr>Montserrat</vt:lpstr>
      <vt:lpstr>Consolas</vt:lpstr>
      <vt:lpstr>Calibri</vt:lpstr>
      <vt:lpstr>Wingdings 3</vt:lpstr>
      <vt:lpstr>Verdana</vt:lpstr>
      <vt:lpstr>Wingdings 2</vt:lpstr>
      <vt:lpstr>Lucida Sans Unicode</vt: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DELL</cp:lastModifiedBy>
  <cp:revision>2</cp:revision>
  <dcterms:modified xsi:type="dcterms:W3CDTF">2022-07-17T17:21:59Z</dcterms:modified>
</cp:coreProperties>
</file>