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A9BC6-D3B7-49A1-AC42-CE190B496364}" v="34" dt="2024-05-18T03:59:43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94"/>
  </p:normalViewPr>
  <p:slideViewPr>
    <p:cSldViewPr snapToGrid="0">
      <p:cViewPr varScale="1">
        <p:scale>
          <a:sx n="126" d="100"/>
          <a:sy n="126" d="100"/>
        </p:scale>
        <p:origin x="2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chine%20Learning%20Based%20Approach%20for%20Traffic%20Rule%20Violation%20Detection" TargetMode="External"/><Relationship Id="rId2" Type="http://schemas.openxmlformats.org/officeDocument/2006/relationships/hyperlink" Target="Detection%20of%20Traffic%20Rule%20Violations%20Using%20Machine%20Learning:%20An%20Analytical%20Re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B1886-D6E6-11E7-F26C-A97737D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27" y="740365"/>
            <a:ext cx="8520600" cy="930238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Violations in USA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021643-9A4E-DF43-6A06-8E7C3EE5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15" y="2740119"/>
            <a:ext cx="8520600" cy="1465557"/>
          </a:xfrm>
        </p:spPr>
        <p:txBody>
          <a:bodyPr wrap="square" anchor="t">
            <a:normAutofit/>
          </a:bodyPr>
          <a:lstStyle/>
          <a:p>
            <a:pPr algn="l">
              <a:lnSpc>
                <a:spcPct val="105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Meghna Vaishnavi Aryasri</a:t>
            </a:r>
          </a:p>
          <a:p>
            <a:pPr algn="l">
              <a:lnSpc>
                <a:spcPct val="105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Dr. Chaoji(Jay) Wang</a:t>
            </a:r>
          </a:p>
          <a:p>
            <a:pPr algn="l">
              <a:lnSpc>
                <a:spcPct val="105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Fall-2024, UMBC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5838-E65C-2581-ED32-404E3FC9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visualizations help identify patterns to optimize enforcement and preventive strategies.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F626-6B74-B82D-BC89-2CA961F36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Violations by Location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78398-AAFC-0D46-0D50-8FD1772D04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Descriptions Frequency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10264-1934-692F-A646-8E0574A4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" y="1846286"/>
            <a:ext cx="3720782" cy="2647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378E0-6476-6777-5856-85B97269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84" y="1889354"/>
            <a:ext cx="3561731" cy="22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7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1B1B-D5F3-D639-BAB4-090CDB37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423" y="763008"/>
            <a:ext cx="8520600" cy="665165"/>
          </a:xfrm>
        </p:spPr>
        <p:txBody>
          <a:bodyPr/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1EBE-E01A-9103-3496-F826741D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23" y="1428172"/>
            <a:ext cx="8520600" cy="2952319"/>
          </a:xfrm>
        </p:spPr>
        <p:txBody>
          <a:bodyPr/>
          <a:lstStyle/>
          <a:p>
            <a:pPr marL="0" indent="0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80% training, 20% testing to ensure sufficient learning and unbiased evaluation. </a:t>
            </a:r>
          </a:p>
          <a:p>
            <a:pPr marL="0" indent="0"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used 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7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B487-F277-8C06-B08D-9D965C5D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7360"/>
            <a:ext cx="8520600" cy="518987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D692-7B5A-E9C6-A5CA-DE6CBD02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96" y="1168737"/>
            <a:ext cx="8175099" cy="3433542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Model Performance Scores                              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Scores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7F19A-48E0-B33B-1770-B718CAD6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06" y="1126346"/>
            <a:ext cx="1550241" cy="1513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FA989-3F6A-41C8-00EF-BC2D36FF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59" y="2885508"/>
            <a:ext cx="2184352" cy="14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00A5C-D8F3-C5AC-925F-A485FB82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669" y="762221"/>
            <a:ext cx="8650631" cy="3918779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Search CV Best Scores   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                                                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 Performance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CCDC4-B7EC-AABC-C651-49931663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670" y="992106"/>
            <a:ext cx="3102191" cy="1884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4EB6D-BB3B-9CA0-FAEA-0A25406E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217" y="3239206"/>
            <a:ext cx="3432707" cy="9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7789-045B-1F27-5DEF-75DB7D3C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Re-Training Models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543C-49B8-F82B-F8F3-87DA00B09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initial accuracy scores suggested class imbalance in the dataset, risking model overfitting to the majority class.</a:t>
            </a:r>
          </a:p>
          <a:p>
            <a:pPr marL="1143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Dataset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SMOTE to correct dataset imbalance.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synthetic samples for minority classes.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1DBDF-B0D4-A070-B486-813A2C0F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41" y="3148927"/>
            <a:ext cx="6949108" cy="9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7C17-1454-0255-EAC5-F6BFF710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Re-Evaluation of Models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3279F-516C-A2CB-C4BE-C308CA5C7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Retrained Models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Enhanced learning verified post-SMOTE. 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Re-Evaluation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Assessed performance improvements after balancing.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Fine-tuned models with Randomized Search CV.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Combined best parameters for superior accuracy.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62294-62A8-1332-06FE-DD6149D2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64" y="2701085"/>
            <a:ext cx="5423788" cy="18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7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EC0-960F-7009-01B6-5E5B583B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Selection Post Re-Training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2A060-CB38-AC46-270A-97BF3BE23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were retrained and optimized on a balanced dataset.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Identification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the highest performing model using Randomized Search CV results.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Gradient Boosting excelled with a score of 0.97, proving its effectiveness on the balanced dataset.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Chosen as the project's most robust predictive tool due to its high accuracy and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0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B9A0-D6C4-F21A-F0F1-7E760167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Using Streamlit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E0DDC-44AF-7A52-2B48-372C509F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222450"/>
            <a:ext cx="7527147" cy="3416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2E9AC-0F3F-433F-2986-BD7EF872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36" y="1288301"/>
            <a:ext cx="7230420" cy="32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3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DAEF-0B9D-CA43-58D1-9D328BEE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99" y="877278"/>
            <a:ext cx="8520600" cy="394300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Streamlit app predicts traffic violations using a trained Voting Classifier.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Dropdown menus allow data input for car make, violation description, location, driver state, and gender.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Loads and uses the Voting Classifier for immediate violation predictions upon data submission.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 background and intuitive interface ensure easy user navigation.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Demonstrates practical use of machine learning in real-world traffic violation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4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31F0-AFA5-46E8-A8BC-395AF63A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EDD77-8E73-E29A-0C4E-9FF9245B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865" y="1180061"/>
            <a:ext cx="8520600" cy="3416400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Visualizations and analyses provided a clear understanding of when and where violations are most likely.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like Gradient Boosting performed exceptionally well, indicating strong predictive capabilities.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SMOTE to balance the data ensured fair and accurate predictions across all violation types.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Streamlit web application allows users to easily predict violations, making the model accessible to non-experts.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demonstrates the potential of machine learning to improve public safety by informing better traffic law enforcement strategies.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4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F5B0-B664-F582-549C-4C915943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79646"/>
            <a:ext cx="8520600" cy="712270"/>
          </a:xfrm>
        </p:spPr>
        <p:txBody>
          <a:bodyPr/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B63CA-D766-1FF4-92C8-2E8A7A41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491916"/>
            <a:ext cx="8520600" cy="2945330"/>
          </a:xfrm>
        </p:spPr>
        <p:txBody>
          <a:bodyPr/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machine learning to predict outcomes of traffic violations to  enhance road safety and enforcement efficacy.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Kaggle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7.1 MB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132,728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7columns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765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45DD-EF3D-4B02-3F62-D31C32FE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1ED1E-A94C-A2F6-13E9-E5F2FC818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0175"/>
            <a:ext cx="8520600" cy="28711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cleaning and SMOTE significantly boost model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clarify data patterns and enhance stakeholder communication.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 improves accuracy by leveraging strengths of multiple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Streamlit's intuitive design makes complex models accessible to all users.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7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540B-9580-9185-5DB8-23065B26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E0659-3F6F-8A26-7572-21927951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3006"/>
            <a:ext cx="8520600" cy="341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Xplore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Detection of Traffic Rule Violations Using Machine Learning: An Analytical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Detection of Traffic Rule Violations Using Machine Learning: An Analytical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Machine Learning Based Approach for Traffic Rule Violation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Machine Learning Based Approach for Traffic Rule Violation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Academia.edu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Detection of Traffic Rule Violations Using Machine Learning: An Analytical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9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8448-D05B-786B-8A1F-B5748843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689589"/>
          </a:xfrm>
        </p:spPr>
        <p:txBody>
          <a:bodyPr/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260AD-FE66-0AD1-7B63-94AE33797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85" y="1382171"/>
            <a:ext cx="8520600" cy="129846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peak times/seasons for violations.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Influential Factors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 key factors affecting violation outcomes.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Strategies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targeted interventions based on predictive Insights.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 Type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1B8B9-846E-99BE-C1FA-75841BEDF0BA}"/>
              </a:ext>
            </a:extLst>
          </p:cNvPr>
          <p:cNvSpPr txBox="1"/>
          <p:nvPr/>
        </p:nvSpPr>
        <p:spPr>
          <a:xfrm>
            <a:off x="1644083" y="3473873"/>
            <a:ext cx="5514815" cy="471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How to Prevent and Monitor Traffic Violations with Video Analytics |  BriefCam">
            <a:extLst>
              <a:ext uri="{FF2B5EF4-FFF2-40B4-BE49-F238E27FC236}">
                <a16:creationId xmlns:a16="http://schemas.microsoft.com/office/drawing/2014/main" id="{E9CADC20-BE07-3090-2228-3E3DD0B6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90" y="2430379"/>
            <a:ext cx="3368841" cy="193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5991-E230-85AE-DBC2-3C344783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135" y="625642"/>
            <a:ext cx="8520600" cy="587658"/>
          </a:xfrm>
        </p:spPr>
        <p:txBody>
          <a:bodyPr/>
          <a:lstStyle/>
          <a:p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F5CD0-2D43-D422-2982-749605E2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578" y="1076984"/>
            <a:ext cx="8520600" cy="45290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Brief description about the dataset.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9743A-4028-1DCA-D5AD-8D4A72FD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13" y="1664642"/>
            <a:ext cx="4885974" cy="30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3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9E89-69C2-8D6D-D69E-493B3A7F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8" y="577515"/>
            <a:ext cx="8520600" cy="678582"/>
          </a:xfrm>
        </p:spPr>
        <p:txBody>
          <a:bodyPr/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52E5-0E78-DDC4-ECE3-3F9DA9FA7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17637"/>
            <a:ext cx="8520600" cy="352761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Missing Values: Deleted rows and columns with all missing data.</a:t>
            </a:r>
          </a:p>
          <a:p>
            <a:pPr marL="285750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Handling: Removed duplicate rows to ensure data uniqueness.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</a:t>
            </a:r>
          </a:p>
          <a:p>
            <a:pPr marL="285750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'Time Of Stop' to datetime.</a:t>
            </a:r>
          </a:p>
          <a:p>
            <a:pPr marL="285750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'Description', 'Make', 'Location’ etc to category types.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285750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'Time of Day' feature (Day or Night).</a:t>
            </a:r>
          </a:p>
          <a:p>
            <a:pPr marL="1143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  <a:p>
            <a:pPr marL="285750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advanced Label Encoder for unknown labels.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45A0-E8E2-3579-5B47-85A8E04A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Importance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B285-72AF-7F9D-8FED-BBA65E13B3F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289827"/>
            <a:ext cx="8403977" cy="856607"/>
          </a:xfrm>
        </p:spPr>
        <p:txBody>
          <a:bodyPr anchor="t">
            <a:normAutofit fontScale="92500"/>
          </a:bodyPr>
          <a:lstStyle/>
          <a:p>
            <a:pPr marL="114300" indent="0" algn="just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</a:rPr>
              <a:t>Feature Selection &amp; Importance</a:t>
            </a:r>
            <a:r>
              <a:rPr lang="en-US" b="0" i="0" u="none" strike="noStrike" cap="none" dirty="0">
                <a:solidFill>
                  <a:schemeClr val="dk1"/>
                </a:solidFill>
              </a:rPr>
              <a:t>: Optimized model </a:t>
            </a:r>
            <a:r>
              <a:rPr lang="en-US" i="0" u="none" strike="noStrike" cap="none" dirty="0">
                <a:solidFill>
                  <a:schemeClr val="dk1"/>
                </a:solidFill>
              </a:rPr>
              <a:t>performance</a:t>
            </a:r>
            <a:r>
              <a:rPr lang="en-US" b="0" i="0" u="none" strike="noStrike" cap="none" dirty="0">
                <a:solidFill>
                  <a:schemeClr val="dk1"/>
                </a:solidFill>
              </a:rPr>
              <a:t> by selecting key features and visualizing their predictive impact through importance rankings.</a:t>
            </a:r>
          </a:p>
          <a:p>
            <a:pPr algn="just">
              <a:spcAft>
                <a:spcPts val="600"/>
              </a:spcAft>
              <a:buClr>
                <a:srgbClr val="000000"/>
              </a:buClr>
            </a:pPr>
            <a:endParaRPr lang="en-US" b="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A48AF-690E-0605-88A5-8447A3A06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32" b="3"/>
          <a:stretch/>
        </p:blipFill>
        <p:spPr>
          <a:xfrm>
            <a:off x="2098308" y="2146433"/>
            <a:ext cx="4350618" cy="2704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93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9DBC-6832-9CD6-C042-5A5122A0E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660713"/>
          </a:xfrm>
        </p:spPr>
        <p:txBody>
          <a:bodyPr/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389E2-7070-5F18-9D04-DA26ECE69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92" y="1440125"/>
            <a:ext cx="8520600" cy="320887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Violations by Time of Day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bar chart shows traffic violations by time of day, indicating peak periods for enforcement.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B439A-5B85-8E66-3913-FD919447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41" y="2290813"/>
            <a:ext cx="6092792" cy="25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40E95A-41C3-2B1A-091A-6E3C22B5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75" y="863600"/>
            <a:ext cx="8520113" cy="34163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of Violation Type by Driver State and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heatmap displays violation patterns by state and gender, aiding targeted interventions. </a:t>
            </a:r>
          </a:p>
          <a:p>
            <a:pPr marL="11430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0642E-2E13-60FE-2FC0-F41359D2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56" y="1793354"/>
            <a:ext cx="4650723" cy="2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158A-6399-57F4-767A-12F5444C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10666"/>
            <a:ext cx="8520600" cy="37310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Violation 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pie chart illustrates the proportion of different traffic violation types, aiding in resource allocation.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4D578-6FE4-B21A-1EB8-117BB6BD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8" y="1900551"/>
            <a:ext cx="4700179" cy="22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74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BC presentation template" id="{AB65D83E-2400-6B44-80B6-570C4D1979AE}" vid="{575BF1C9-A2EC-6C4D-85BC-EA12E69D2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D8954222B1C429A59F0EC15EF7AA8" ma:contentTypeVersion="3" ma:contentTypeDescription="Create a new document." ma:contentTypeScope="" ma:versionID="0d60aa1db23f65adc289745d523415cb">
  <xsd:schema xmlns:xsd="http://www.w3.org/2001/XMLSchema" xmlns:xs="http://www.w3.org/2001/XMLSchema" xmlns:p="http://schemas.microsoft.com/office/2006/metadata/properties" xmlns:ns2="3d49952c-a256-405f-b031-e3a3291e2b23" targetNamespace="http://schemas.microsoft.com/office/2006/metadata/properties" ma:root="true" ma:fieldsID="6950b06e8532f9ac7d38c40afa82ae3a" ns2:_="">
    <xsd:import namespace="3d49952c-a256-405f-b031-e3a3291e2b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9952c-a256-405f-b031-e3a3291e2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7D5036-224F-4702-A7D6-45C6253E8B4D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3d49952c-a256-405f-b031-e3a3291e2b2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2477F5-ACFC-4ED1-ACC1-C27FFFF64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E8249-7A07-46C3-8690-7972F9AAD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9952c-a256-405f-b031-e3a3291e2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UMBC presentation template</Template>
  <TotalTime>1235</TotalTime>
  <Words>821</Words>
  <Application>Microsoft Office PowerPoint</Application>
  <PresentationFormat>On-screen Show (16:9)</PresentationFormat>
  <Paragraphs>126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Simple Light</vt:lpstr>
      <vt:lpstr>Traffic Violations in USA</vt:lpstr>
      <vt:lpstr>Introduction and Background</vt:lpstr>
      <vt:lpstr>Research Questions</vt:lpstr>
      <vt:lpstr>        Dataset Overview</vt:lpstr>
      <vt:lpstr>Data Preprocessing</vt:lpstr>
      <vt:lpstr>Feature Selection and Importance</vt:lpstr>
      <vt:lpstr>EDA </vt:lpstr>
      <vt:lpstr>PowerPoint Presentation</vt:lpstr>
      <vt:lpstr>PowerPoint Presentation</vt:lpstr>
      <vt:lpstr>Both visualizations help identify patterns to optimize enforcement and preventive strategies.</vt:lpstr>
      <vt:lpstr>Model Training and Evaluation</vt:lpstr>
      <vt:lpstr>Model Evaluation  </vt:lpstr>
      <vt:lpstr>PowerPoint Presentation</vt:lpstr>
      <vt:lpstr>Re-Training Models</vt:lpstr>
      <vt:lpstr>Re-Evaluation of Models</vt:lpstr>
      <vt:lpstr>Best Model Selection Post Re-Training</vt:lpstr>
      <vt:lpstr> Web Application Using Streamlit</vt:lpstr>
      <vt:lpstr>PowerPoint Presentation</vt:lpstr>
      <vt:lpstr>Conclusion</vt:lpstr>
      <vt:lpstr>Lessons Learned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Meghna Vaishnavi Aryasri</dc:creator>
  <cp:lastModifiedBy>vishal yadav paspula</cp:lastModifiedBy>
  <cp:revision>4</cp:revision>
  <cp:lastPrinted>2022-12-06T17:26:06Z</cp:lastPrinted>
  <dcterms:created xsi:type="dcterms:W3CDTF">2024-05-18T01:30:12Z</dcterms:created>
  <dcterms:modified xsi:type="dcterms:W3CDTF">2024-05-18T23:49:06Z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</Properties>
</file>