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60"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53"/>
  </p:normalViewPr>
  <p:slideViewPr>
    <p:cSldViewPr snapToGrid="0">
      <p:cViewPr varScale="1">
        <p:scale>
          <a:sx n="118" d="100"/>
          <a:sy n="118" d="100"/>
        </p:scale>
        <p:origin x="6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ADA11-81D3-264D-89EC-CCF63A06CD63}" type="datetimeFigureOut">
              <a:rPr lang="en-US" smtClean="0"/>
              <a:t>5/10/23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0D7B7-A7DC-C14F-B1D3-0893DA386AB9}" type="slidenum">
              <a:rPr lang="en-US" smtClean="0"/>
              <a:t>‹#›</a:t>
            </a:fld>
            <a:endParaRPr lang="en-US"/>
          </a:p>
        </p:txBody>
      </p:sp>
    </p:spTree>
    <p:extLst>
      <p:ext uri="{BB962C8B-B14F-4D97-AF65-F5344CB8AC3E}">
        <p14:creationId xmlns:p14="http://schemas.microsoft.com/office/powerpoint/2010/main" val="2408196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00D7B7-A7DC-C14F-B1D3-0893DA386AB9}" type="slidenum">
              <a:rPr lang="en-US" smtClean="0"/>
              <a:t>2</a:t>
            </a:fld>
            <a:endParaRPr lang="en-US"/>
          </a:p>
        </p:txBody>
      </p:sp>
    </p:spTree>
    <p:extLst>
      <p:ext uri="{BB962C8B-B14F-4D97-AF65-F5344CB8AC3E}">
        <p14:creationId xmlns:p14="http://schemas.microsoft.com/office/powerpoint/2010/main" val="1108902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HV/HR Score = ((100-Probability of Customer to Stay)*30 years Net Present Value)/100</a:t>
            </a:r>
          </a:p>
          <a:p>
            <a:r>
              <a:rPr lang="en-US" sz="1200" dirty="0"/>
              <a:t>Challenges – Understanding the life cycle of Policy, Different data sources, Looker Studio, Working with Advocacy team for setting standards in tracking the outcome</a:t>
            </a:r>
            <a:endParaRPr lang="en-US" dirty="0"/>
          </a:p>
        </p:txBody>
      </p:sp>
      <p:sp>
        <p:nvSpPr>
          <p:cNvPr id="4" name="Slide Number Placeholder 3"/>
          <p:cNvSpPr>
            <a:spLocks noGrp="1"/>
          </p:cNvSpPr>
          <p:nvPr>
            <p:ph type="sldNum" sz="quarter" idx="5"/>
          </p:nvPr>
        </p:nvSpPr>
        <p:spPr/>
        <p:txBody>
          <a:bodyPr/>
          <a:lstStyle/>
          <a:p>
            <a:fld id="{1A00D7B7-A7DC-C14F-B1D3-0893DA386AB9}" type="slidenum">
              <a:rPr lang="en-US" smtClean="0"/>
              <a:t>3</a:t>
            </a:fld>
            <a:endParaRPr lang="en-US"/>
          </a:p>
        </p:txBody>
      </p:sp>
    </p:spTree>
    <p:extLst>
      <p:ext uri="{BB962C8B-B14F-4D97-AF65-F5344CB8AC3E}">
        <p14:creationId xmlns:p14="http://schemas.microsoft.com/office/powerpoint/2010/main" val="3027749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Challenges - </a:t>
            </a:r>
            <a:r>
              <a:rPr lang="en-US" b="0" i="0" dirty="0">
                <a:solidFill>
                  <a:srgbClr val="374151"/>
                </a:solidFill>
                <a:effectLst/>
                <a:latin typeface="Söhne"/>
              </a:rPr>
              <a:t>To gain a comprehensive understanding of the business, it was crucial to account for each use case, given that different sources of business have unique operational characteristics. For instance, call center intake channels experience little to no volume on weekends, while the internet experiences a surge in volume over the weekend. Similarly, WP earned is highest at the start and mid-point of the month, as the majority of payments are made during this period.</a:t>
            </a:r>
            <a:endParaRPr lang="en-US" dirty="0"/>
          </a:p>
        </p:txBody>
      </p:sp>
      <p:sp>
        <p:nvSpPr>
          <p:cNvPr id="4" name="Slide Number Placeholder 3"/>
          <p:cNvSpPr>
            <a:spLocks noGrp="1"/>
          </p:cNvSpPr>
          <p:nvPr>
            <p:ph type="sldNum" sz="quarter" idx="5"/>
          </p:nvPr>
        </p:nvSpPr>
        <p:spPr/>
        <p:txBody>
          <a:bodyPr/>
          <a:lstStyle/>
          <a:p>
            <a:fld id="{1A00D7B7-A7DC-C14F-B1D3-0893DA386AB9}" type="slidenum">
              <a:rPr lang="en-US" smtClean="0"/>
              <a:t>4</a:t>
            </a:fld>
            <a:endParaRPr lang="en-US"/>
          </a:p>
        </p:txBody>
      </p:sp>
    </p:spTree>
    <p:extLst>
      <p:ext uri="{BB962C8B-B14F-4D97-AF65-F5344CB8AC3E}">
        <p14:creationId xmlns:p14="http://schemas.microsoft.com/office/powerpoint/2010/main" val="3607612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00D7B7-A7DC-C14F-B1D3-0893DA386AB9}" type="slidenum">
              <a:rPr lang="en-US" smtClean="0"/>
              <a:t>5</a:t>
            </a:fld>
            <a:endParaRPr lang="en-US"/>
          </a:p>
        </p:txBody>
      </p:sp>
    </p:spTree>
    <p:extLst>
      <p:ext uri="{BB962C8B-B14F-4D97-AF65-F5344CB8AC3E}">
        <p14:creationId xmlns:p14="http://schemas.microsoft.com/office/powerpoint/2010/main" val="3796860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EDD9D-CF8F-24B9-A440-FFB12A339F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3F3BE9-A541-E202-AF84-4479064632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F88577-1803-8AEE-1820-9E6288096962}"/>
              </a:ext>
            </a:extLst>
          </p:cNvPr>
          <p:cNvSpPr>
            <a:spLocks noGrp="1"/>
          </p:cNvSpPr>
          <p:nvPr>
            <p:ph type="dt" sz="half" idx="10"/>
          </p:nvPr>
        </p:nvSpPr>
        <p:spPr/>
        <p:txBody>
          <a:bodyPr/>
          <a:lstStyle/>
          <a:p>
            <a:fld id="{4E33C3E7-C98D-A645-A222-359C8C578FA7}" type="datetimeFigureOut">
              <a:rPr lang="en-US" smtClean="0"/>
              <a:t>5/10/23</a:t>
            </a:fld>
            <a:endParaRPr lang="en-US"/>
          </a:p>
        </p:txBody>
      </p:sp>
      <p:sp>
        <p:nvSpPr>
          <p:cNvPr id="5" name="Footer Placeholder 4">
            <a:extLst>
              <a:ext uri="{FF2B5EF4-FFF2-40B4-BE49-F238E27FC236}">
                <a16:creationId xmlns:a16="http://schemas.microsoft.com/office/drawing/2014/main" id="{D686D547-B5B9-2359-0F84-62A39DD73F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B8A9B3-53E2-0228-76E4-C7629D148B86}"/>
              </a:ext>
            </a:extLst>
          </p:cNvPr>
          <p:cNvSpPr>
            <a:spLocks noGrp="1"/>
          </p:cNvSpPr>
          <p:nvPr>
            <p:ph type="sldNum" sz="quarter" idx="12"/>
          </p:nvPr>
        </p:nvSpPr>
        <p:spPr/>
        <p:txBody>
          <a:bodyPr/>
          <a:lstStyle/>
          <a:p>
            <a:fld id="{CD5C4487-6A42-D24E-9D75-CAE4A5560434}" type="slidenum">
              <a:rPr lang="en-US" smtClean="0"/>
              <a:t>‹#›</a:t>
            </a:fld>
            <a:endParaRPr lang="en-US"/>
          </a:p>
        </p:txBody>
      </p:sp>
    </p:spTree>
    <p:extLst>
      <p:ext uri="{BB962C8B-B14F-4D97-AF65-F5344CB8AC3E}">
        <p14:creationId xmlns:p14="http://schemas.microsoft.com/office/powerpoint/2010/main" val="858393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2E9A-8C24-6DCC-E283-C3702FFD6F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AA3689-2682-7817-428C-740DA35DA7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49D75-DF26-183A-ACC7-BE19691688ED}"/>
              </a:ext>
            </a:extLst>
          </p:cNvPr>
          <p:cNvSpPr>
            <a:spLocks noGrp="1"/>
          </p:cNvSpPr>
          <p:nvPr>
            <p:ph type="dt" sz="half" idx="10"/>
          </p:nvPr>
        </p:nvSpPr>
        <p:spPr/>
        <p:txBody>
          <a:bodyPr/>
          <a:lstStyle/>
          <a:p>
            <a:fld id="{4E33C3E7-C98D-A645-A222-359C8C578FA7}" type="datetimeFigureOut">
              <a:rPr lang="en-US" smtClean="0"/>
              <a:t>5/10/23</a:t>
            </a:fld>
            <a:endParaRPr lang="en-US"/>
          </a:p>
        </p:txBody>
      </p:sp>
      <p:sp>
        <p:nvSpPr>
          <p:cNvPr id="5" name="Footer Placeholder 4">
            <a:extLst>
              <a:ext uri="{FF2B5EF4-FFF2-40B4-BE49-F238E27FC236}">
                <a16:creationId xmlns:a16="http://schemas.microsoft.com/office/drawing/2014/main" id="{33553637-6EA4-17EF-2206-9C13C6463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D9AC3-E57F-6F73-BA6E-8E23F8CDAD57}"/>
              </a:ext>
            </a:extLst>
          </p:cNvPr>
          <p:cNvSpPr>
            <a:spLocks noGrp="1"/>
          </p:cNvSpPr>
          <p:nvPr>
            <p:ph type="sldNum" sz="quarter" idx="12"/>
          </p:nvPr>
        </p:nvSpPr>
        <p:spPr/>
        <p:txBody>
          <a:bodyPr/>
          <a:lstStyle/>
          <a:p>
            <a:fld id="{CD5C4487-6A42-D24E-9D75-CAE4A5560434}" type="slidenum">
              <a:rPr lang="en-US" smtClean="0"/>
              <a:t>‹#›</a:t>
            </a:fld>
            <a:endParaRPr lang="en-US"/>
          </a:p>
        </p:txBody>
      </p:sp>
    </p:spTree>
    <p:extLst>
      <p:ext uri="{BB962C8B-B14F-4D97-AF65-F5344CB8AC3E}">
        <p14:creationId xmlns:p14="http://schemas.microsoft.com/office/powerpoint/2010/main" val="41512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46F67D-A4DE-68D5-8580-A00C9CA2E3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5169BF-CEC7-7116-BD64-3D3EE1B0C2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F033-8727-E848-11AB-72023DD29A00}"/>
              </a:ext>
            </a:extLst>
          </p:cNvPr>
          <p:cNvSpPr>
            <a:spLocks noGrp="1"/>
          </p:cNvSpPr>
          <p:nvPr>
            <p:ph type="dt" sz="half" idx="10"/>
          </p:nvPr>
        </p:nvSpPr>
        <p:spPr/>
        <p:txBody>
          <a:bodyPr/>
          <a:lstStyle/>
          <a:p>
            <a:fld id="{4E33C3E7-C98D-A645-A222-359C8C578FA7}" type="datetimeFigureOut">
              <a:rPr lang="en-US" smtClean="0"/>
              <a:t>5/10/23</a:t>
            </a:fld>
            <a:endParaRPr lang="en-US"/>
          </a:p>
        </p:txBody>
      </p:sp>
      <p:sp>
        <p:nvSpPr>
          <p:cNvPr id="5" name="Footer Placeholder 4">
            <a:extLst>
              <a:ext uri="{FF2B5EF4-FFF2-40B4-BE49-F238E27FC236}">
                <a16:creationId xmlns:a16="http://schemas.microsoft.com/office/drawing/2014/main" id="{EB4E1F12-250C-C19E-AD3A-A2F5DAEBB6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64AF35-0E0F-160C-0E53-CAE7FF9BF3E1}"/>
              </a:ext>
            </a:extLst>
          </p:cNvPr>
          <p:cNvSpPr>
            <a:spLocks noGrp="1"/>
          </p:cNvSpPr>
          <p:nvPr>
            <p:ph type="sldNum" sz="quarter" idx="12"/>
          </p:nvPr>
        </p:nvSpPr>
        <p:spPr/>
        <p:txBody>
          <a:bodyPr/>
          <a:lstStyle/>
          <a:p>
            <a:fld id="{CD5C4487-6A42-D24E-9D75-CAE4A5560434}" type="slidenum">
              <a:rPr lang="en-US" smtClean="0"/>
              <a:t>‹#›</a:t>
            </a:fld>
            <a:endParaRPr lang="en-US"/>
          </a:p>
        </p:txBody>
      </p:sp>
    </p:spTree>
    <p:extLst>
      <p:ext uri="{BB962C8B-B14F-4D97-AF65-F5344CB8AC3E}">
        <p14:creationId xmlns:p14="http://schemas.microsoft.com/office/powerpoint/2010/main" val="380834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04A16-ADC8-7E07-D59B-81F36A812D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131140-3ADB-D2C6-9921-B46BBB1B4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B2E94-703F-56BB-E7ED-FE5E436C5DB4}"/>
              </a:ext>
            </a:extLst>
          </p:cNvPr>
          <p:cNvSpPr>
            <a:spLocks noGrp="1"/>
          </p:cNvSpPr>
          <p:nvPr>
            <p:ph type="dt" sz="half" idx="10"/>
          </p:nvPr>
        </p:nvSpPr>
        <p:spPr/>
        <p:txBody>
          <a:bodyPr/>
          <a:lstStyle/>
          <a:p>
            <a:fld id="{4E33C3E7-C98D-A645-A222-359C8C578FA7}" type="datetimeFigureOut">
              <a:rPr lang="en-US" smtClean="0"/>
              <a:t>5/10/23</a:t>
            </a:fld>
            <a:endParaRPr lang="en-US"/>
          </a:p>
        </p:txBody>
      </p:sp>
      <p:sp>
        <p:nvSpPr>
          <p:cNvPr id="5" name="Footer Placeholder 4">
            <a:extLst>
              <a:ext uri="{FF2B5EF4-FFF2-40B4-BE49-F238E27FC236}">
                <a16:creationId xmlns:a16="http://schemas.microsoft.com/office/drawing/2014/main" id="{08AFF079-7B1C-9F3B-B2F9-641072BF1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84B02D-09BE-38F8-8116-BB281AF355B8}"/>
              </a:ext>
            </a:extLst>
          </p:cNvPr>
          <p:cNvSpPr>
            <a:spLocks noGrp="1"/>
          </p:cNvSpPr>
          <p:nvPr>
            <p:ph type="sldNum" sz="quarter" idx="12"/>
          </p:nvPr>
        </p:nvSpPr>
        <p:spPr/>
        <p:txBody>
          <a:bodyPr/>
          <a:lstStyle/>
          <a:p>
            <a:fld id="{CD5C4487-6A42-D24E-9D75-CAE4A5560434}" type="slidenum">
              <a:rPr lang="en-US" smtClean="0"/>
              <a:t>‹#›</a:t>
            </a:fld>
            <a:endParaRPr lang="en-US"/>
          </a:p>
        </p:txBody>
      </p:sp>
    </p:spTree>
    <p:extLst>
      <p:ext uri="{BB962C8B-B14F-4D97-AF65-F5344CB8AC3E}">
        <p14:creationId xmlns:p14="http://schemas.microsoft.com/office/powerpoint/2010/main" val="3594151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D3B87-F6DA-DF24-F94D-C4B6ABD949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0D618A-6B3D-CDE8-58D4-7594D228DA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B9C6CD-3C52-1E25-924C-157BDDEA74D0}"/>
              </a:ext>
            </a:extLst>
          </p:cNvPr>
          <p:cNvSpPr>
            <a:spLocks noGrp="1"/>
          </p:cNvSpPr>
          <p:nvPr>
            <p:ph type="dt" sz="half" idx="10"/>
          </p:nvPr>
        </p:nvSpPr>
        <p:spPr/>
        <p:txBody>
          <a:bodyPr/>
          <a:lstStyle/>
          <a:p>
            <a:fld id="{4E33C3E7-C98D-A645-A222-359C8C578FA7}" type="datetimeFigureOut">
              <a:rPr lang="en-US" smtClean="0"/>
              <a:t>5/10/23</a:t>
            </a:fld>
            <a:endParaRPr lang="en-US"/>
          </a:p>
        </p:txBody>
      </p:sp>
      <p:sp>
        <p:nvSpPr>
          <p:cNvPr id="5" name="Footer Placeholder 4">
            <a:extLst>
              <a:ext uri="{FF2B5EF4-FFF2-40B4-BE49-F238E27FC236}">
                <a16:creationId xmlns:a16="http://schemas.microsoft.com/office/drawing/2014/main" id="{FACBE215-781B-1BCE-1071-6163CB4C6B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0C2E8-1AC6-15E6-461E-C4175EFCC921}"/>
              </a:ext>
            </a:extLst>
          </p:cNvPr>
          <p:cNvSpPr>
            <a:spLocks noGrp="1"/>
          </p:cNvSpPr>
          <p:nvPr>
            <p:ph type="sldNum" sz="quarter" idx="12"/>
          </p:nvPr>
        </p:nvSpPr>
        <p:spPr/>
        <p:txBody>
          <a:bodyPr/>
          <a:lstStyle/>
          <a:p>
            <a:fld id="{CD5C4487-6A42-D24E-9D75-CAE4A5560434}" type="slidenum">
              <a:rPr lang="en-US" smtClean="0"/>
              <a:t>‹#›</a:t>
            </a:fld>
            <a:endParaRPr lang="en-US"/>
          </a:p>
        </p:txBody>
      </p:sp>
    </p:spTree>
    <p:extLst>
      <p:ext uri="{BB962C8B-B14F-4D97-AF65-F5344CB8AC3E}">
        <p14:creationId xmlns:p14="http://schemas.microsoft.com/office/powerpoint/2010/main" val="232297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DBF1-4D1E-1566-334A-D20251E251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B361D7-4A93-8B66-42AD-404E21B215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37F845-BF8B-9CC4-AFC7-8EC521EACF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AA049A-35A7-EEEB-CF31-04EAC773F832}"/>
              </a:ext>
            </a:extLst>
          </p:cNvPr>
          <p:cNvSpPr>
            <a:spLocks noGrp="1"/>
          </p:cNvSpPr>
          <p:nvPr>
            <p:ph type="dt" sz="half" idx="10"/>
          </p:nvPr>
        </p:nvSpPr>
        <p:spPr/>
        <p:txBody>
          <a:bodyPr/>
          <a:lstStyle/>
          <a:p>
            <a:fld id="{4E33C3E7-C98D-A645-A222-359C8C578FA7}" type="datetimeFigureOut">
              <a:rPr lang="en-US" smtClean="0"/>
              <a:t>5/10/23</a:t>
            </a:fld>
            <a:endParaRPr lang="en-US"/>
          </a:p>
        </p:txBody>
      </p:sp>
      <p:sp>
        <p:nvSpPr>
          <p:cNvPr id="6" name="Footer Placeholder 5">
            <a:extLst>
              <a:ext uri="{FF2B5EF4-FFF2-40B4-BE49-F238E27FC236}">
                <a16:creationId xmlns:a16="http://schemas.microsoft.com/office/drawing/2014/main" id="{358ED6D7-FA02-6B13-D980-E0348B690F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EF6133-F3B1-1283-A860-1D3C8A3988E1}"/>
              </a:ext>
            </a:extLst>
          </p:cNvPr>
          <p:cNvSpPr>
            <a:spLocks noGrp="1"/>
          </p:cNvSpPr>
          <p:nvPr>
            <p:ph type="sldNum" sz="quarter" idx="12"/>
          </p:nvPr>
        </p:nvSpPr>
        <p:spPr/>
        <p:txBody>
          <a:bodyPr/>
          <a:lstStyle/>
          <a:p>
            <a:fld id="{CD5C4487-6A42-D24E-9D75-CAE4A5560434}" type="slidenum">
              <a:rPr lang="en-US" smtClean="0"/>
              <a:t>‹#›</a:t>
            </a:fld>
            <a:endParaRPr lang="en-US"/>
          </a:p>
        </p:txBody>
      </p:sp>
    </p:spTree>
    <p:extLst>
      <p:ext uri="{BB962C8B-B14F-4D97-AF65-F5344CB8AC3E}">
        <p14:creationId xmlns:p14="http://schemas.microsoft.com/office/powerpoint/2010/main" val="426836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F85AB-E194-38F3-2750-5307A68C9F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32A54D-D8C2-62E3-7BDF-3F87B97835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878B62-DDAA-A660-9C2D-01268FF34B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23C1A8-701B-40E2-F65E-9AB91712CD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F43D21-6231-AAAC-CE7C-3041353827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335136-635D-C469-3B6D-E5B9E6EF37CE}"/>
              </a:ext>
            </a:extLst>
          </p:cNvPr>
          <p:cNvSpPr>
            <a:spLocks noGrp="1"/>
          </p:cNvSpPr>
          <p:nvPr>
            <p:ph type="dt" sz="half" idx="10"/>
          </p:nvPr>
        </p:nvSpPr>
        <p:spPr/>
        <p:txBody>
          <a:bodyPr/>
          <a:lstStyle/>
          <a:p>
            <a:fld id="{4E33C3E7-C98D-A645-A222-359C8C578FA7}" type="datetimeFigureOut">
              <a:rPr lang="en-US" smtClean="0"/>
              <a:t>5/10/23</a:t>
            </a:fld>
            <a:endParaRPr lang="en-US"/>
          </a:p>
        </p:txBody>
      </p:sp>
      <p:sp>
        <p:nvSpPr>
          <p:cNvPr id="8" name="Footer Placeholder 7">
            <a:extLst>
              <a:ext uri="{FF2B5EF4-FFF2-40B4-BE49-F238E27FC236}">
                <a16:creationId xmlns:a16="http://schemas.microsoft.com/office/drawing/2014/main" id="{3B43DB1B-0CA9-0048-149A-19B874AAFB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02B30A-CE6C-A1D8-9040-2AAFF3892A5D}"/>
              </a:ext>
            </a:extLst>
          </p:cNvPr>
          <p:cNvSpPr>
            <a:spLocks noGrp="1"/>
          </p:cNvSpPr>
          <p:nvPr>
            <p:ph type="sldNum" sz="quarter" idx="12"/>
          </p:nvPr>
        </p:nvSpPr>
        <p:spPr/>
        <p:txBody>
          <a:bodyPr/>
          <a:lstStyle/>
          <a:p>
            <a:fld id="{CD5C4487-6A42-D24E-9D75-CAE4A5560434}" type="slidenum">
              <a:rPr lang="en-US" smtClean="0"/>
              <a:t>‹#›</a:t>
            </a:fld>
            <a:endParaRPr lang="en-US"/>
          </a:p>
        </p:txBody>
      </p:sp>
    </p:spTree>
    <p:extLst>
      <p:ext uri="{BB962C8B-B14F-4D97-AF65-F5344CB8AC3E}">
        <p14:creationId xmlns:p14="http://schemas.microsoft.com/office/powerpoint/2010/main" val="316558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5E8F-90A6-3D45-FACE-DB81141C2C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C66353-1AB7-2854-3473-132E428DF9B1}"/>
              </a:ext>
            </a:extLst>
          </p:cNvPr>
          <p:cNvSpPr>
            <a:spLocks noGrp="1"/>
          </p:cNvSpPr>
          <p:nvPr>
            <p:ph type="dt" sz="half" idx="10"/>
          </p:nvPr>
        </p:nvSpPr>
        <p:spPr/>
        <p:txBody>
          <a:bodyPr/>
          <a:lstStyle/>
          <a:p>
            <a:fld id="{4E33C3E7-C98D-A645-A222-359C8C578FA7}" type="datetimeFigureOut">
              <a:rPr lang="en-US" smtClean="0"/>
              <a:t>5/10/23</a:t>
            </a:fld>
            <a:endParaRPr lang="en-US"/>
          </a:p>
        </p:txBody>
      </p:sp>
      <p:sp>
        <p:nvSpPr>
          <p:cNvPr id="4" name="Footer Placeholder 3">
            <a:extLst>
              <a:ext uri="{FF2B5EF4-FFF2-40B4-BE49-F238E27FC236}">
                <a16:creationId xmlns:a16="http://schemas.microsoft.com/office/drawing/2014/main" id="{8DA33730-D9B4-05CE-EE03-D3BB65A3DB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9CFF4E-64AC-DEA3-03B4-C0428F2628E5}"/>
              </a:ext>
            </a:extLst>
          </p:cNvPr>
          <p:cNvSpPr>
            <a:spLocks noGrp="1"/>
          </p:cNvSpPr>
          <p:nvPr>
            <p:ph type="sldNum" sz="quarter" idx="12"/>
          </p:nvPr>
        </p:nvSpPr>
        <p:spPr/>
        <p:txBody>
          <a:bodyPr/>
          <a:lstStyle/>
          <a:p>
            <a:fld id="{CD5C4487-6A42-D24E-9D75-CAE4A5560434}" type="slidenum">
              <a:rPr lang="en-US" smtClean="0"/>
              <a:t>‹#›</a:t>
            </a:fld>
            <a:endParaRPr lang="en-US"/>
          </a:p>
        </p:txBody>
      </p:sp>
    </p:spTree>
    <p:extLst>
      <p:ext uri="{BB962C8B-B14F-4D97-AF65-F5344CB8AC3E}">
        <p14:creationId xmlns:p14="http://schemas.microsoft.com/office/powerpoint/2010/main" val="2754513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09B38-E1E5-7E8A-3EA1-91B476296465}"/>
              </a:ext>
            </a:extLst>
          </p:cNvPr>
          <p:cNvSpPr>
            <a:spLocks noGrp="1"/>
          </p:cNvSpPr>
          <p:nvPr>
            <p:ph type="dt" sz="half" idx="10"/>
          </p:nvPr>
        </p:nvSpPr>
        <p:spPr/>
        <p:txBody>
          <a:bodyPr/>
          <a:lstStyle/>
          <a:p>
            <a:fld id="{4E33C3E7-C98D-A645-A222-359C8C578FA7}" type="datetimeFigureOut">
              <a:rPr lang="en-US" smtClean="0"/>
              <a:t>5/10/23</a:t>
            </a:fld>
            <a:endParaRPr lang="en-US"/>
          </a:p>
        </p:txBody>
      </p:sp>
      <p:sp>
        <p:nvSpPr>
          <p:cNvPr id="3" name="Footer Placeholder 2">
            <a:extLst>
              <a:ext uri="{FF2B5EF4-FFF2-40B4-BE49-F238E27FC236}">
                <a16:creationId xmlns:a16="http://schemas.microsoft.com/office/drawing/2014/main" id="{A6D5E286-2263-F81B-0F9C-CD20AC2D1E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15B356-A2D7-6D27-A14F-6E955DB426D2}"/>
              </a:ext>
            </a:extLst>
          </p:cNvPr>
          <p:cNvSpPr>
            <a:spLocks noGrp="1"/>
          </p:cNvSpPr>
          <p:nvPr>
            <p:ph type="sldNum" sz="quarter" idx="12"/>
          </p:nvPr>
        </p:nvSpPr>
        <p:spPr/>
        <p:txBody>
          <a:bodyPr/>
          <a:lstStyle/>
          <a:p>
            <a:fld id="{CD5C4487-6A42-D24E-9D75-CAE4A5560434}" type="slidenum">
              <a:rPr lang="en-US" smtClean="0"/>
              <a:t>‹#›</a:t>
            </a:fld>
            <a:endParaRPr lang="en-US"/>
          </a:p>
        </p:txBody>
      </p:sp>
    </p:spTree>
    <p:extLst>
      <p:ext uri="{BB962C8B-B14F-4D97-AF65-F5344CB8AC3E}">
        <p14:creationId xmlns:p14="http://schemas.microsoft.com/office/powerpoint/2010/main" val="3728041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62703-442C-FA9B-8524-F932D6816D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6B4A8F-6293-D3F3-5821-2791F178C1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B54911-59A1-AD73-B6FF-BD48ED294B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FDE29-9E50-038D-5F30-335FC6A57019}"/>
              </a:ext>
            </a:extLst>
          </p:cNvPr>
          <p:cNvSpPr>
            <a:spLocks noGrp="1"/>
          </p:cNvSpPr>
          <p:nvPr>
            <p:ph type="dt" sz="half" idx="10"/>
          </p:nvPr>
        </p:nvSpPr>
        <p:spPr/>
        <p:txBody>
          <a:bodyPr/>
          <a:lstStyle/>
          <a:p>
            <a:fld id="{4E33C3E7-C98D-A645-A222-359C8C578FA7}" type="datetimeFigureOut">
              <a:rPr lang="en-US" smtClean="0"/>
              <a:t>5/10/23</a:t>
            </a:fld>
            <a:endParaRPr lang="en-US"/>
          </a:p>
        </p:txBody>
      </p:sp>
      <p:sp>
        <p:nvSpPr>
          <p:cNvPr id="6" name="Footer Placeholder 5">
            <a:extLst>
              <a:ext uri="{FF2B5EF4-FFF2-40B4-BE49-F238E27FC236}">
                <a16:creationId xmlns:a16="http://schemas.microsoft.com/office/drawing/2014/main" id="{A483A1EF-4BFA-CE6C-FBBD-148E941809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26710D-F796-F76F-4F4A-C8AE78B8B75A}"/>
              </a:ext>
            </a:extLst>
          </p:cNvPr>
          <p:cNvSpPr>
            <a:spLocks noGrp="1"/>
          </p:cNvSpPr>
          <p:nvPr>
            <p:ph type="sldNum" sz="quarter" idx="12"/>
          </p:nvPr>
        </p:nvSpPr>
        <p:spPr/>
        <p:txBody>
          <a:bodyPr/>
          <a:lstStyle/>
          <a:p>
            <a:fld id="{CD5C4487-6A42-D24E-9D75-CAE4A5560434}" type="slidenum">
              <a:rPr lang="en-US" smtClean="0"/>
              <a:t>‹#›</a:t>
            </a:fld>
            <a:endParaRPr lang="en-US"/>
          </a:p>
        </p:txBody>
      </p:sp>
    </p:spTree>
    <p:extLst>
      <p:ext uri="{BB962C8B-B14F-4D97-AF65-F5344CB8AC3E}">
        <p14:creationId xmlns:p14="http://schemas.microsoft.com/office/powerpoint/2010/main" val="1441172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A7DB3-7A19-D9B4-B9A9-354596B0B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34A114-7933-4EE7-87F5-96062903F0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E8BA74-1AF8-B089-5A29-7F8FFD826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5CF4C1-A4AE-3E93-A599-B7425A63D480}"/>
              </a:ext>
            </a:extLst>
          </p:cNvPr>
          <p:cNvSpPr>
            <a:spLocks noGrp="1"/>
          </p:cNvSpPr>
          <p:nvPr>
            <p:ph type="dt" sz="half" idx="10"/>
          </p:nvPr>
        </p:nvSpPr>
        <p:spPr/>
        <p:txBody>
          <a:bodyPr/>
          <a:lstStyle/>
          <a:p>
            <a:fld id="{4E33C3E7-C98D-A645-A222-359C8C578FA7}" type="datetimeFigureOut">
              <a:rPr lang="en-US" smtClean="0"/>
              <a:t>5/10/23</a:t>
            </a:fld>
            <a:endParaRPr lang="en-US"/>
          </a:p>
        </p:txBody>
      </p:sp>
      <p:sp>
        <p:nvSpPr>
          <p:cNvPr id="6" name="Footer Placeholder 5">
            <a:extLst>
              <a:ext uri="{FF2B5EF4-FFF2-40B4-BE49-F238E27FC236}">
                <a16:creationId xmlns:a16="http://schemas.microsoft.com/office/drawing/2014/main" id="{DF807E0D-D684-299E-56C0-45B2D96BC8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1B221-0DD2-DCEE-320B-D5F82048BAE2}"/>
              </a:ext>
            </a:extLst>
          </p:cNvPr>
          <p:cNvSpPr>
            <a:spLocks noGrp="1"/>
          </p:cNvSpPr>
          <p:nvPr>
            <p:ph type="sldNum" sz="quarter" idx="12"/>
          </p:nvPr>
        </p:nvSpPr>
        <p:spPr/>
        <p:txBody>
          <a:bodyPr/>
          <a:lstStyle/>
          <a:p>
            <a:fld id="{CD5C4487-6A42-D24E-9D75-CAE4A5560434}" type="slidenum">
              <a:rPr lang="en-US" smtClean="0"/>
              <a:t>‹#›</a:t>
            </a:fld>
            <a:endParaRPr lang="en-US"/>
          </a:p>
        </p:txBody>
      </p:sp>
    </p:spTree>
    <p:extLst>
      <p:ext uri="{BB962C8B-B14F-4D97-AF65-F5344CB8AC3E}">
        <p14:creationId xmlns:p14="http://schemas.microsoft.com/office/powerpoint/2010/main" val="4014397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15847-795B-BBC7-7BC8-9702648412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34F59B-9ABD-030D-D56D-FFB4AA3A9D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05FF3D-D50B-86E1-5E05-D2A6DC92E2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33C3E7-C98D-A645-A222-359C8C578FA7}" type="datetimeFigureOut">
              <a:rPr lang="en-US" smtClean="0"/>
              <a:t>5/10/23</a:t>
            </a:fld>
            <a:endParaRPr lang="en-US"/>
          </a:p>
        </p:txBody>
      </p:sp>
      <p:sp>
        <p:nvSpPr>
          <p:cNvPr id="5" name="Footer Placeholder 4">
            <a:extLst>
              <a:ext uri="{FF2B5EF4-FFF2-40B4-BE49-F238E27FC236}">
                <a16:creationId xmlns:a16="http://schemas.microsoft.com/office/drawing/2014/main" id="{C8E72F83-2F36-9208-C72F-4BE4526AD5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39BFEB-2F61-834E-999B-E211BCA12D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5C4487-6A42-D24E-9D75-CAE4A5560434}" type="slidenum">
              <a:rPr lang="en-US" smtClean="0"/>
              <a:t>‹#›</a:t>
            </a:fld>
            <a:endParaRPr lang="en-US"/>
          </a:p>
        </p:txBody>
      </p:sp>
    </p:spTree>
    <p:extLst>
      <p:ext uri="{BB962C8B-B14F-4D97-AF65-F5344CB8AC3E}">
        <p14:creationId xmlns:p14="http://schemas.microsoft.com/office/powerpoint/2010/main" val="276684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394183-1B60-17C0-18BD-39920FE9F322}"/>
              </a:ext>
            </a:extLst>
          </p:cNvPr>
          <p:cNvSpPr>
            <a:spLocks noGrp="1"/>
          </p:cNvSpPr>
          <p:nvPr>
            <p:ph type="ctrTitle"/>
          </p:nvPr>
        </p:nvSpPr>
        <p:spPr>
          <a:xfrm>
            <a:off x="1524003" y="1999615"/>
            <a:ext cx="9144000" cy="2764028"/>
          </a:xfrm>
        </p:spPr>
        <p:txBody>
          <a:bodyPr anchor="ctr">
            <a:normAutofit/>
          </a:bodyPr>
          <a:lstStyle/>
          <a:p>
            <a:r>
              <a:rPr lang="en-US" sz="7200" dirty="0" err="1"/>
              <a:t>Meghnath</a:t>
            </a:r>
            <a:r>
              <a:rPr lang="en-US" sz="7200" dirty="0"/>
              <a:t> Reddy </a:t>
            </a:r>
            <a:r>
              <a:rPr lang="en-US" sz="7200" dirty="0" err="1"/>
              <a:t>Challa</a:t>
            </a:r>
            <a:endParaRPr lang="en-US" sz="7200" dirty="0"/>
          </a:p>
        </p:txBody>
      </p:sp>
      <p:sp>
        <p:nvSpPr>
          <p:cNvPr id="3" name="Subtitle 2">
            <a:extLst>
              <a:ext uri="{FF2B5EF4-FFF2-40B4-BE49-F238E27FC236}">
                <a16:creationId xmlns:a16="http://schemas.microsoft.com/office/drawing/2014/main" id="{2E883D9D-71E2-CBAA-754D-B0AD316404F3}"/>
              </a:ext>
            </a:extLst>
          </p:cNvPr>
          <p:cNvSpPr>
            <a:spLocks noGrp="1"/>
          </p:cNvSpPr>
          <p:nvPr>
            <p:ph type="subTitle" idx="1"/>
          </p:nvPr>
        </p:nvSpPr>
        <p:spPr>
          <a:xfrm>
            <a:off x="1966912" y="5645150"/>
            <a:ext cx="8258176" cy="631825"/>
          </a:xfrm>
        </p:spPr>
        <p:txBody>
          <a:bodyPr anchor="ctr">
            <a:normAutofit/>
          </a:bodyPr>
          <a:lstStyle/>
          <a:p>
            <a:r>
              <a:rPr lang="en-US" sz="2800" dirty="0"/>
              <a:t>Portfolio of Projects - Data Scientist</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459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06F706-F64B-7172-64E3-0576326B88A7}"/>
              </a:ext>
            </a:extLst>
          </p:cNvPr>
          <p:cNvSpPr>
            <a:spLocks noGrp="1"/>
          </p:cNvSpPr>
          <p:nvPr>
            <p:ph type="title"/>
          </p:nvPr>
        </p:nvSpPr>
        <p:spPr>
          <a:xfrm>
            <a:off x="838200" y="365125"/>
            <a:ext cx="10515600" cy="1325563"/>
          </a:xfrm>
        </p:spPr>
        <p:txBody>
          <a:bodyPr>
            <a:normAutofit/>
          </a:bodyPr>
          <a:lstStyle/>
          <a:p>
            <a:r>
              <a:rPr lang="en-US" sz="3600" u="sng" dirty="0"/>
              <a:t>Customer Defection – Auto New Business Churn Model</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C38DE4-DFC0-456D-A26C-ABA58F3625A6}"/>
              </a:ext>
            </a:extLst>
          </p:cNvPr>
          <p:cNvSpPr>
            <a:spLocks noGrp="1"/>
          </p:cNvSpPr>
          <p:nvPr>
            <p:ph idx="1"/>
          </p:nvPr>
        </p:nvSpPr>
        <p:spPr>
          <a:xfrm>
            <a:off x="838200" y="1929384"/>
            <a:ext cx="10515600" cy="3951950"/>
          </a:xfrm>
        </p:spPr>
        <p:txBody>
          <a:bodyPr>
            <a:normAutofit/>
          </a:bodyPr>
          <a:lstStyle/>
          <a:p>
            <a:r>
              <a:rPr lang="en-US" sz="1900" b="1" i="1" dirty="0"/>
              <a:t>Business Problem - </a:t>
            </a:r>
            <a:r>
              <a:rPr lang="en-US" sz="1800" dirty="0"/>
              <a:t>High Churn Rate within first 90 days.</a:t>
            </a:r>
          </a:p>
          <a:p>
            <a:r>
              <a:rPr lang="en-US" sz="1900" b="1" i="1" dirty="0"/>
              <a:t>Phase 1 </a:t>
            </a:r>
            <a:r>
              <a:rPr lang="en-US" sz="1900" dirty="0"/>
              <a:t>– </a:t>
            </a:r>
            <a:r>
              <a:rPr lang="en-US" sz="1800" dirty="0"/>
              <a:t>Work with call representative team to retain the customers who have high probability to churn .</a:t>
            </a:r>
          </a:p>
          <a:p>
            <a:r>
              <a:rPr lang="en-US" sz="1900" b="1" i="1" dirty="0"/>
              <a:t>Deliverables </a:t>
            </a:r>
          </a:p>
          <a:p>
            <a:pPr lvl="1"/>
            <a:r>
              <a:rPr lang="en-US" sz="1800" dirty="0"/>
              <a:t>A spreadsheet with list of policies and necessary data for reps to use to make a call.</a:t>
            </a:r>
          </a:p>
          <a:p>
            <a:pPr lvl="1"/>
            <a:r>
              <a:rPr lang="en-US" sz="1800" dirty="0"/>
              <a:t>Looker Studio Dashboard to monitor the progress of the experiment.</a:t>
            </a:r>
          </a:p>
          <a:p>
            <a:r>
              <a:rPr lang="en-US" sz="1900" b="1" i="1" dirty="0"/>
              <a:t>Training set </a:t>
            </a:r>
            <a:r>
              <a:rPr lang="en-US" sz="1900" dirty="0"/>
              <a:t>- </a:t>
            </a:r>
            <a:r>
              <a:rPr lang="en-US" sz="1800" dirty="0"/>
              <a:t>Historical data from 2018-2020 which includes Policy, Driver &amp; Vehicle related features.</a:t>
            </a:r>
          </a:p>
          <a:p>
            <a:r>
              <a:rPr lang="en-US" sz="1900" b="1" i="1" dirty="0"/>
              <a:t>Evaluation</a:t>
            </a:r>
            <a:r>
              <a:rPr lang="en-US" sz="1900" dirty="0"/>
              <a:t> - </a:t>
            </a:r>
            <a:r>
              <a:rPr lang="en-US" sz="1800" dirty="0"/>
              <a:t>An </a:t>
            </a:r>
            <a:r>
              <a:rPr lang="en-US" sz="1800" dirty="0" err="1"/>
              <a:t>XGBoost</a:t>
            </a:r>
            <a:r>
              <a:rPr lang="en-US" sz="1800" dirty="0"/>
              <a:t> Classification Model with AUC of 0.71.</a:t>
            </a:r>
          </a:p>
          <a:p>
            <a:r>
              <a:rPr lang="en-US" sz="1900" b="1" i="1" dirty="0"/>
              <a:t>Model deployment </a:t>
            </a:r>
            <a:r>
              <a:rPr lang="en-US" sz="1900" dirty="0"/>
              <a:t>- </a:t>
            </a:r>
            <a:r>
              <a:rPr lang="en-US" sz="1800" dirty="0"/>
              <a:t>Using Vertex AI, with bi-weekly batch runs.</a:t>
            </a:r>
          </a:p>
          <a:p>
            <a:r>
              <a:rPr lang="en-US" sz="1900" b="1" i="1" dirty="0"/>
              <a:t>Results</a:t>
            </a:r>
            <a:r>
              <a:rPr lang="en-US" sz="1900" dirty="0"/>
              <a:t> - </a:t>
            </a:r>
            <a:r>
              <a:rPr lang="en-US" sz="1800" dirty="0">
                <a:latin typeface="Calibri" panose="020F0502020204030204" pitchFamily="34" charset="0"/>
              </a:rPr>
              <a:t>“Test Group” had a lower churn rate of 3.14% compared to the “Control Group" of 4.61%, saving about ~$500K in lifetime premium. </a:t>
            </a:r>
            <a:endParaRPr lang="en-US" sz="1900" dirty="0">
              <a:effectLst/>
            </a:endParaRPr>
          </a:p>
          <a:p>
            <a:endParaRPr lang="en-US" sz="1900" dirty="0"/>
          </a:p>
          <a:p>
            <a:endParaRPr lang="en-US" sz="1900" dirty="0"/>
          </a:p>
        </p:txBody>
      </p:sp>
    </p:spTree>
    <p:extLst>
      <p:ext uri="{BB962C8B-B14F-4D97-AF65-F5344CB8AC3E}">
        <p14:creationId xmlns:p14="http://schemas.microsoft.com/office/powerpoint/2010/main" val="623785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96310-5045-82D6-66A9-2C78E116A4A3}"/>
              </a:ext>
            </a:extLst>
          </p:cNvPr>
          <p:cNvSpPr>
            <a:spLocks noGrp="1"/>
          </p:cNvSpPr>
          <p:nvPr>
            <p:ph type="title"/>
          </p:nvPr>
        </p:nvSpPr>
        <p:spPr/>
        <p:txBody>
          <a:bodyPr>
            <a:normAutofit/>
          </a:bodyPr>
          <a:lstStyle/>
          <a:p>
            <a:r>
              <a:rPr lang="en-US" sz="3600" u="sng" dirty="0"/>
              <a:t>Phase 2 – High Value/High Risk Customers</a:t>
            </a:r>
          </a:p>
        </p:txBody>
      </p:sp>
      <p:sp>
        <p:nvSpPr>
          <p:cNvPr id="3" name="Content Placeholder 2">
            <a:extLst>
              <a:ext uri="{FF2B5EF4-FFF2-40B4-BE49-F238E27FC236}">
                <a16:creationId xmlns:a16="http://schemas.microsoft.com/office/drawing/2014/main" id="{FCBA3B70-B020-92D6-4F93-F36942130D39}"/>
              </a:ext>
            </a:extLst>
          </p:cNvPr>
          <p:cNvSpPr>
            <a:spLocks noGrp="1"/>
          </p:cNvSpPr>
          <p:nvPr>
            <p:ph idx="1"/>
          </p:nvPr>
        </p:nvSpPr>
        <p:spPr>
          <a:xfrm>
            <a:off x="838200" y="1480458"/>
            <a:ext cx="10515600" cy="5377542"/>
          </a:xfrm>
        </p:spPr>
        <p:txBody>
          <a:bodyPr/>
          <a:lstStyle/>
          <a:p>
            <a:pPr marL="0" indent="0">
              <a:buNone/>
            </a:pPr>
            <a:r>
              <a:rPr lang="en-US" sz="2000" b="1" i="1" dirty="0"/>
              <a:t>Problem </a:t>
            </a:r>
          </a:p>
          <a:p>
            <a:pPr lvl="1"/>
            <a:r>
              <a:rPr lang="en-US" sz="1800" dirty="0"/>
              <a:t>How to avoid Unprofitable business ?</a:t>
            </a:r>
          </a:p>
          <a:p>
            <a:pPr lvl="2">
              <a:buFont typeface="Wingdings" pitchFamily="2" charset="2"/>
              <a:buChar char="v"/>
            </a:pPr>
            <a:r>
              <a:rPr lang="en-US" sz="1800" dirty="0"/>
              <a:t>Solution - Use Customer </a:t>
            </a:r>
            <a:r>
              <a:rPr lang="en-US" sz="1800" dirty="0" err="1"/>
              <a:t>LifeTime</a:t>
            </a:r>
            <a:r>
              <a:rPr lang="en-US" sz="1800" dirty="0"/>
              <a:t> Value Model</a:t>
            </a:r>
          </a:p>
          <a:p>
            <a:pPr lvl="1"/>
            <a:r>
              <a:rPr lang="en-US" sz="1800" dirty="0"/>
              <a:t>How to reduce operational cost?</a:t>
            </a:r>
          </a:p>
          <a:p>
            <a:pPr lvl="2">
              <a:buFont typeface="Wingdings" pitchFamily="2" charset="2"/>
              <a:buChar char="v"/>
            </a:pPr>
            <a:r>
              <a:rPr lang="en-US" sz="1800" dirty="0"/>
              <a:t>Solution – Introduce Email experiment</a:t>
            </a:r>
          </a:p>
          <a:p>
            <a:pPr marL="0" indent="0">
              <a:buNone/>
            </a:pPr>
            <a:r>
              <a:rPr lang="en-US" sz="2000" b="1" i="1" dirty="0">
                <a:effectLst/>
                <a:latin typeface="Calibri" panose="020F0502020204030204" pitchFamily="34" charset="0"/>
              </a:rPr>
              <a:t>Results</a:t>
            </a:r>
          </a:p>
          <a:p>
            <a:pPr marL="0" indent="0">
              <a:buNone/>
            </a:pPr>
            <a:r>
              <a:rPr lang="en-US" sz="1800" dirty="0">
                <a:latin typeface="Calibri" panose="020F0502020204030204" pitchFamily="34" charset="0"/>
              </a:rPr>
              <a:t>By</a:t>
            </a:r>
            <a:r>
              <a:rPr lang="en-US" sz="1800" dirty="0">
                <a:effectLst/>
                <a:latin typeface="Calibri" panose="020F0502020204030204" pitchFamily="34" charset="0"/>
              </a:rPr>
              <a:t> targeting, only the top 20% risk group policies, we saved around $250K and cut operational costs by 80% compared to the first phase. </a:t>
            </a:r>
          </a:p>
          <a:p>
            <a:pPr marL="0" indent="0">
              <a:buNone/>
            </a:pPr>
            <a:r>
              <a:rPr lang="en-US" sz="2000" b="1" i="1" dirty="0">
                <a:latin typeface="Calibri" panose="020F0502020204030204" pitchFamily="34" charset="0"/>
              </a:rPr>
              <a:t>Model Performance</a:t>
            </a:r>
          </a:p>
          <a:p>
            <a:pPr marL="0" indent="0">
              <a:buNone/>
            </a:pPr>
            <a:endParaRPr lang="en-US" sz="1400" dirty="0">
              <a:effectLst/>
            </a:endParaRPr>
          </a:p>
          <a:p>
            <a:pPr marL="457200" lvl="1" indent="0">
              <a:buNone/>
            </a:pPr>
            <a:endParaRPr lang="en-US" dirty="0"/>
          </a:p>
        </p:txBody>
      </p:sp>
      <p:pic>
        <p:nvPicPr>
          <p:cNvPr id="4" name="Picture 3">
            <a:extLst>
              <a:ext uri="{FF2B5EF4-FFF2-40B4-BE49-F238E27FC236}">
                <a16:creationId xmlns:a16="http://schemas.microsoft.com/office/drawing/2014/main" id="{7DBF36BA-0655-329B-7F59-6BD7D1DFDA32}"/>
              </a:ext>
            </a:extLst>
          </p:cNvPr>
          <p:cNvPicPr>
            <a:picLocks noChangeAspect="1"/>
          </p:cNvPicPr>
          <p:nvPr/>
        </p:nvPicPr>
        <p:blipFill>
          <a:blip r:embed="rId3"/>
          <a:stretch>
            <a:fillRect/>
          </a:stretch>
        </p:blipFill>
        <p:spPr>
          <a:xfrm>
            <a:off x="3266027" y="4474028"/>
            <a:ext cx="5322802" cy="2285875"/>
          </a:xfrm>
          <a:prstGeom prst="rect">
            <a:avLst/>
          </a:prstGeom>
        </p:spPr>
      </p:pic>
    </p:spTree>
    <p:extLst>
      <p:ext uri="{BB962C8B-B14F-4D97-AF65-F5344CB8AC3E}">
        <p14:creationId xmlns:p14="http://schemas.microsoft.com/office/powerpoint/2010/main" val="1860483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06F706-F64B-7172-64E3-0576326B88A7}"/>
              </a:ext>
            </a:extLst>
          </p:cNvPr>
          <p:cNvSpPr>
            <a:spLocks noGrp="1"/>
          </p:cNvSpPr>
          <p:nvPr>
            <p:ph type="title"/>
          </p:nvPr>
        </p:nvSpPr>
        <p:spPr>
          <a:xfrm>
            <a:off x="838200" y="365125"/>
            <a:ext cx="10515600" cy="1325563"/>
          </a:xfrm>
        </p:spPr>
        <p:txBody>
          <a:bodyPr>
            <a:normAutofit/>
          </a:bodyPr>
          <a:lstStyle/>
          <a:p>
            <a:r>
              <a:rPr lang="en-US" sz="4200" u="sng"/>
              <a:t>KPI Forecasting – Quotes, Sales, Responses, WP</a:t>
            </a: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C38DE4-DFC0-456D-A26C-ABA58F3625A6}"/>
              </a:ext>
            </a:extLst>
          </p:cNvPr>
          <p:cNvSpPr>
            <a:spLocks noGrp="1"/>
          </p:cNvSpPr>
          <p:nvPr>
            <p:ph idx="1"/>
          </p:nvPr>
        </p:nvSpPr>
        <p:spPr>
          <a:xfrm>
            <a:off x="261257" y="1857974"/>
            <a:ext cx="11506199" cy="4634901"/>
          </a:xfrm>
        </p:spPr>
        <p:txBody>
          <a:bodyPr>
            <a:noAutofit/>
          </a:bodyPr>
          <a:lstStyle/>
          <a:p>
            <a:r>
              <a:rPr lang="en-US" sz="1600" b="1" i="1" dirty="0"/>
              <a:t>Business Problem  – </a:t>
            </a:r>
            <a:r>
              <a:rPr lang="en-US" sz="1600" dirty="0"/>
              <a:t>Workforce and Marketing team needed daily level forecasts to allocate resources more effectively compared to previously used monthly forecasts.</a:t>
            </a:r>
          </a:p>
          <a:p>
            <a:r>
              <a:rPr lang="en-US" sz="1600" b="1" i="1" dirty="0"/>
              <a:t>Deliverables </a:t>
            </a:r>
          </a:p>
          <a:p>
            <a:pPr lvl="1"/>
            <a:r>
              <a:rPr lang="en-US" sz="1600" dirty="0"/>
              <a:t>A spreadsheet with yearly forecast at a daily level.</a:t>
            </a:r>
          </a:p>
          <a:p>
            <a:pPr lvl="1"/>
            <a:r>
              <a:rPr lang="en-US" sz="1600" b="0" i="0" dirty="0">
                <a:effectLst/>
              </a:rPr>
              <a:t>Collaborate with the Build team in order to develop a Power BI dashboard that allows the business to monitor and compare the Planned and Actual forecast data.</a:t>
            </a:r>
            <a:endParaRPr lang="en-US" sz="1600" dirty="0"/>
          </a:p>
          <a:p>
            <a:r>
              <a:rPr lang="en-US" sz="1600" b="1" i="1" dirty="0"/>
              <a:t>Training set </a:t>
            </a:r>
            <a:r>
              <a:rPr lang="en-US" sz="1600" dirty="0"/>
              <a:t>- </a:t>
            </a:r>
            <a:r>
              <a:rPr lang="en-US" sz="1600" b="0" i="0" dirty="0">
                <a:solidFill>
                  <a:srgbClr val="374151"/>
                </a:solidFill>
                <a:effectLst/>
              </a:rPr>
              <a:t>Historical data ranging from 2019 to 2021, which includes actual KPIs, lag values as well as other independent features such as "</a:t>
            </a:r>
            <a:r>
              <a:rPr lang="en-US" sz="1600" b="0" i="0" dirty="0" err="1">
                <a:solidFill>
                  <a:srgbClr val="374151"/>
                </a:solidFill>
                <a:effectLst/>
              </a:rPr>
              <a:t>day_of_week</a:t>
            </a:r>
            <a:r>
              <a:rPr lang="en-US" sz="1600" b="0" i="0" dirty="0">
                <a:solidFill>
                  <a:srgbClr val="374151"/>
                </a:solidFill>
                <a:effectLst/>
              </a:rPr>
              <a:t>," "month,"  "</a:t>
            </a:r>
            <a:r>
              <a:rPr lang="en-US" sz="1600" b="0" i="0" dirty="0" err="1">
                <a:solidFill>
                  <a:srgbClr val="374151"/>
                </a:solidFill>
                <a:effectLst/>
              </a:rPr>
              <a:t>is_public_holiday</a:t>
            </a:r>
            <a:r>
              <a:rPr lang="en-US" sz="1600" b="0" i="0" dirty="0">
                <a:solidFill>
                  <a:srgbClr val="374151"/>
                </a:solidFill>
                <a:effectLst/>
              </a:rPr>
              <a:t>"  </a:t>
            </a:r>
            <a:r>
              <a:rPr lang="en-US" sz="1600" dirty="0">
                <a:solidFill>
                  <a:srgbClr val="374151"/>
                </a:solidFill>
              </a:rPr>
              <a:t>etc., </a:t>
            </a:r>
            <a:r>
              <a:rPr lang="en-US" sz="1600" b="0" i="0" dirty="0">
                <a:solidFill>
                  <a:srgbClr val="374151"/>
                </a:solidFill>
                <a:effectLst/>
              </a:rPr>
              <a:t>to aid identifying patterns and trends over time</a:t>
            </a:r>
            <a:r>
              <a:rPr lang="en-US" sz="1100" b="0" i="0" dirty="0">
                <a:solidFill>
                  <a:srgbClr val="374151"/>
                </a:solidFill>
                <a:effectLst/>
                <a:latin typeface="Söhne"/>
              </a:rPr>
              <a:t>. </a:t>
            </a:r>
            <a:endParaRPr lang="en-US" sz="1600" dirty="0"/>
          </a:p>
          <a:p>
            <a:r>
              <a:rPr lang="en-US" sz="1600" b="1" i="1" dirty="0"/>
              <a:t>Evaluation</a:t>
            </a:r>
            <a:r>
              <a:rPr lang="en-US" sz="1600" dirty="0"/>
              <a:t> – </a:t>
            </a:r>
            <a:r>
              <a:rPr lang="en-US" sz="1600" b="0" i="0" dirty="0">
                <a:solidFill>
                  <a:srgbClr val="374151"/>
                </a:solidFill>
                <a:effectLst/>
              </a:rPr>
              <a:t>Models such as </a:t>
            </a:r>
            <a:r>
              <a:rPr lang="en-US" sz="1600" b="0" i="0" dirty="0" err="1">
                <a:solidFill>
                  <a:srgbClr val="374151"/>
                </a:solidFill>
                <a:effectLst/>
              </a:rPr>
              <a:t>XGBoost</a:t>
            </a:r>
            <a:r>
              <a:rPr lang="en-US" sz="1600" b="0" i="0" dirty="0">
                <a:solidFill>
                  <a:srgbClr val="374151"/>
                </a:solidFill>
                <a:effectLst/>
              </a:rPr>
              <a:t> Regressor, Facebook Prophet, and LSTM Model are used. However, the LSTM Model outperformed the others in relation to MAPE.</a:t>
            </a:r>
            <a:endParaRPr lang="en-US" sz="1600" dirty="0"/>
          </a:p>
          <a:p>
            <a:r>
              <a:rPr lang="en-US" sz="1600" b="1" i="1" dirty="0"/>
              <a:t>Final</a:t>
            </a:r>
            <a:r>
              <a:rPr lang="en-US" sz="1600" b="1" dirty="0"/>
              <a:t> Adjusted Model Forecasts </a:t>
            </a:r>
            <a:r>
              <a:rPr lang="en-US" sz="1600" dirty="0"/>
              <a:t>– To match with the monthly planned values.</a:t>
            </a:r>
          </a:p>
          <a:p>
            <a:r>
              <a:rPr lang="en-US" sz="1600" b="1" i="1" dirty="0"/>
              <a:t>Results</a:t>
            </a:r>
            <a:r>
              <a:rPr lang="en-US" sz="1600" dirty="0"/>
              <a:t> – </a:t>
            </a:r>
            <a:r>
              <a:rPr lang="en-US" sz="1600" b="0" i="0" dirty="0">
                <a:solidFill>
                  <a:srgbClr val="374151"/>
                </a:solidFill>
                <a:effectLst/>
              </a:rPr>
              <a:t>The overall trend and seasonality were accurately captured, although unusual instances of historical spikes were also factored into the forecasting process. For instance, if there was a spike in numbers on Jan 15, 2021, as a result of a special campaign, the model might incorrectly predict a similar trend for the following year</a:t>
            </a:r>
            <a:r>
              <a:rPr lang="en-US" sz="1100" b="0" i="0" dirty="0">
                <a:solidFill>
                  <a:srgbClr val="374151"/>
                </a:solidFill>
                <a:effectLst/>
                <a:latin typeface="Söhne"/>
              </a:rPr>
              <a:t>.</a:t>
            </a:r>
            <a:endParaRPr lang="en-US" sz="1600" dirty="0">
              <a:latin typeface="Calibri" panose="020F0502020204030204" pitchFamily="34" charset="0"/>
            </a:endParaRPr>
          </a:p>
          <a:p>
            <a:r>
              <a:rPr lang="en-US" sz="1600" b="1" i="1" dirty="0">
                <a:latin typeface="Calibri" panose="020F0502020204030204" pitchFamily="34" charset="0"/>
              </a:rPr>
              <a:t>Next Release –</a:t>
            </a:r>
            <a:r>
              <a:rPr lang="en-US" sz="1600" dirty="0">
                <a:latin typeface="Calibri" panose="020F0502020204030204" pitchFamily="34" charset="0"/>
              </a:rPr>
              <a:t> Started </a:t>
            </a:r>
            <a:r>
              <a:rPr lang="en-US" sz="1600" dirty="0">
                <a:solidFill>
                  <a:srgbClr val="374151"/>
                </a:solidFill>
                <a:latin typeface="Calibri" panose="020F0502020204030204" pitchFamily="34" charset="0"/>
              </a:rPr>
              <a:t>i</a:t>
            </a:r>
            <a:r>
              <a:rPr lang="en-US" sz="1600" b="0" i="0" dirty="0">
                <a:solidFill>
                  <a:srgbClr val="374151"/>
                </a:solidFill>
                <a:effectLst/>
              </a:rPr>
              <a:t>ncorporating campaign data to track and analyze spikes more effectively, resulting in improved forecasting.</a:t>
            </a:r>
            <a:endParaRPr lang="en-US" sz="1600" dirty="0">
              <a:latin typeface="Calibri" panose="020F0502020204030204" pitchFamily="34" charset="0"/>
            </a:endParaRPr>
          </a:p>
          <a:p>
            <a:pPr marL="0" indent="0">
              <a:buNone/>
            </a:pPr>
            <a:endParaRPr lang="en-US" sz="1600" dirty="0">
              <a:latin typeface="Calibri" panose="020F0502020204030204" pitchFamily="34" charset="0"/>
            </a:endParaRPr>
          </a:p>
          <a:p>
            <a:endParaRPr lang="en-US" sz="1600" dirty="0">
              <a:effectLst/>
            </a:endParaRPr>
          </a:p>
          <a:p>
            <a:endParaRPr lang="en-US" sz="1600" dirty="0"/>
          </a:p>
          <a:p>
            <a:endParaRPr lang="en-US" sz="1600" dirty="0"/>
          </a:p>
        </p:txBody>
      </p:sp>
    </p:spTree>
    <p:extLst>
      <p:ext uri="{BB962C8B-B14F-4D97-AF65-F5344CB8AC3E}">
        <p14:creationId xmlns:p14="http://schemas.microsoft.com/office/powerpoint/2010/main" val="2718056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96310-5045-82D6-66A9-2C78E116A4A3}"/>
              </a:ext>
            </a:extLst>
          </p:cNvPr>
          <p:cNvSpPr>
            <a:spLocks noGrp="1"/>
          </p:cNvSpPr>
          <p:nvPr>
            <p:ph type="title"/>
          </p:nvPr>
        </p:nvSpPr>
        <p:spPr>
          <a:xfrm>
            <a:off x="838200" y="365125"/>
            <a:ext cx="10515600" cy="777875"/>
          </a:xfrm>
        </p:spPr>
        <p:txBody>
          <a:bodyPr>
            <a:normAutofit/>
          </a:bodyPr>
          <a:lstStyle/>
          <a:p>
            <a:r>
              <a:rPr lang="en-US" sz="3600" u="sng" dirty="0"/>
              <a:t>Other Projects</a:t>
            </a:r>
          </a:p>
        </p:txBody>
      </p:sp>
      <p:sp>
        <p:nvSpPr>
          <p:cNvPr id="3" name="Content Placeholder 2">
            <a:extLst>
              <a:ext uri="{FF2B5EF4-FFF2-40B4-BE49-F238E27FC236}">
                <a16:creationId xmlns:a16="http://schemas.microsoft.com/office/drawing/2014/main" id="{FCBA3B70-B020-92D6-4F93-F36942130D39}"/>
              </a:ext>
            </a:extLst>
          </p:cNvPr>
          <p:cNvSpPr>
            <a:spLocks noGrp="1"/>
          </p:cNvSpPr>
          <p:nvPr>
            <p:ph idx="1"/>
          </p:nvPr>
        </p:nvSpPr>
        <p:spPr>
          <a:xfrm>
            <a:off x="838200" y="1143000"/>
            <a:ext cx="10515600" cy="5349875"/>
          </a:xfrm>
        </p:spPr>
        <p:txBody>
          <a:bodyPr/>
          <a:lstStyle/>
          <a:p>
            <a:r>
              <a:rPr lang="en-US" sz="1900" b="1" i="1" dirty="0"/>
              <a:t>Business Problem</a:t>
            </a:r>
          </a:p>
          <a:p>
            <a:pPr marL="0" indent="0">
              <a:buNone/>
            </a:pPr>
            <a:r>
              <a:rPr lang="en-US" sz="1600" b="1" i="1" dirty="0"/>
              <a:t>       </a:t>
            </a:r>
            <a:r>
              <a:rPr lang="en-US" sz="1600" dirty="0"/>
              <a:t>How to identify &amp; prioritize Home policies that are subject to external inspection and are at high risk of non-renewal?</a:t>
            </a:r>
          </a:p>
          <a:p>
            <a:pPr marL="0" indent="0">
              <a:buNone/>
            </a:pPr>
            <a:r>
              <a:rPr lang="en-US" sz="1600" dirty="0"/>
              <a:t>         </a:t>
            </a:r>
            <a:r>
              <a:rPr lang="en-US" sz="1600" b="1" i="1" dirty="0"/>
              <a:t>Solution</a:t>
            </a:r>
            <a:r>
              <a:rPr lang="en-US" sz="1600" dirty="0"/>
              <a:t> : Used SHAP values and identified features like “Age of Home”, “exposed wiring”, “roof rotting”, “siding missing”, “roof type” had </a:t>
            </a:r>
            <a:r>
              <a:rPr lang="en-US" sz="1600" b="0" i="0" dirty="0">
                <a:effectLst/>
              </a:rPr>
              <a:t>a significant impact on non-renewal. Based on these results, recommendations were provided to the underwriting team to assist them in prioritizing the list of policies that required immediate attention.</a:t>
            </a:r>
          </a:p>
          <a:p>
            <a:r>
              <a:rPr lang="en-US" sz="1600" b="0" i="0" dirty="0">
                <a:solidFill>
                  <a:srgbClr val="374151"/>
                </a:solidFill>
                <a:effectLst/>
              </a:rPr>
              <a:t>Analyzed the frequency and severity of claims within different QI (Quality Improvement) score groups.</a:t>
            </a:r>
          </a:p>
          <a:p>
            <a:r>
              <a:rPr lang="en-US" sz="1600" dirty="0"/>
              <a:t>Part of team that was responsible for creation </a:t>
            </a:r>
            <a:r>
              <a:rPr lang="en-US" sz="1600"/>
              <a:t>of dataset for </a:t>
            </a:r>
            <a:r>
              <a:rPr lang="en-US" sz="1600" dirty="0"/>
              <a:t>Acxiom Daily Refresh to support BI Team.</a:t>
            </a:r>
          </a:p>
          <a:p>
            <a:r>
              <a:rPr lang="en-US" sz="1600" b="0" i="0" dirty="0">
                <a:solidFill>
                  <a:srgbClr val="374151"/>
                </a:solidFill>
                <a:effectLst/>
              </a:rPr>
              <a:t>Built a dashboard to display the customer base according to census tracts.</a:t>
            </a:r>
          </a:p>
          <a:p>
            <a:pPr marL="0" indent="0">
              <a:buNone/>
            </a:pPr>
            <a:r>
              <a:rPr lang="en-US" sz="1600" b="1" dirty="0">
                <a:solidFill>
                  <a:srgbClr val="374151"/>
                </a:solidFill>
              </a:rPr>
              <a:t>Below are some In-flight Projects</a:t>
            </a:r>
          </a:p>
          <a:p>
            <a:r>
              <a:rPr lang="en-US" sz="1600" b="0" i="0" dirty="0">
                <a:solidFill>
                  <a:srgbClr val="374151"/>
                </a:solidFill>
                <a:effectLst/>
              </a:rPr>
              <a:t>How can we determine whether the potential losses for a given policy in its upcoming term will exceed the pre-defined threshold limit?</a:t>
            </a:r>
          </a:p>
          <a:p>
            <a:pPr marL="457200" lvl="1" indent="0">
              <a:buNone/>
            </a:pPr>
            <a:r>
              <a:rPr lang="en-US" sz="1600" b="1" i="1" dirty="0">
                <a:solidFill>
                  <a:srgbClr val="374151"/>
                </a:solidFill>
              </a:rPr>
              <a:t>Solution</a:t>
            </a:r>
            <a:r>
              <a:rPr lang="en-US" sz="1600" dirty="0">
                <a:solidFill>
                  <a:srgbClr val="374151"/>
                </a:solidFill>
              </a:rPr>
              <a:t> : Built a Loss Ratio model by using policy term level &amp; claims information. However, model </a:t>
            </a:r>
            <a:r>
              <a:rPr lang="en-US" sz="1600" b="0" i="0" dirty="0">
                <a:solidFill>
                  <a:srgbClr val="374151"/>
                </a:solidFill>
                <a:effectLst/>
              </a:rPr>
              <a:t>still requires refinement and tuning to enhance the evaluation metrics.</a:t>
            </a:r>
            <a:endParaRPr lang="en-US" sz="1600" b="1" i="1" dirty="0">
              <a:effectLst/>
            </a:endParaRPr>
          </a:p>
          <a:p>
            <a:r>
              <a:rPr lang="en-US" sz="1600" b="0" i="0" dirty="0">
                <a:solidFill>
                  <a:srgbClr val="374151"/>
                </a:solidFill>
                <a:effectLst/>
              </a:rPr>
              <a:t>Part of team which focuses on modifying queries that were originally designed for on-premises systems so that they could now reference the point-in-time tables in GCP.</a:t>
            </a:r>
          </a:p>
          <a:p>
            <a:r>
              <a:rPr lang="en-US" sz="1600" b="0" i="0" dirty="0">
                <a:solidFill>
                  <a:srgbClr val="374151"/>
                </a:solidFill>
                <a:effectLst/>
              </a:rPr>
              <a:t>Think from the perspective of an Underwriter and identify potential factors that may result in an auto policy being flagged for non-renewal. Develop a machine learning model to predict non-renewal.</a:t>
            </a:r>
            <a:endParaRPr lang="en-US" sz="1600" dirty="0"/>
          </a:p>
          <a:p>
            <a:pPr marL="0" indent="0">
              <a:buNone/>
            </a:pPr>
            <a:endParaRPr lang="en-US" sz="1400" dirty="0">
              <a:effectLst/>
            </a:endParaRPr>
          </a:p>
          <a:p>
            <a:pPr marL="457200" lvl="1" indent="0">
              <a:buNone/>
            </a:pPr>
            <a:endParaRPr lang="en-US" dirty="0"/>
          </a:p>
        </p:txBody>
      </p:sp>
    </p:spTree>
    <p:extLst>
      <p:ext uri="{BB962C8B-B14F-4D97-AF65-F5344CB8AC3E}">
        <p14:creationId xmlns:p14="http://schemas.microsoft.com/office/powerpoint/2010/main" val="2366236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859</Words>
  <Application>Microsoft Macintosh PowerPoint</Application>
  <PresentationFormat>Widescreen</PresentationFormat>
  <Paragraphs>52</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Söhne</vt:lpstr>
      <vt:lpstr>Wingdings</vt:lpstr>
      <vt:lpstr>Office Theme</vt:lpstr>
      <vt:lpstr>Meghnath Reddy Challa</vt:lpstr>
      <vt:lpstr>Customer Defection – Auto New Business Churn Model</vt:lpstr>
      <vt:lpstr>Phase 2 – High Value/High Risk Customers</vt:lpstr>
      <vt:lpstr>KPI Forecasting – Quotes, Sales, Responses, WP</vt:lpstr>
      <vt:lpstr>Other Projects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Meghnath Reddy Challa</dc:title>
  <dc:creator>Challa, Meghnath Reddy</dc:creator>
  <cp:lastModifiedBy>Challa, Meghnath Reddy</cp:lastModifiedBy>
  <cp:revision>6</cp:revision>
  <dcterms:created xsi:type="dcterms:W3CDTF">2023-05-10T00:30:14Z</dcterms:created>
  <dcterms:modified xsi:type="dcterms:W3CDTF">2023-05-10T05:50:35Z</dcterms:modified>
</cp:coreProperties>
</file>