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4"/>
  </p:sldMasterIdLst>
  <p:notesMasterIdLst>
    <p:notesMasterId r:id="rId19"/>
  </p:notesMasterIdLst>
  <p:handoutMasterIdLst>
    <p:handoutMasterId r:id="rId20"/>
  </p:handoutMasterIdLst>
  <p:sldIdLst>
    <p:sldId id="256" r:id="rId5"/>
    <p:sldId id="257" r:id="rId6"/>
    <p:sldId id="259" r:id="rId7"/>
    <p:sldId id="260" r:id="rId8"/>
    <p:sldId id="270" r:id="rId9"/>
    <p:sldId id="261" r:id="rId10"/>
    <p:sldId id="262" r:id="rId11"/>
    <p:sldId id="263" r:id="rId12"/>
    <p:sldId id="264" r:id="rId13"/>
    <p:sldId id="265" r:id="rId14"/>
    <p:sldId id="266" r:id="rId15"/>
    <p:sldId id="267"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646" autoAdjust="0"/>
  </p:normalViewPr>
  <p:slideViewPr>
    <p:cSldViewPr snapToGrid="0">
      <p:cViewPr varScale="1">
        <p:scale>
          <a:sx n="112" d="100"/>
          <a:sy n="112" d="100"/>
        </p:scale>
        <p:origin x="492" y="96"/>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5A6127-F931-4A60-94C4-EF8C2A854650}" type="doc">
      <dgm:prSet loTypeId="urn:microsoft.com/office/officeart/2005/8/layout/process5" loCatId="process" qsTypeId="urn:microsoft.com/office/officeart/2005/8/quickstyle/simple1" qsCatId="simple" csTypeId="urn:microsoft.com/office/officeart/2005/8/colors/accent1_2" csCatId="accent1"/>
      <dgm:spPr/>
      <dgm:t>
        <a:bodyPr/>
        <a:lstStyle/>
        <a:p>
          <a:endParaRPr lang="en-US"/>
        </a:p>
      </dgm:t>
    </dgm:pt>
    <dgm:pt modelId="{10F7E9C6-031C-4E97-86DF-8A1EFA82E9BB}">
      <dgm:prSet/>
      <dgm:spPr/>
      <dgm:t>
        <a:bodyPr/>
        <a:lstStyle/>
        <a:p>
          <a:r>
            <a:rPr lang="en-IN"/>
            <a:t>If Agent_name and Agent_ID column had #N/A value in the row, it meant the call by the customer was abandoned. </a:t>
          </a:r>
          <a:endParaRPr lang="en-US"/>
        </a:p>
      </dgm:t>
    </dgm:pt>
    <dgm:pt modelId="{D55381A6-E783-4D1E-802E-547FF1EF5F3F}" type="parTrans" cxnId="{3BB880E0-F8F0-4089-ACB1-470699917236}">
      <dgm:prSet/>
      <dgm:spPr/>
      <dgm:t>
        <a:bodyPr/>
        <a:lstStyle/>
        <a:p>
          <a:endParaRPr lang="en-US"/>
        </a:p>
      </dgm:t>
    </dgm:pt>
    <dgm:pt modelId="{CFD822A3-1CAE-4DAB-A19B-23B7C422583E}" type="sibTrans" cxnId="{3BB880E0-F8F0-4089-ACB1-470699917236}">
      <dgm:prSet/>
      <dgm:spPr/>
      <dgm:t>
        <a:bodyPr/>
        <a:lstStyle/>
        <a:p>
          <a:endParaRPr lang="en-US"/>
        </a:p>
      </dgm:t>
    </dgm:pt>
    <dgm:pt modelId="{6849F195-E036-48C9-810C-3738B5BB166F}">
      <dgm:prSet/>
      <dgm:spPr/>
      <dgm:t>
        <a:bodyPr/>
        <a:lstStyle/>
        <a:p>
          <a:r>
            <a:rPr lang="en-IN"/>
            <a:t>Blank rows of Wrapped_By column imputed with #N/A if calls were abandoned. If calls were picked up and wrapped_by column was blank, Agent was imputed through mode imputation. </a:t>
          </a:r>
          <a:endParaRPr lang="en-US"/>
        </a:p>
      </dgm:t>
    </dgm:pt>
    <dgm:pt modelId="{616C46F3-40C0-4415-8509-55759757CA8C}" type="parTrans" cxnId="{F91ACE46-B6F4-4BE3-A0EA-33E230C47F80}">
      <dgm:prSet/>
      <dgm:spPr/>
      <dgm:t>
        <a:bodyPr/>
        <a:lstStyle/>
        <a:p>
          <a:endParaRPr lang="en-US"/>
        </a:p>
      </dgm:t>
    </dgm:pt>
    <dgm:pt modelId="{DA7293C4-0A2F-4836-B33C-BE76AA79DC67}" type="sibTrans" cxnId="{F91ACE46-B6F4-4BE3-A0EA-33E230C47F80}">
      <dgm:prSet/>
      <dgm:spPr/>
      <dgm:t>
        <a:bodyPr/>
        <a:lstStyle/>
        <a:p>
          <a:endParaRPr lang="en-US"/>
        </a:p>
      </dgm:t>
    </dgm:pt>
    <dgm:pt modelId="{7BDD000A-DC2F-48B1-B104-5164A28139FE}">
      <dgm:prSet/>
      <dgm:spPr/>
      <dgm:t>
        <a:bodyPr/>
        <a:lstStyle/>
        <a:p>
          <a:r>
            <a:rPr lang="en-IN"/>
            <a:t>The column ringing was deleted since it only contained one value `YES`. </a:t>
          </a:r>
          <a:endParaRPr lang="en-US"/>
        </a:p>
      </dgm:t>
    </dgm:pt>
    <dgm:pt modelId="{3CD03AED-BB3F-48F0-B4F3-ABD43EED52AA}" type="parTrans" cxnId="{90F04696-68C4-42F4-B862-A58B7127D274}">
      <dgm:prSet/>
      <dgm:spPr/>
      <dgm:t>
        <a:bodyPr/>
        <a:lstStyle/>
        <a:p>
          <a:endParaRPr lang="en-US"/>
        </a:p>
      </dgm:t>
    </dgm:pt>
    <dgm:pt modelId="{E1A27D17-EDDD-4B71-B87E-E077C80FD95B}" type="sibTrans" cxnId="{90F04696-68C4-42F4-B862-A58B7127D274}">
      <dgm:prSet/>
      <dgm:spPr/>
      <dgm:t>
        <a:bodyPr/>
        <a:lstStyle/>
        <a:p>
          <a:endParaRPr lang="en-US"/>
        </a:p>
      </dgm:t>
    </dgm:pt>
    <dgm:pt modelId="{546A6C2E-1CEF-408A-BB29-0FF8057F8A38}" type="pres">
      <dgm:prSet presAssocID="{2D5A6127-F931-4A60-94C4-EF8C2A854650}" presName="diagram" presStyleCnt="0">
        <dgm:presLayoutVars>
          <dgm:dir/>
          <dgm:resizeHandles val="exact"/>
        </dgm:presLayoutVars>
      </dgm:prSet>
      <dgm:spPr/>
    </dgm:pt>
    <dgm:pt modelId="{8A155BB5-3F2B-4BCD-847F-1BE4E1F37A3D}" type="pres">
      <dgm:prSet presAssocID="{10F7E9C6-031C-4E97-86DF-8A1EFA82E9BB}" presName="node" presStyleLbl="node1" presStyleIdx="0" presStyleCnt="3">
        <dgm:presLayoutVars>
          <dgm:bulletEnabled val="1"/>
        </dgm:presLayoutVars>
      </dgm:prSet>
      <dgm:spPr/>
    </dgm:pt>
    <dgm:pt modelId="{AB96724B-7747-444F-BB4A-14765C0956D2}" type="pres">
      <dgm:prSet presAssocID="{CFD822A3-1CAE-4DAB-A19B-23B7C422583E}" presName="sibTrans" presStyleLbl="sibTrans2D1" presStyleIdx="0" presStyleCnt="2"/>
      <dgm:spPr/>
    </dgm:pt>
    <dgm:pt modelId="{994FFB96-B21B-49E1-8283-68D001CB79D4}" type="pres">
      <dgm:prSet presAssocID="{CFD822A3-1CAE-4DAB-A19B-23B7C422583E}" presName="connectorText" presStyleLbl="sibTrans2D1" presStyleIdx="0" presStyleCnt="2"/>
      <dgm:spPr/>
    </dgm:pt>
    <dgm:pt modelId="{B1AC6D1A-A27F-47A9-99AF-BE4FC11BF1E5}" type="pres">
      <dgm:prSet presAssocID="{6849F195-E036-48C9-810C-3738B5BB166F}" presName="node" presStyleLbl="node1" presStyleIdx="1" presStyleCnt="3">
        <dgm:presLayoutVars>
          <dgm:bulletEnabled val="1"/>
        </dgm:presLayoutVars>
      </dgm:prSet>
      <dgm:spPr/>
    </dgm:pt>
    <dgm:pt modelId="{AC0CC7AD-AC31-4612-8BA3-9735B2C86ABF}" type="pres">
      <dgm:prSet presAssocID="{DA7293C4-0A2F-4836-B33C-BE76AA79DC67}" presName="sibTrans" presStyleLbl="sibTrans2D1" presStyleIdx="1" presStyleCnt="2"/>
      <dgm:spPr/>
    </dgm:pt>
    <dgm:pt modelId="{C9D1C154-678A-417F-8571-AFEEDAB1B24E}" type="pres">
      <dgm:prSet presAssocID="{DA7293C4-0A2F-4836-B33C-BE76AA79DC67}" presName="connectorText" presStyleLbl="sibTrans2D1" presStyleIdx="1" presStyleCnt="2"/>
      <dgm:spPr/>
    </dgm:pt>
    <dgm:pt modelId="{21D15333-38A0-4EB2-ABC1-2566F23FA980}" type="pres">
      <dgm:prSet presAssocID="{7BDD000A-DC2F-48B1-B104-5164A28139FE}" presName="node" presStyleLbl="node1" presStyleIdx="2" presStyleCnt="3">
        <dgm:presLayoutVars>
          <dgm:bulletEnabled val="1"/>
        </dgm:presLayoutVars>
      </dgm:prSet>
      <dgm:spPr/>
    </dgm:pt>
  </dgm:ptLst>
  <dgm:cxnLst>
    <dgm:cxn modelId="{2D096805-4428-4AF3-8970-5C3B19CD4ABB}" type="presOf" srcId="{7BDD000A-DC2F-48B1-B104-5164A28139FE}" destId="{21D15333-38A0-4EB2-ABC1-2566F23FA980}" srcOrd="0" destOrd="0" presId="urn:microsoft.com/office/officeart/2005/8/layout/process5"/>
    <dgm:cxn modelId="{FCAF911B-DDF1-447E-A2AF-DD35DFB1F79F}" type="presOf" srcId="{CFD822A3-1CAE-4DAB-A19B-23B7C422583E}" destId="{994FFB96-B21B-49E1-8283-68D001CB79D4}" srcOrd="1" destOrd="0" presId="urn:microsoft.com/office/officeart/2005/8/layout/process5"/>
    <dgm:cxn modelId="{14CE2533-370C-482A-8901-555393CA106C}" type="presOf" srcId="{10F7E9C6-031C-4E97-86DF-8A1EFA82E9BB}" destId="{8A155BB5-3F2B-4BCD-847F-1BE4E1F37A3D}" srcOrd="0" destOrd="0" presId="urn:microsoft.com/office/officeart/2005/8/layout/process5"/>
    <dgm:cxn modelId="{F91ACE46-B6F4-4BE3-A0EA-33E230C47F80}" srcId="{2D5A6127-F931-4A60-94C4-EF8C2A854650}" destId="{6849F195-E036-48C9-810C-3738B5BB166F}" srcOrd="1" destOrd="0" parTransId="{616C46F3-40C0-4415-8509-55759757CA8C}" sibTransId="{DA7293C4-0A2F-4836-B33C-BE76AA79DC67}"/>
    <dgm:cxn modelId="{E2596C4E-3E48-4284-805B-0EEC5D00D1A7}" type="presOf" srcId="{DA7293C4-0A2F-4836-B33C-BE76AA79DC67}" destId="{C9D1C154-678A-417F-8571-AFEEDAB1B24E}" srcOrd="1" destOrd="0" presId="urn:microsoft.com/office/officeart/2005/8/layout/process5"/>
    <dgm:cxn modelId="{8332457B-9F12-4DF7-88C0-0382BB1B1D47}" type="presOf" srcId="{CFD822A3-1CAE-4DAB-A19B-23B7C422583E}" destId="{AB96724B-7747-444F-BB4A-14765C0956D2}" srcOrd="0" destOrd="0" presId="urn:microsoft.com/office/officeart/2005/8/layout/process5"/>
    <dgm:cxn modelId="{F9F45E7F-1C94-4CCA-8761-8100B769F33C}" type="presOf" srcId="{DA7293C4-0A2F-4836-B33C-BE76AA79DC67}" destId="{AC0CC7AD-AC31-4612-8BA3-9735B2C86ABF}" srcOrd="0" destOrd="0" presId="urn:microsoft.com/office/officeart/2005/8/layout/process5"/>
    <dgm:cxn modelId="{8668928A-21DC-4B46-9DC4-2A31F1F22826}" type="presOf" srcId="{6849F195-E036-48C9-810C-3738B5BB166F}" destId="{B1AC6D1A-A27F-47A9-99AF-BE4FC11BF1E5}" srcOrd="0" destOrd="0" presId="urn:microsoft.com/office/officeart/2005/8/layout/process5"/>
    <dgm:cxn modelId="{90F04696-68C4-42F4-B862-A58B7127D274}" srcId="{2D5A6127-F931-4A60-94C4-EF8C2A854650}" destId="{7BDD000A-DC2F-48B1-B104-5164A28139FE}" srcOrd="2" destOrd="0" parTransId="{3CD03AED-BB3F-48F0-B4F3-ABD43EED52AA}" sibTransId="{E1A27D17-EDDD-4B71-B87E-E077C80FD95B}"/>
    <dgm:cxn modelId="{3BB880E0-F8F0-4089-ACB1-470699917236}" srcId="{2D5A6127-F931-4A60-94C4-EF8C2A854650}" destId="{10F7E9C6-031C-4E97-86DF-8A1EFA82E9BB}" srcOrd="0" destOrd="0" parTransId="{D55381A6-E783-4D1E-802E-547FF1EF5F3F}" sibTransId="{CFD822A3-1CAE-4DAB-A19B-23B7C422583E}"/>
    <dgm:cxn modelId="{8E9E5BFD-DDD1-47E9-83E1-C88BDEF27813}" type="presOf" srcId="{2D5A6127-F931-4A60-94C4-EF8C2A854650}" destId="{546A6C2E-1CEF-408A-BB29-0FF8057F8A38}" srcOrd="0" destOrd="0" presId="urn:microsoft.com/office/officeart/2005/8/layout/process5"/>
    <dgm:cxn modelId="{6744C507-7601-4885-83C5-E0CF1F19B020}" type="presParOf" srcId="{546A6C2E-1CEF-408A-BB29-0FF8057F8A38}" destId="{8A155BB5-3F2B-4BCD-847F-1BE4E1F37A3D}" srcOrd="0" destOrd="0" presId="urn:microsoft.com/office/officeart/2005/8/layout/process5"/>
    <dgm:cxn modelId="{707271BF-3288-49EC-A350-02BDF611D7A0}" type="presParOf" srcId="{546A6C2E-1CEF-408A-BB29-0FF8057F8A38}" destId="{AB96724B-7747-444F-BB4A-14765C0956D2}" srcOrd="1" destOrd="0" presId="urn:microsoft.com/office/officeart/2005/8/layout/process5"/>
    <dgm:cxn modelId="{6C4E87A9-6A5F-4635-A5A9-7421FCB138B0}" type="presParOf" srcId="{AB96724B-7747-444F-BB4A-14765C0956D2}" destId="{994FFB96-B21B-49E1-8283-68D001CB79D4}" srcOrd="0" destOrd="0" presId="urn:microsoft.com/office/officeart/2005/8/layout/process5"/>
    <dgm:cxn modelId="{CE5310AA-CE3B-4A79-AC08-C27503FF2BC3}" type="presParOf" srcId="{546A6C2E-1CEF-408A-BB29-0FF8057F8A38}" destId="{B1AC6D1A-A27F-47A9-99AF-BE4FC11BF1E5}" srcOrd="2" destOrd="0" presId="urn:microsoft.com/office/officeart/2005/8/layout/process5"/>
    <dgm:cxn modelId="{E19A272A-FF6C-4F31-8EF7-815F84A4CFAE}" type="presParOf" srcId="{546A6C2E-1CEF-408A-BB29-0FF8057F8A38}" destId="{AC0CC7AD-AC31-4612-8BA3-9735B2C86ABF}" srcOrd="3" destOrd="0" presId="urn:microsoft.com/office/officeart/2005/8/layout/process5"/>
    <dgm:cxn modelId="{2D895586-0576-49C0-B5C4-7277CDC8CCF4}" type="presParOf" srcId="{AC0CC7AD-AC31-4612-8BA3-9735B2C86ABF}" destId="{C9D1C154-678A-417F-8571-AFEEDAB1B24E}" srcOrd="0" destOrd="0" presId="urn:microsoft.com/office/officeart/2005/8/layout/process5"/>
    <dgm:cxn modelId="{02B6E458-8633-45C2-AB62-F4748521C1FC}" type="presParOf" srcId="{546A6C2E-1CEF-408A-BB29-0FF8057F8A38}" destId="{21D15333-38A0-4EB2-ABC1-2566F23FA980}"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155BB5-3F2B-4BCD-847F-1BE4E1F37A3D}">
      <dsp:nvSpPr>
        <dsp:cNvPr id="0" name=""/>
        <dsp:cNvSpPr/>
      </dsp:nvSpPr>
      <dsp:spPr>
        <a:xfrm>
          <a:off x="8594" y="921053"/>
          <a:ext cx="2568945" cy="1541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a:t>If Agent_name and Agent_ID column had #N/A value in the row, it meant the call by the customer was abandoned. </a:t>
          </a:r>
          <a:endParaRPr lang="en-US" sz="1500" kern="1200"/>
        </a:p>
      </dsp:txBody>
      <dsp:txXfrm>
        <a:off x="53739" y="966198"/>
        <a:ext cx="2478655" cy="1451077"/>
      </dsp:txXfrm>
    </dsp:sp>
    <dsp:sp modelId="{AB96724B-7747-444F-BB4A-14765C0956D2}">
      <dsp:nvSpPr>
        <dsp:cNvPr id="0" name=""/>
        <dsp:cNvSpPr/>
      </dsp:nvSpPr>
      <dsp:spPr>
        <a:xfrm>
          <a:off x="2803607" y="1373187"/>
          <a:ext cx="544616" cy="6370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803607" y="1500607"/>
        <a:ext cx="381231" cy="382258"/>
      </dsp:txXfrm>
    </dsp:sp>
    <dsp:sp modelId="{B1AC6D1A-A27F-47A9-99AF-BE4FC11BF1E5}">
      <dsp:nvSpPr>
        <dsp:cNvPr id="0" name=""/>
        <dsp:cNvSpPr/>
      </dsp:nvSpPr>
      <dsp:spPr>
        <a:xfrm>
          <a:off x="3605118" y="921053"/>
          <a:ext cx="2568945" cy="1541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a:t>Blank rows of Wrapped_By column imputed with #N/A if calls were abandoned. If calls were picked up and wrapped_by column was blank, Agent was imputed through mode imputation. </a:t>
          </a:r>
          <a:endParaRPr lang="en-US" sz="1500" kern="1200"/>
        </a:p>
      </dsp:txBody>
      <dsp:txXfrm>
        <a:off x="3650263" y="966198"/>
        <a:ext cx="2478655" cy="1451077"/>
      </dsp:txXfrm>
    </dsp:sp>
    <dsp:sp modelId="{AC0CC7AD-AC31-4612-8BA3-9735B2C86ABF}">
      <dsp:nvSpPr>
        <dsp:cNvPr id="0" name=""/>
        <dsp:cNvSpPr/>
      </dsp:nvSpPr>
      <dsp:spPr>
        <a:xfrm>
          <a:off x="6400130" y="1373187"/>
          <a:ext cx="544616" cy="6370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400130" y="1500607"/>
        <a:ext cx="381231" cy="382258"/>
      </dsp:txXfrm>
    </dsp:sp>
    <dsp:sp modelId="{21D15333-38A0-4EB2-ABC1-2566F23FA980}">
      <dsp:nvSpPr>
        <dsp:cNvPr id="0" name=""/>
        <dsp:cNvSpPr/>
      </dsp:nvSpPr>
      <dsp:spPr>
        <a:xfrm>
          <a:off x="7201641" y="921053"/>
          <a:ext cx="2568945" cy="1541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a:t>The column ringing was deleted since it only contained one value `YES`. </a:t>
          </a:r>
          <a:endParaRPr lang="en-US" sz="1500" kern="1200"/>
        </a:p>
      </dsp:txBody>
      <dsp:txXfrm>
        <a:off x="7246786" y="966198"/>
        <a:ext cx="2478655" cy="1451077"/>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8/18/2024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8/18/2024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r>
              <a:rPr lang="en-US"/>
              <a:t>9/8/20XX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273006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683078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378625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4286621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grpSp>
        <p:nvGrpSpPr>
          <p:cNvPr id="7" name="Group 6">
            <a:extLst>
              <a:ext uri="{FF2B5EF4-FFF2-40B4-BE49-F238E27FC236}">
                <a16:creationId xmlns:a16="http://schemas.microsoft.com/office/drawing/2014/main" id="{013CBA09-7F18-FE74-1AED-F130E1224A42}"/>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8" name="Freeform 3">
              <a:extLst>
                <a:ext uri="{FF2B5EF4-FFF2-40B4-BE49-F238E27FC236}">
                  <a16:creationId xmlns:a16="http://schemas.microsoft.com/office/drawing/2014/main" id="{09A6660C-5047-9337-7B2E-CA781CF93274}"/>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C81755D1-1B28-AFF5-991C-485A386E4963}"/>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0" name="Freeform 5">
              <a:extLst>
                <a:ext uri="{FF2B5EF4-FFF2-40B4-BE49-F238E27FC236}">
                  <a16:creationId xmlns:a16="http://schemas.microsoft.com/office/drawing/2014/main" id="{171888FD-88B3-2D03-7922-E4CC36FADAA1}"/>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6C2E7B79-E88E-6B1F-8C74-4EF1458BE44A}"/>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12" name="Freeform 6">
                <a:extLst>
                  <a:ext uri="{FF2B5EF4-FFF2-40B4-BE49-F238E27FC236}">
                    <a16:creationId xmlns:a16="http://schemas.microsoft.com/office/drawing/2014/main" id="{9F7B0221-84B9-4DBC-79DA-36C59A61318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3" name="Freeform 7">
                <a:extLst>
                  <a:ext uri="{FF2B5EF4-FFF2-40B4-BE49-F238E27FC236}">
                    <a16:creationId xmlns:a16="http://schemas.microsoft.com/office/drawing/2014/main" id="{DB01851B-D939-35BF-50DD-DE8747B98D36}"/>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Tree>
    <p:extLst>
      <p:ext uri="{BB962C8B-B14F-4D97-AF65-F5344CB8AC3E}">
        <p14:creationId xmlns:p14="http://schemas.microsoft.com/office/powerpoint/2010/main" val="4279537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372311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7107498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9/8/20XX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0102651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9/8/20XX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8711234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9/8/20XX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802202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8406247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0751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r>
              <a:rPr lang="en-US"/>
              <a:t>9/8/20XX</a:t>
            </a:r>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94A09A9-5501-47C1-A89A-A340965A2BE2}"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3088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71" r:id="rId13"/>
    <p:sldLayoutId id="2147483668" r:id="rId14"/>
    <p:sldLayoutId id="2147483669" r:id="rId15"/>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google.com/spreadsheets/d/14G5nyfHpnLdfrOSUcGcXU_zbzr9MJNY_/edit?usp=sharing&amp;ouid=117119704857987901939&amp;rtpof=true&amp;sd=tru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2" y="752458"/>
            <a:ext cx="7096933" cy="3830130"/>
          </a:xfrm>
        </p:spPr>
        <p:txBody>
          <a:bodyPr/>
          <a:lstStyle/>
          <a:p>
            <a:r>
              <a:rPr lang="en-US" b="1" i="0" dirty="0">
                <a:solidFill>
                  <a:srgbClr val="3C4858"/>
                </a:solidFill>
                <a:effectLst/>
                <a:highlight>
                  <a:srgbClr val="FFFFFF"/>
                </a:highlight>
                <a:latin typeface="Manrope"/>
              </a:rPr>
              <a:t>ABC Call Volume Trend Analysis</a:t>
            </a:r>
            <a:br>
              <a:rPr lang="en-US" b="1" i="0" dirty="0">
                <a:solidFill>
                  <a:srgbClr val="3C4858"/>
                </a:solidFill>
                <a:effectLst/>
                <a:highlight>
                  <a:srgbClr val="FFFFFF"/>
                </a:highlight>
                <a:latin typeface="Manrope"/>
              </a:rPr>
            </a:br>
            <a:br>
              <a:rPr lang="en-US" b="1" i="0" dirty="0">
                <a:solidFill>
                  <a:srgbClr val="3C4858"/>
                </a:solidFill>
                <a:effectLst/>
                <a:highlight>
                  <a:srgbClr val="FFFFFF"/>
                </a:highlight>
                <a:latin typeface="Manrope"/>
              </a:rPr>
            </a:br>
            <a:r>
              <a:rPr lang="en-US" b="1" i="0" dirty="0">
                <a:solidFill>
                  <a:srgbClr val="3C4858"/>
                </a:solidFill>
                <a:effectLst/>
                <a:highlight>
                  <a:srgbClr val="FFFFFF"/>
                </a:highlight>
                <a:latin typeface="Manrope"/>
              </a:rPr>
              <a:t>FINAL PROJECT - IV</a:t>
            </a:r>
            <a:br>
              <a:rPr lang="en-US" b="1" i="0" dirty="0">
                <a:solidFill>
                  <a:srgbClr val="3C4858"/>
                </a:solidFill>
                <a:effectLst/>
                <a:highlight>
                  <a:srgbClr val="FFFFFF"/>
                </a:highlight>
                <a:latin typeface="Manrope"/>
              </a:rPr>
            </a:br>
            <a:endParaRPr lang="en-US" dirty="0"/>
          </a:p>
        </p:txBody>
      </p:sp>
      <p:sp>
        <p:nvSpPr>
          <p:cNvPr id="3" name="Title 1">
            <a:extLst>
              <a:ext uri="{FF2B5EF4-FFF2-40B4-BE49-F238E27FC236}">
                <a16:creationId xmlns:a16="http://schemas.microsoft.com/office/drawing/2014/main" id="{12963B7D-76B3-887D-3865-98018044860C}"/>
              </a:ext>
            </a:extLst>
          </p:cNvPr>
          <p:cNvSpPr txBox="1">
            <a:spLocks/>
          </p:cNvSpPr>
          <p:nvPr/>
        </p:nvSpPr>
        <p:spPr>
          <a:xfrm>
            <a:off x="1167492" y="4997830"/>
            <a:ext cx="7096933" cy="1627257"/>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6000" b="1" kern="1200">
                <a:solidFill>
                  <a:schemeClr val="tx1"/>
                </a:solidFill>
                <a:latin typeface="+mj-lt"/>
                <a:ea typeface="+mj-ea"/>
                <a:cs typeface="+mj-cs"/>
              </a:defRPr>
            </a:lvl1pPr>
          </a:lstStyle>
          <a:p>
            <a:r>
              <a:rPr lang="en-US" sz="2800" dirty="0">
                <a:solidFill>
                  <a:srgbClr val="3C4858"/>
                </a:solidFill>
                <a:highlight>
                  <a:srgbClr val="FFFFFF"/>
                </a:highlight>
                <a:latin typeface="Manrope"/>
              </a:rPr>
              <a:t>By Meghneel Gogoi</a:t>
            </a:r>
          </a:p>
          <a:p>
            <a:endParaRPr lang="en-US" sz="2800" dirty="0">
              <a:solidFill>
                <a:srgbClr val="3C4858"/>
              </a:solidFill>
              <a:highlight>
                <a:srgbClr val="FFFFFF"/>
              </a:highlight>
              <a:latin typeface="Manrope"/>
            </a:endParaRPr>
          </a:p>
          <a:p>
            <a:r>
              <a:rPr lang="en-US" sz="2800" dirty="0">
                <a:solidFill>
                  <a:srgbClr val="3C4858"/>
                </a:solidFill>
                <a:highlight>
                  <a:srgbClr val="FFFFFF"/>
                </a:highlight>
                <a:latin typeface="Manrope"/>
              </a:rPr>
              <a:t>Data Analyst Trainee</a:t>
            </a:r>
          </a:p>
          <a:p>
            <a:r>
              <a:rPr lang="en-US" sz="2800" dirty="0" err="1">
                <a:solidFill>
                  <a:srgbClr val="3C4858"/>
                </a:solidFill>
                <a:highlight>
                  <a:srgbClr val="FFFFFF"/>
                </a:highlight>
                <a:latin typeface="Manrope"/>
              </a:rPr>
              <a:t>Trainity</a:t>
            </a:r>
            <a:br>
              <a:rPr lang="en-US" sz="2800" dirty="0">
                <a:solidFill>
                  <a:srgbClr val="3C4858"/>
                </a:solidFill>
                <a:highlight>
                  <a:srgbClr val="FFFFFF"/>
                </a:highlight>
                <a:latin typeface="Manrope"/>
              </a:rPr>
            </a:br>
            <a:endParaRPr lang="en-US" sz="2800"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D1BFAF-510F-32DC-A843-313C374A3E10}"/>
              </a:ext>
            </a:extLst>
          </p:cNvPr>
          <p:cNvSpPr>
            <a:spLocks noGrp="1"/>
          </p:cNvSpPr>
          <p:nvPr>
            <p:ph idx="1"/>
          </p:nvPr>
        </p:nvSpPr>
        <p:spPr>
          <a:xfrm>
            <a:off x="881650" y="-273466"/>
            <a:ext cx="9720073" cy="1281868"/>
          </a:xfrm>
        </p:spPr>
        <p:txBody>
          <a:bodyPr>
            <a:normAutofit/>
          </a:bodyPr>
          <a:lstStyle/>
          <a:p>
            <a:pPr marL="0" indent="0">
              <a:buNone/>
            </a:pPr>
            <a:endParaRPr lang="en-IN" b="1" i="0" dirty="0">
              <a:solidFill>
                <a:srgbClr val="3C4858"/>
              </a:solidFill>
              <a:effectLst/>
              <a:highlight>
                <a:srgbClr val="FFFFFF"/>
              </a:highlight>
              <a:latin typeface="Manrope"/>
            </a:endParaRPr>
          </a:p>
          <a:p>
            <a:pPr marL="457200" indent="-457200">
              <a:buFont typeface="Arial" panose="020B0604020202020204" pitchFamily="34" charset="0"/>
              <a:buChar char="•"/>
            </a:pPr>
            <a:r>
              <a:rPr lang="en-IN" b="1" dirty="0">
                <a:solidFill>
                  <a:srgbClr val="3C4858"/>
                </a:solidFill>
                <a:highlight>
                  <a:srgbClr val="FFFFFF"/>
                </a:highlight>
                <a:latin typeface="Manrope"/>
              </a:rPr>
              <a:t>TASK 3: </a:t>
            </a:r>
            <a:r>
              <a:rPr lang="en-US" b="1" dirty="0">
                <a:solidFill>
                  <a:srgbClr val="3C4858"/>
                </a:solidFill>
                <a:highlight>
                  <a:srgbClr val="FFFFFF"/>
                </a:highlight>
                <a:latin typeface="Manrope"/>
              </a:rPr>
              <a:t>What is the minimum number of agents required in each time bucket to reduce the abandon rate to 10%?</a:t>
            </a:r>
            <a:endParaRPr lang="en-IN" dirty="0"/>
          </a:p>
        </p:txBody>
      </p:sp>
      <p:sp>
        <p:nvSpPr>
          <p:cNvPr id="9" name="Content Placeholder 2">
            <a:extLst>
              <a:ext uri="{FF2B5EF4-FFF2-40B4-BE49-F238E27FC236}">
                <a16:creationId xmlns:a16="http://schemas.microsoft.com/office/drawing/2014/main" id="{0B9603FD-C320-35A6-BED3-351DBE46960A}"/>
              </a:ext>
            </a:extLst>
          </p:cNvPr>
          <p:cNvSpPr txBox="1">
            <a:spLocks/>
          </p:cNvSpPr>
          <p:nvPr/>
        </p:nvSpPr>
        <p:spPr>
          <a:xfrm>
            <a:off x="881650" y="2024072"/>
            <a:ext cx="9960403"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457200" indent="-457200">
              <a:buFont typeface="Arial" panose="020B0604020202020204" pitchFamily="34" charset="0"/>
              <a:buChar char="•"/>
            </a:pPr>
            <a:r>
              <a:rPr lang="en-IN" dirty="0"/>
              <a:t>We’ve been provided with the agent working hour information and it concludes the following: </a:t>
            </a:r>
          </a:p>
          <a:p>
            <a:pPr marL="457200" indent="-457200">
              <a:buFont typeface="Arial" panose="020B0604020202020204" pitchFamily="34" charset="0"/>
              <a:buChar char="•"/>
            </a:pPr>
            <a:r>
              <a:rPr lang="en-US" dirty="0"/>
              <a:t> An agent's total working hours are 9 hours, out of which 1.5 hours are spent on lunch and snacks in the office. On average, an agent spends 60% of their total actual working hours (i.e., 60% of 7.5 hours) on calls with customers/users. </a:t>
            </a:r>
          </a:p>
          <a:p>
            <a:pPr marL="457200" indent="-457200">
              <a:buFont typeface="Arial" panose="020B0604020202020204" pitchFamily="34" charset="0"/>
              <a:buChar char="•"/>
            </a:pPr>
            <a:r>
              <a:rPr lang="en-US" dirty="0"/>
              <a:t>So, total hours agent can work is 4.5 hours and average duration of calls is around 140 seconds. So total calls an agent can pickup is `3600/140` which is approximately 26 calls. </a:t>
            </a:r>
            <a:endParaRPr lang="en-IN" dirty="0"/>
          </a:p>
        </p:txBody>
      </p:sp>
    </p:spTree>
    <p:extLst>
      <p:ext uri="{BB962C8B-B14F-4D97-AF65-F5344CB8AC3E}">
        <p14:creationId xmlns:p14="http://schemas.microsoft.com/office/powerpoint/2010/main" val="162635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a line going up&#10;&#10;Description automatically generated">
            <a:extLst>
              <a:ext uri="{FF2B5EF4-FFF2-40B4-BE49-F238E27FC236}">
                <a16:creationId xmlns:a16="http://schemas.microsoft.com/office/drawing/2014/main" id="{AFB87DA1-12A5-6F7E-AC16-1833A568C5D8}"/>
              </a:ext>
            </a:extLst>
          </p:cNvPr>
          <p:cNvPicPr>
            <a:picLocks noGrp="1" noChangeAspect="1"/>
          </p:cNvPicPr>
          <p:nvPr>
            <p:ph idx="1"/>
          </p:nvPr>
        </p:nvPicPr>
        <p:blipFill>
          <a:blip r:embed="rId2"/>
          <a:stretch>
            <a:fillRect/>
          </a:stretch>
        </p:blipFill>
        <p:spPr>
          <a:xfrm>
            <a:off x="194167" y="1417320"/>
            <a:ext cx="7069059" cy="4022725"/>
          </a:xfrm>
        </p:spPr>
      </p:pic>
      <p:sp>
        <p:nvSpPr>
          <p:cNvPr id="6" name="Content Placeholder 2">
            <a:extLst>
              <a:ext uri="{FF2B5EF4-FFF2-40B4-BE49-F238E27FC236}">
                <a16:creationId xmlns:a16="http://schemas.microsoft.com/office/drawing/2014/main" id="{C500CF48-1AD0-1CEC-B10D-D448BD9FBDB9}"/>
              </a:ext>
            </a:extLst>
          </p:cNvPr>
          <p:cNvSpPr txBox="1">
            <a:spLocks/>
          </p:cNvSpPr>
          <p:nvPr/>
        </p:nvSpPr>
        <p:spPr>
          <a:xfrm>
            <a:off x="7495515" y="1417320"/>
            <a:ext cx="4343698"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457200" indent="-457200">
              <a:buFont typeface="Arial" panose="020B0604020202020204" pitchFamily="34" charset="0"/>
              <a:buChar char="•"/>
            </a:pPr>
            <a:r>
              <a:rPr lang="en-IN" dirty="0"/>
              <a:t>From calculations, number of agents needed throughout the day is increased to decrease the abandon rate to 10% </a:t>
            </a:r>
          </a:p>
          <a:p>
            <a:pPr marL="457200" indent="-457200">
              <a:buFont typeface="Arial" panose="020B0604020202020204" pitchFamily="34" charset="0"/>
              <a:buChar char="•"/>
            </a:pPr>
            <a:r>
              <a:rPr lang="en-IN" dirty="0"/>
              <a:t>From 9 AM – 9 PM the agents needed are shown in the graph with proper manpower planning. </a:t>
            </a:r>
          </a:p>
          <a:p>
            <a:pPr marL="457200" indent="-457200">
              <a:buFont typeface="Arial" panose="020B0604020202020204" pitchFamily="34" charset="0"/>
              <a:buChar char="•"/>
            </a:pPr>
            <a:r>
              <a:rPr lang="en-IN" dirty="0"/>
              <a:t>More number of agents are needed during rush hours where number of calls are high and abandoning chances increased.  </a:t>
            </a:r>
          </a:p>
        </p:txBody>
      </p:sp>
    </p:spTree>
    <p:extLst>
      <p:ext uri="{BB962C8B-B14F-4D97-AF65-F5344CB8AC3E}">
        <p14:creationId xmlns:p14="http://schemas.microsoft.com/office/powerpoint/2010/main" val="3894973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D1BFAF-510F-32DC-A843-313C374A3E10}"/>
              </a:ext>
            </a:extLst>
          </p:cNvPr>
          <p:cNvSpPr>
            <a:spLocks noGrp="1"/>
          </p:cNvSpPr>
          <p:nvPr>
            <p:ph idx="1"/>
          </p:nvPr>
        </p:nvSpPr>
        <p:spPr>
          <a:xfrm>
            <a:off x="993268" y="0"/>
            <a:ext cx="9720073" cy="1281868"/>
          </a:xfrm>
        </p:spPr>
        <p:txBody>
          <a:bodyPr>
            <a:normAutofit fontScale="77500" lnSpcReduction="20000"/>
          </a:bodyPr>
          <a:lstStyle/>
          <a:p>
            <a:pPr marL="0" indent="0">
              <a:buNone/>
            </a:pPr>
            <a:endParaRPr lang="en-IN" b="1" i="0" dirty="0">
              <a:solidFill>
                <a:srgbClr val="3C4858"/>
              </a:solidFill>
              <a:effectLst/>
              <a:highlight>
                <a:srgbClr val="FFFFFF"/>
              </a:highlight>
              <a:latin typeface="Manrope"/>
            </a:endParaRPr>
          </a:p>
          <a:p>
            <a:pPr marL="0" indent="0">
              <a:buNone/>
            </a:pPr>
            <a:r>
              <a:rPr lang="en-US" b="1" dirty="0">
                <a:solidFill>
                  <a:srgbClr val="3C4858"/>
                </a:solidFill>
                <a:highlight>
                  <a:srgbClr val="FFFFFF"/>
                </a:highlight>
                <a:latin typeface="Manrope"/>
              </a:rPr>
              <a:t>Night Shift Manpower Planning: Customers also call ABC Insurance Company at night but don't get an answer because there are no agents available. This creates a poor customer experience. Assume that for every 100 calls that customers make between 9 am and 9 pm, they also make 30 calls at night between 9 pm and 9 am. The distribution of these 30 calls is as follows:</a:t>
            </a:r>
            <a:endParaRPr lang="en-IN" dirty="0"/>
          </a:p>
        </p:txBody>
      </p:sp>
      <p:sp>
        <p:nvSpPr>
          <p:cNvPr id="9" name="Content Placeholder 2">
            <a:extLst>
              <a:ext uri="{FF2B5EF4-FFF2-40B4-BE49-F238E27FC236}">
                <a16:creationId xmlns:a16="http://schemas.microsoft.com/office/drawing/2014/main" id="{0B9603FD-C320-35A6-BED3-351DBE46960A}"/>
              </a:ext>
            </a:extLst>
          </p:cNvPr>
          <p:cNvSpPr txBox="1">
            <a:spLocks/>
          </p:cNvSpPr>
          <p:nvPr/>
        </p:nvSpPr>
        <p:spPr>
          <a:xfrm>
            <a:off x="873104" y="2643176"/>
            <a:ext cx="9960403"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457200" indent="-457200">
              <a:buFont typeface="Arial" panose="020B0604020202020204" pitchFamily="34" charset="0"/>
              <a:buChar char="•"/>
            </a:pPr>
            <a:endParaRPr lang="en-IN" dirty="0"/>
          </a:p>
        </p:txBody>
      </p:sp>
      <p:pic>
        <p:nvPicPr>
          <p:cNvPr id="4" name="Picture 3">
            <a:extLst>
              <a:ext uri="{FF2B5EF4-FFF2-40B4-BE49-F238E27FC236}">
                <a16:creationId xmlns:a16="http://schemas.microsoft.com/office/drawing/2014/main" id="{8CE510F1-C39C-E484-AE52-3A228E78DC0D}"/>
              </a:ext>
            </a:extLst>
          </p:cNvPr>
          <p:cNvPicPr>
            <a:picLocks noChangeAspect="1"/>
          </p:cNvPicPr>
          <p:nvPr/>
        </p:nvPicPr>
        <p:blipFill>
          <a:blip r:embed="rId2"/>
          <a:stretch>
            <a:fillRect/>
          </a:stretch>
        </p:blipFill>
        <p:spPr>
          <a:xfrm>
            <a:off x="873104" y="1281868"/>
            <a:ext cx="10123918" cy="921277"/>
          </a:xfrm>
          <a:prstGeom prst="rect">
            <a:avLst/>
          </a:prstGeom>
        </p:spPr>
      </p:pic>
      <p:sp>
        <p:nvSpPr>
          <p:cNvPr id="5" name="Content Placeholder 2">
            <a:extLst>
              <a:ext uri="{FF2B5EF4-FFF2-40B4-BE49-F238E27FC236}">
                <a16:creationId xmlns:a16="http://schemas.microsoft.com/office/drawing/2014/main" id="{E1F49B0E-BD65-F8D4-9F3A-15984D96E14F}"/>
              </a:ext>
            </a:extLst>
          </p:cNvPr>
          <p:cNvSpPr txBox="1">
            <a:spLocks/>
          </p:cNvSpPr>
          <p:nvPr/>
        </p:nvSpPr>
        <p:spPr>
          <a:xfrm>
            <a:off x="873104" y="2834640"/>
            <a:ext cx="9960403"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457200" indent="-457200">
              <a:buFont typeface="Arial" panose="020B0604020202020204" pitchFamily="34" charset="0"/>
              <a:buChar char="•"/>
            </a:pPr>
            <a:r>
              <a:rPr lang="en-IN" dirty="0"/>
              <a:t>We know that the average total calls are 5130. 30% calls are made at night after 9 pm to 9 am. </a:t>
            </a:r>
          </a:p>
          <a:p>
            <a:pPr marL="457200" indent="-457200">
              <a:buFont typeface="Arial" panose="020B0604020202020204" pitchFamily="34" charset="0"/>
              <a:buChar char="•"/>
            </a:pPr>
            <a:r>
              <a:rPr lang="en-IN" dirty="0"/>
              <a:t>So, average calls made at night is `5130 * 0.3` which is 1539. </a:t>
            </a:r>
          </a:p>
          <a:p>
            <a:pPr marL="457200" indent="-457200">
              <a:buFont typeface="Arial" panose="020B0604020202020204" pitchFamily="34" charset="0"/>
              <a:buChar char="•"/>
            </a:pPr>
            <a:r>
              <a:rPr lang="en-IN" dirty="0"/>
              <a:t>Now we divide 1539 calls according to the percentage distribution given in the table accordingly. </a:t>
            </a:r>
          </a:p>
          <a:p>
            <a:pPr marL="457200" indent="-457200">
              <a:buFont typeface="Arial" panose="020B0604020202020204" pitchFamily="34" charset="0"/>
              <a:buChar char="•"/>
            </a:pPr>
            <a:r>
              <a:rPr lang="en-IN" dirty="0"/>
              <a:t>Number of calls an agent can pick up is 26/hour so we divide 26 from the total calls we get by calculating. </a:t>
            </a:r>
          </a:p>
        </p:txBody>
      </p:sp>
    </p:spTree>
    <p:extLst>
      <p:ext uri="{BB962C8B-B14F-4D97-AF65-F5344CB8AC3E}">
        <p14:creationId xmlns:p14="http://schemas.microsoft.com/office/powerpoint/2010/main" val="4068780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numbers and lines&#10;&#10;Description automatically generated">
            <a:extLst>
              <a:ext uri="{FF2B5EF4-FFF2-40B4-BE49-F238E27FC236}">
                <a16:creationId xmlns:a16="http://schemas.microsoft.com/office/drawing/2014/main" id="{A6A0B2AA-8229-1F5D-641A-42FF494B9B83}"/>
              </a:ext>
            </a:extLst>
          </p:cNvPr>
          <p:cNvPicPr>
            <a:picLocks noGrp="1" noChangeAspect="1"/>
          </p:cNvPicPr>
          <p:nvPr>
            <p:ph idx="1"/>
          </p:nvPr>
        </p:nvPicPr>
        <p:blipFill>
          <a:blip r:embed="rId2"/>
          <a:stretch>
            <a:fillRect/>
          </a:stretch>
        </p:blipFill>
        <p:spPr>
          <a:xfrm>
            <a:off x="221696" y="2846583"/>
            <a:ext cx="6878010" cy="3734321"/>
          </a:xfrm>
        </p:spPr>
      </p:pic>
      <p:pic>
        <p:nvPicPr>
          <p:cNvPr id="7" name="Picture 6" descr="A screenshot of a data table&#10;&#10;Description automatically generated">
            <a:extLst>
              <a:ext uri="{FF2B5EF4-FFF2-40B4-BE49-F238E27FC236}">
                <a16:creationId xmlns:a16="http://schemas.microsoft.com/office/drawing/2014/main" id="{9F198EC0-3AD1-0D92-D14B-52C59F1A49A9}"/>
              </a:ext>
            </a:extLst>
          </p:cNvPr>
          <p:cNvPicPr>
            <a:picLocks noChangeAspect="1"/>
          </p:cNvPicPr>
          <p:nvPr/>
        </p:nvPicPr>
        <p:blipFill>
          <a:blip r:embed="rId3"/>
          <a:stretch>
            <a:fillRect/>
          </a:stretch>
        </p:blipFill>
        <p:spPr>
          <a:xfrm>
            <a:off x="1260208" y="277096"/>
            <a:ext cx="4222488" cy="2303916"/>
          </a:xfrm>
          <a:prstGeom prst="rect">
            <a:avLst/>
          </a:prstGeom>
        </p:spPr>
      </p:pic>
      <p:sp>
        <p:nvSpPr>
          <p:cNvPr id="8" name="Content Placeholder 2">
            <a:extLst>
              <a:ext uri="{FF2B5EF4-FFF2-40B4-BE49-F238E27FC236}">
                <a16:creationId xmlns:a16="http://schemas.microsoft.com/office/drawing/2014/main" id="{CB6F693A-8298-4C9B-2705-084BC670FFB3}"/>
              </a:ext>
            </a:extLst>
          </p:cNvPr>
          <p:cNvSpPr txBox="1">
            <a:spLocks/>
          </p:cNvSpPr>
          <p:nvPr/>
        </p:nvSpPr>
        <p:spPr>
          <a:xfrm>
            <a:off x="7427149" y="1757849"/>
            <a:ext cx="4343698"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457200" indent="-457200">
              <a:buFont typeface="Arial" panose="020B0604020202020204" pitchFamily="34" charset="0"/>
              <a:buChar char="•"/>
            </a:pPr>
            <a:r>
              <a:rPr lang="en-IN" dirty="0"/>
              <a:t>Graph shows agent needed in each time slot accordingly. </a:t>
            </a:r>
          </a:p>
          <a:p>
            <a:pPr marL="457200" indent="-457200">
              <a:buFont typeface="Arial" panose="020B0604020202020204" pitchFamily="34" charset="0"/>
              <a:buChar char="•"/>
            </a:pPr>
            <a:r>
              <a:rPr lang="en-IN" dirty="0"/>
              <a:t>Most active hours for night shift agents is early morning. </a:t>
            </a:r>
          </a:p>
          <a:p>
            <a:pPr marL="457200" indent="-457200">
              <a:buFont typeface="Arial" panose="020B0604020202020204" pitchFamily="34" charset="0"/>
              <a:buChar char="•"/>
            </a:pPr>
            <a:r>
              <a:rPr lang="en-IN" dirty="0"/>
              <a:t>Total number of calls increases after 6 am and agent needed also increases to pickup these calls </a:t>
            </a:r>
          </a:p>
        </p:txBody>
      </p:sp>
    </p:spTree>
    <p:extLst>
      <p:ext uri="{BB962C8B-B14F-4D97-AF65-F5344CB8AC3E}">
        <p14:creationId xmlns:p14="http://schemas.microsoft.com/office/powerpoint/2010/main" val="2080413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CDEFA-4EB6-D50F-C9A2-035E26A05FF3}"/>
              </a:ext>
            </a:extLst>
          </p:cNvPr>
          <p:cNvSpPr>
            <a:spLocks noGrp="1"/>
          </p:cNvSpPr>
          <p:nvPr>
            <p:ph type="title"/>
          </p:nvPr>
        </p:nvSpPr>
        <p:spPr>
          <a:xfrm>
            <a:off x="1024128" y="0"/>
            <a:ext cx="9720072" cy="1499616"/>
          </a:xfrm>
        </p:spPr>
        <p:txBody>
          <a:bodyPr/>
          <a:lstStyle/>
          <a:p>
            <a:pPr algn="ctr"/>
            <a:r>
              <a:rPr lang="en-IN" dirty="0"/>
              <a:t>RESULT</a:t>
            </a:r>
          </a:p>
        </p:txBody>
      </p:sp>
      <p:sp>
        <p:nvSpPr>
          <p:cNvPr id="3" name="Content Placeholder 2">
            <a:extLst>
              <a:ext uri="{FF2B5EF4-FFF2-40B4-BE49-F238E27FC236}">
                <a16:creationId xmlns:a16="http://schemas.microsoft.com/office/drawing/2014/main" id="{D1314A7B-28E5-6995-A092-C601C4218DE4}"/>
              </a:ext>
            </a:extLst>
          </p:cNvPr>
          <p:cNvSpPr>
            <a:spLocks noGrp="1"/>
          </p:cNvSpPr>
          <p:nvPr>
            <p:ph idx="1"/>
          </p:nvPr>
        </p:nvSpPr>
        <p:spPr>
          <a:xfrm>
            <a:off x="1024128" y="1499616"/>
            <a:ext cx="9720073" cy="4023360"/>
          </a:xfrm>
        </p:spPr>
        <p:txBody>
          <a:bodyPr/>
          <a:lstStyle/>
          <a:p>
            <a:r>
              <a:rPr lang="en-US" dirty="0"/>
              <a:t>From this project, I learned how critical customer experience is to the success of a business, especially within inbound customer support. Analyzing the dataset spanning 23 days provided valuable insights into agent performance, customer wait times, and call outcomes. Through this analysis, I was able to understand the different factors that influence customer satisfaction, such as queue times, call durations, and whether calls were abandoned, answered, or transferred. </a:t>
            </a:r>
          </a:p>
          <a:p>
            <a:r>
              <a:rPr lang="en-US" dirty="0"/>
              <a:t>This project helped me refresh my statistics and mathematics needed as a data analyst. Completing this project also helped me understand more about CX and how its important for any business and what goes on behind the scenes allotting each agent to maximize the efficiency.</a:t>
            </a:r>
            <a:endParaRPr lang="en-IN" dirty="0"/>
          </a:p>
        </p:txBody>
      </p:sp>
    </p:spTree>
    <p:extLst>
      <p:ext uri="{BB962C8B-B14F-4D97-AF65-F5344CB8AC3E}">
        <p14:creationId xmlns:p14="http://schemas.microsoft.com/office/powerpoint/2010/main" val="721175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AF8A6-996D-0C13-10CC-E6935A95C48D}"/>
              </a:ext>
            </a:extLst>
          </p:cNvPr>
          <p:cNvSpPr>
            <a:spLocks noGrp="1"/>
          </p:cNvSpPr>
          <p:nvPr>
            <p:ph type="title"/>
          </p:nvPr>
        </p:nvSpPr>
        <p:spPr>
          <a:xfrm>
            <a:off x="1158865" y="0"/>
            <a:ext cx="9779183" cy="820941"/>
          </a:xfrm>
        </p:spPr>
        <p:txBody>
          <a:bodyPr/>
          <a:lstStyle/>
          <a:p>
            <a:pPr algn="ctr"/>
            <a:r>
              <a:rPr lang="en-IN" dirty="0"/>
              <a:t>Project Description</a:t>
            </a:r>
          </a:p>
        </p:txBody>
      </p:sp>
      <p:sp>
        <p:nvSpPr>
          <p:cNvPr id="3" name="Content Placeholder 2">
            <a:extLst>
              <a:ext uri="{FF2B5EF4-FFF2-40B4-BE49-F238E27FC236}">
                <a16:creationId xmlns:a16="http://schemas.microsoft.com/office/drawing/2014/main" id="{0DD1BFAF-510F-32DC-A843-313C374A3E10}"/>
              </a:ext>
            </a:extLst>
          </p:cNvPr>
          <p:cNvSpPr>
            <a:spLocks noGrp="1"/>
          </p:cNvSpPr>
          <p:nvPr>
            <p:ph idx="1"/>
          </p:nvPr>
        </p:nvSpPr>
        <p:spPr>
          <a:xfrm>
            <a:off x="1032674" y="1696340"/>
            <a:ext cx="9720073" cy="4023360"/>
          </a:xfrm>
        </p:spPr>
        <p:txBody>
          <a:bodyPr>
            <a:normAutofit fontScale="77500" lnSpcReduction="20000"/>
          </a:bodyPr>
          <a:lstStyle/>
          <a:p>
            <a:pPr algn="just"/>
            <a:r>
              <a:rPr lang="en-US" dirty="0"/>
              <a:t>A Customer Experience (CX) team plays a crucial role in a company. They analyze customer feedback and data, derive insights from it, and share these insights with the rest of the organization. This team is responsible for a wide range of tasks, including managing customer experience programs, handling internal communications, mapping customer journeys, and managing customer data, among others.</a:t>
            </a:r>
          </a:p>
          <a:p>
            <a:pPr algn="just"/>
            <a:endParaRPr lang="en-US" dirty="0"/>
          </a:p>
          <a:p>
            <a:pPr algn="just"/>
            <a:r>
              <a:rPr lang="en-US" dirty="0"/>
              <a:t>In the current era, several AI-powered tools are being used to enhance customer experience. These include Interactive Voice Response (IVR), Robotic Process Automation (RPA), Predictive Analytics, and Intelligent Routing.</a:t>
            </a:r>
          </a:p>
          <a:p>
            <a:pPr algn="just"/>
            <a:endParaRPr lang="en-US" dirty="0"/>
          </a:p>
          <a:p>
            <a:pPr algn="just"/>
            <a:r>
              <a:rPr lang="en-US" dirty="0"/>
              <a:t>One of the key roles in a CX team is that of the customer service representative, also known as a call center agent. These agents handle various types of support, including email, inbound, outbound, and social media support.</a:t>
            </a:r>
          </a:p>
          <a:p>
            <a:pPr algn="just"/>
            <a:endParaRPr lang="en-US" dirty="0"/>
          </a:p>
          <a:p>
            <a:pPr algn="just"/>
            <a:r>
              <a:rPr lang="en-US" dirty="0"/>
              <a:t>Inbound customer support, which is the focus of this project, involves handling incoming calls from existing or prospective customers. The goal is to attract, engage, and delight customers, turning them into loyal advocates for the business.</a:t>
            </a:r>
            <a:endParaRPr lang="en-IN" dirty="0"/>
          </a:p>
        </p:txBody>
      </p:sp>
    </p:spTree>
    <p:extLst>
      <p:ext uri="{BB962C8B-B14F-4D97-AF65-F5344CB8AC3E}">
        <p14:creationId xmlns:p14="http://schemas.microsoft.com/office/powerpoint/2010/main" val="4256322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AF8A6-996D-0C13-10CC-E6935A95C48D}"/>
              </a:ext>
            </a:extLst>
          </p:cNvPr>
          <p:cNvSpPr>
            <a:spLocks noGrp="1"/>
          </p:cNvSpPr>
          <p:nvPr>
            <p:ph type="title"/>
          </p:nvPr>
        </p:nvSpPr>
        <p:spPr>
          <a:xfrm>
            <a:off x="1158865" y="0"/>
            <a:ext cx="9779183" cy="820941"/>
          </a:xfrm>
        </p:spPr>
        <p:txBody>
          <a:bodyPr/>
          <a:lstStyle/>
          <a:p>
            <a:pPr algn="ctr"/>
            <a:r>
              <a:rPr lang="en-IN" dirty="0"/>
              <a:t>Approach</a:t>
            </a:r>
          </a:p>
        </p:txBody>
      </p:sp>
      <p:sp>
        <p:nvSpPr>
          <p:cNvPr id="3" name="Content Placeholder 2">
            <a:extLst>
              <a:ext uri="{FF2B5EF4-FFF2-40B4-BE49-F238E27FC236}">
                <a16:creationId xmlns:a16="http://schemas.microsoft.com/office/drawing/2014/main" id="{0DD1BFAF-510F-32DC-A843-313C374A3E10}"/>
              </a:ext>
            </a:extLst>
          </p:cNvPr>
          <p:cNvSpPr>
            <a:spLocks noGrp="1"/>
          </p:cNvSpPr>
          <p:nvPr>
            <p:ph idx="1"/>
          </p:nvPr>
        </p:nvSpPr>
        <p:spPr/>
        <p:txBody>
          <a:bodyPr>
            <a:normAutofit/>
          </a:bodyPr>
          <a:lstStyle/>
          <a:p>
            <a:pPr marL="457200" indent="-457200" algn="just">
              <a:buFont typeface="Arial" panose="020B0604020202020204" pitchFamily="34" charset="0"/>
              <a:buChar char="•"/>
            </a:pPr>
            <a:r>
              <a:rPr lang="en-IN" dirty="0"/>
              <a:t>Downloading the dataset</a:t>
            </a:r>
          </a:p>
          <a:p>
            <a:pPr marL="457200" indent="-457200" algn="just">
              <a:buFont typeface="Arial" panose="020B0604020202020204" pitchFamily="34" charset="0"/>
              <a:buChar char="•"/>
            </a:pPr>
            <a:r>
              <a:rPr lang="en-IN" dirty="0"/>
              <a:t>Understanding the data and the business of the company</a:t>
            </a:r>
          </a:p>
          <a:p>
            <a:pPr marL="457200" indent="-457200" algn="just">
              <a:buFont typeface="Arial" panose="020B0604020202020204" pitchFamily="34" charset="0"/>
              <a:buChar char="•"/>
            </a:pPr>
            <a:r>
              <a:rPr lang="en-IN" dirty="0"/>
              <a:t>Cleaning and handling missing data</a:t>
            </a:r>
          </a:p>
          <a:p>
            <a:pPr marL="457200" indent="-457200" algn="just">
              <a:buFont typeface="Arial" panose="020B0604020202020204" pitchFamily="34" charset="0"/>
              <a:buChar char="•"/>
            </a:pPr>
            <a:r>
              <a:rPr lang="en-IN" dirty="0"/>
              <a:t>Finding insights from the altered clean data</a:t>
            </a:r>
          </a:p>
          <a:p>
            <a:pPr marL="457200" indent="-457200" algn="just">
              <a:buFont typeface="Arial" panose="020B0604020202020204" pitchFamily="34" charset="0"/>
              <a:buChar char="•"/>
            </a:pPr>
            <a:r>
              <a:rPr lang="en-IN" dirty="0"/>
              <a:t>Data visualization through graphs and charts</a:t>
            </a:r>
          </a:p>
          <a:p>
            <a:pPr marL="457200" indent="-457200" algn="just">
              <a:buFont typeface="Arial" panose="020B0604020202020204" pitchFamily="34" charset="0"/>
              <a:buChar char="•"/>
            </a:pPr>
            <a:endParaRPr lang="en-IN" dirty="0"/>
          </a:p>
          <a:p>
            <a:pPr marL="457200" indent="-457200" algn="just">
              <a:buFont typeface="Arial" panose="020B0604020202020204" pitchFamily="34" charset="0"/>
              <a:buChar char="•"/>
            </a:pPr>
            <a:endParaRPr lang="en-IN" dirty="0"/>
          </a:p>
          <a:p>
            <a:pPr marL="457200" indent="-457200" algn="just">
              <a:buFont typeface="Arial" panose="020B0604020202020204" pitchFamily="34" charset="0"/>
              <a:buChar char="•"/>
            </a:pPr>
            <a:endParaRPr lang="en-IN" dirty="0"/>
          </a:p>
        </p:txBody>
      </p:sp>
    </p:spTree>
    <p:extLst>
      <p:ext uri="{BB962C8B-B14F-4D97-AF65-F5344CB8AC3E}">
        <p14:creationId xmlns:p14="http://schemas.microsoft.com/office/powerpoint/2010/main" val="2808255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AF8A6-996D-0C13-10CC-E6935A95C48D}"/>
              </a:ext>
            </a:extLst>
          </p:cNvPr>
          <p:cNvSpPr>
            <a:spLocks noGrp="1"/>
          </p:cNvSpPr>
          <p:nvPr>
            <p:ph type="title"/>
          </p:nvPr>
        </p:nvSpPr>
        <p:spPr>
          <a:xfrm>
            <a:off x="1158865" y="0"/>
            <a:ext cx="9779183" cy="820941"/>
          </a:xfrm>
        </p:spPr>
        <p:txBody>
          <a:bodyPr/>
          <a:lstStyle/>
          <a:p>
            <a:pPr algn="ctr"/>
            <a:r>
              <a:rPr lang="en-IN" dirty="0"/>
              <a:t>Tech-Stack Used</a:t>
            </a:r>
          </a:p>
        </p:txBody>
      </p:sp>
      <p:sp>
        <p:nvSpPr>
          <p:cNvPr id="3" name="Content Placeholder 2">
            <a:extLst>
              <a:ext uri="{FF2B5EF4-FFF2-40B4-BE49-F238E27FC236}">
                <a16:creationId xmlns:a16="http://schemas.microsoft.com/office/drawing/2014/main" id="{0DD1BFAF-510F-32DC-A843-313C374A3E10}"/>
              </a:ext>
            </a:extLst>
          </p:cNvPr>
          <p:cNvSpPr>
            <a:spLocks noGrp="1"/>
          </p:cNvSpPr>
          <p:nvPr>
            <p:ph idx="1"/>
          </p:nvPr>
        </p:nvSpPr>
        <p:spPr>
          <a:xfrm>
            <a:off x="928128" y="2008922"/>
            <a:ext cx="9779182" cy="3366815"/>
          </a:xfrm>
        </p:spPr>
        <p:txBody>
          <a:bodyPr>
            <a:normAutofit/>
          </a:bodyPr>
          <a:lstStyle/>
          <a:p>
            <a:pPr marL="457200" indent="-457200" algn="just">
              <a:buFont typeface="Arial" panose="020B0604020202020204" pitchFamily="34" charset="0"/>
              <a:buChar char="•"/>
            </a:pPr>
            <a:r>
              <a:rPr lang="en-IN" u="sng" dirty="0"/>
              <a:t>Microsoft Excel 365 </a:t>
            </a:r>
            <a:r>
              <a:rPr lang="en-IN" dirty="0"/>
              <a:t>: </a:t>
            </a:r>
            <a:r>
              <a:rPr lang="en-US" dirty="0"/>
              <a:t>Excel is used extensively for data cleaning, initial data exploration, and basic statistical analysis. Its user-friendly interface allows for quick visualization of patterns, trends, and anomalies in data.</a:t>
            </a:r>
            <a:endParaRPr lang="en-IN" dirty="0"/>
          </a:p>
          <a:p>
            <a:pPr marL="457200" indent="-457200" algn="just">
              <a:buFont typeface="Arial" panose="020B0604020202020204" pitchFamily="34" charset="0"/>
              <a:buChar char="•"/>
            </a:pPr>
            <a:endParaRPr lang="en-IN" dirty="0"/>
          </a:p>
          <a:p>
            <a:pPr marL="457200" indent="-457200" algn="just">
              <a:buFont typeface="Arial" panose="020B0604020202020204" pitchFamily="34" charset="0"/>
              <a:buChar char="•"/>
            </a:pPr>
            <a:r>
              <a:rPr lang="en-IN" u="sng" dirty="0"/>
              <a:t>Microsoft PowerPoint</a:t>
            </a:r>
            <a:r>
              <a:rPr lang="en-IN" dirty="0"/>
              <a:t>: </a:t>
            </a:r>
            <a:r>
              <a:rPr lang="en-US" dirty="0"/>
              <a:t>PowerPoint is used for creating presentations to communicate insights derived from data analysis. Visualizations, charts, and summaries of findings are crafted into slides for meetings, project updates, and stakeholder briefings</a:t>
            </a:r>
            <a:endParaRPr lang="en-IN" dirty="0"/>
          </a:p>
          <a:p>
            <a:pPr marL="457200" indent="-457200" algn="just">
              <a:buFont typeface="Arial" panose="020B0604020202020204" pitchFamily="34" charset="0"/>
              <a:buChar char="•"/>
            </a:pPr>
            <a:endParaRPr lang="en-IN" dirty="0"/>
          </a:p>
          <a:p>
            <a:pPr marL="457200" indent="-457200" algn="just">
              <a:buFont typeface="Arial" panose="020B0604020202020204" pitchFamily="34" charset="0"/>
              <a:buChar char="•"/>
            </a:pPr>
            <a:endParaRPr lang="en-IN" dirty="0"/>
          </a:p>
        </p:txBody>
      </p:sp>
    </p:spTree>
    <p:extLst>
      <p:ext uri="{BB962C8B-B14F-4D97-AF65-F5344CB8AC3E}">
        <p14:creationId xmlns:p14="http://schemas.microsoft.com/office/powerpoint/2010/main" val="26325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8F2559-1044-7370-2625-24092CCF36EC}"/>
              </a:ext>
            </a:extLst>
          </p:cNvPr>
          <p:cNvSpPr>
            <a:spLocks noGrp="1"/>
          </p:cNvSpPr>
          <p:nvPr>
            <p:ph idx="1"/>
          </p:nvPr>
        </p:nvSpPr>
        <p:spPr>
          <a:xfrm>
            <a:off x="1126678" y="1417320"/>
            <a:ext cx="9720073" cy="4023360"/>
          </a:xfrm>
        </p:spPr>
        <p:txBody>
          <a:bodyPr/>
          <a:lstStyle/>
          <a:p>
            <a:r>
              <a:rPr lang="en-IN" dirty="0"/>
              <a:t>EXCEL LINK:  </a:t>
            </a:r>
            <a:r>
              <a:rPr lang="en-IN" dirty="0">
                <a:hlinkClick r:id="rId2"/>
              </a:rPr>
              <a:t>https://docs.google.com/spreadsheets/d/14G5nyfHpnLdfrOSUcGcXU_zbzr9MJNY_/edit?usp=sharing&amp;ouid=117119704857987901939&amp;rtpof=true&amp;sd=true</a:t>
            </a:r>
            <a:endParaRPr lang="en-IN" dirty="0"/>
          </a:p>
        </p:txBody>
      </p:sp>
    </p:spTree>
    <p:extLst>
      <p:ext uri="{BB962C8B-B14F-4D97-AF65-F5344CB8AC3E}">
        <p14:creationId xmlns:p14="http://schemas.microsoft.com/office/powerpoint/2010/main" val="3625771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AF8A6-996D-0C13-10CC-E6935A95C48D}"/>
              </a:ext>
            </a:extLst>
          </p:cNvPr>
          <p:cNvSpPr>
            <a:spLocks noGrp="1"/>
          </p:cNvSpPr>
          <p:nvPr>
            <p:ph type="title"/>
          </p:nvPr>
        </p:nvSpPr>
        <p:spPr>
          <a:xfrm>
            <a:off x="1158865" y="0"/>
            <a:ext cx="9779183" cy="820941"/>
          </a:xfrm>
        </p:spPr>
        <p:txBody>
          <a:bodyPr/>
          <a:lstStyle/>
          <a:p>
            <a:pPr algn="ctr"/>
            <a:r>
              <a:rPr lang="en-IN" dirty="0"/>
              <a:t>Understanding the data</a:t>
            </a:r>
          </a:p>
        </p:txBody>
      </p:sp>
      <p:sp>
        <p:nvSpPr>
          <p:cNvPr id="3" name="Content Placeholder 2">
            <a:extLst>
              <a:ext uri="{FF2B5EF4-FFF2-40B4-BE49-F238E27FC236}">
                <a16:creationId xmlns:a16="http://schemas.microsoft.com/office/drawing/2014/main" id="{0DD1BFAF-510F-32DC-A843-313C374A3E10}"/>
              </a:ext>
            </a:extLst>
          </p:cNvPr>
          <p:cNvSpPr>
            <a:spLocks noGrp="1"/>
          </p:cNvSpPr>
          <p:nvPr>
            <p:ph idx="1"/>
          </p:nvPr>
        </p:nvSpPr>
        <p:spPr>
          <a:xfrm>
            <a:off x="996494" y="1487629"/>
            <a:ext cx="9779182" cy="3366815"/>
          </a:xfrm>
        </p:spPr>
        <p:txBody>
          <a:bodyPr>
            <a:normAutofit/>
          </a:bodyPr>
          <a:lstStyle/>
          <a:p>
            <a:pPr marL="457200" indent="-457200">
              <a:buFont typeface="Arial" panose="020B0604020202020204" pitchFamily="34" charset="0"/>
              <a:buChar char="•"/>
            </a:pPr>
            <a:r>
              <a:rPr lang="en-IN" dirty="0"/>
              <a:t>The dataset provided contained: </a:t>
            </a:r>
          </a:p>
          <a:p>
            <a:pPr marL="457200" indent="-457200">
              <a:buFont typeface="Arial" panose="020B0604020202020204" pitchFamily="34" charset="0"/>
              <a:buChar char="•"/>
            </a:pPr>
            <a:endParaRPr lang="en-IN" dirty="0"/>
          </a:p>
        </p:txBody>
      </p:sp>
      <p:graphicFrame>
        <p:nvGraphicFramePr>
          <p:cNvPr id="4" name="Table 3">
            <a:extLst>
              <a:ext uri="{FF2B5EF4-FFF2-40B4-BE49-F238E27FC236}">
                <a16:creationId xmlns:a16="http://schemas.microsoft.com/office/drawing/2014/main" id="{6B7E508C-97BF-A2AC-9D47-F54CD5257C6E}"/>
              </a:ext>
            </a:extLst>
          </p:cNvPr>
          <p:cNvGraphicFramePr>
            <a:graphicFrameLocks noGrp="1"/>
          </p:cNvGraphicFramePr>
          <p:nvPr>
            <p:extLst>
              <p:ext uri="{D42A27DB-BD31-4B8C-83A1-F6EECF244321}">
                <p14:modId xmlns:p14="http://schemas.microsoft.com/office/powerpoint/2010/main" val="2244967097"/>
              </p:ext>
            </p:extLst>
          </p:nvPr>
        </p:nvGraphicFramePr>
        <p:xfrm>
          <a:off x="1984456" y="3171036"/>
          <a:ext cx="8128000" cy="741680"/>
        </p:xfrm>
        <a:graphic>
          <a:graphicData uri="http://schemas.openxmlformats.org/drawingml/2006/table">
            <a:tbl>
              <a:tblPr firstRow="1" bandRow="1">
                <a:tableStyleId>{69012ECD-51FC-41F1-AA8D-1B2483CD663E}</a:tableStyleId>
              </a:tblPr>
              <a:tblGrid>
                <a:gridCol w="4064000">
                  <a:extLst>
                    <a:ext uri="{9D8B030D-6E8A-4147-A177-3AD203B41FA5}">
                      <a16:colId xmlns:a16="http://schemas.microsoft.com/office/drawing/2014/main" val="4079906939"/>
                    </a:ext>
                  </a:extLst>
                </a:gridCol>
                <a:gridCol w="4064000">
                  <a:extLst>
                    <a:ext uri="{9D8B030D-6E8A-4147-A177-3AD203B41FA5}">
                      <a16:colId xmlns:a16="http://schemas.microsoft.com/office/drawing/2014/main" val="2890571491"/>
                    </a:ext>
                  </a:extLst>
                </a:gridCol>
              </a:tblGrid>
              <a:tr h="370840">
                <a:tc>
                  <a:txBody>
                    <a:bodyPr/>
                    <a:lstStyle/>
                    <a:p>
                      <a:r>
                        <a:rPr lang="en-IN" dirty="0"/>
                        <a:t>Columns</a:t>
                      </a:r>
                    </a:p>
                  </a:txBody>
                  <a:tcPr/>
                </a:tc>
                <a:tc>
                  <a:txBody>
                    <a:bodyPr/>
                    <a:lstStyle/>
                    <a:p>
                      <a:r>
                        <a:rPr lang="en-IN" dirty="0"/>
                        <a:t>Rows</a:t>
                      </a:r>
                    </a:p>
                  </a:txBody>
                  <a:tcPr/>
                </a:tc>
                <a:extLst>
                  <a:ext uri="{0D108BD9-81ED-4DB2-BD59-A6C34878D82A}">
                    <a16:rowId xmlns:a16="http://schemas.microsoft.com/office/drawing/2014/main" val="3442173685"/>
                  </a:ext>
                </a:extLst>
              </a:tr>
              <a:tr h="370840">
                <a:tc>
                  <a:txBody>
                    <a:bodyPr/>
                    <a:lstStyle/>
                    <a:p>
                      <a:r>
                        <a:rPr lang="en-IN" dirty="0"/>
                        <a:t>13</a:t>
                      </a:r>
                    </a:p>
                  </a:txBody>
                  <a:tcPr/>
                </a:tc>
                <a:tc>
                  <a:txBody>
                    <a:bodyPr/>
                    <a:lstStyle/>
                    <a:p>
                      <a:r>
                        <a:rPr lang="en-IN" dirty="0"/>
                        <a:t>117988</a:t>
                      </a:r>
                    </a:p>
                  </a:txBody>
                  <a:tcPr/>
                </a:tc>
                <a:extLst>
                  <a:ext uri="{0D108BD9-81ED-4DB2-BD59-A6C34878D82A}">
                    <a16:rowId xmlns:a16="http://schemas.microsoft.com/office/drawing/2014/main" val="4121624908"/>
                  </a:ext>
                </a:extLst>
              </a:tr>
            </a:tbl>
          </a:graphicData>
        </a:graphic>
      </p:graphicFrame>
    </p:spTree>
    <p:extLst>
      <p:ext uri="{BB962C8B-B14F-4D97-AF65-F5344CB8AC3E}">
        <p14:creationId xmlns:p14="http://schemas.microsoft.com/office/powerpoint/2010/main" val="2126298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AF8A6-996D-0C13-10CC-E6935A95C48D}"/>
              </a:ext>
            </a:extLst>
          </p:cNvPr>
          <p:cNvSpPr>
            <a:spLocks noGrp="1"/>
          </p:cNvSpPr>
          <p:nvPr>
            <p:ph type="title"/>
          </p:nvPr>
        </p:nvSpPr>
        <p:spPr>
          <a:xfrm>
            <a:off x="1158865" y="0"/>
            <a:ext cx="9779183" cy="820941"/>
          </a:xfrm>
        </p:spPr>
        <p:txBody>
          <a:bodyPr/>
          <a:lstStyle/>
          <a:p>
            <a:pPr algn="ctr"/>
            <a:r>
              <a:rPr lang="en-IN" dirty="0"/>
              <a:t>Data Cleaning</a:t>
            </a:r>
          </a:p>
        </p:txBody>
      </p:sp>
      <p:graphicFrame>
        <p:nvGraphicFramePr>
          <p:cNvPr id="7" name="Content Placeholder 2">
            <a:extLst>
              <a:ext uri="{FF2B5EF4-FFF2-40B4-BE49-F238E27FC236}">
                <a16:creationId xmlns:a16="http://schemas.microsoft.com/office/drawing/2014/main" id="{01DF078E-C86F-E6EC-53EB-E3C04B9D608B}"/>
              </a:ext>
            </a:extLst>
          </p:cNvPr>
          <p:cNvGraphicFramePr>
            <a:graphicFrameLocks noGrp="1"/>
          </p:cNvGraphicFramePr>
          <p:nvPr>
            <p:ph idx="1"/>
          </p:nvPr>
        </p:nvGraphicFramePr>
        <p:xfrm>
          <a:off x="953766" y="1453445"/>
          <a:ext cx="9779182" cy="3383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Table 3">
            <a:extLst>
              <a:ext uri="{FF2B5EF4-FFF2-40B4-BE49-F238E27FC236}">
                <a16:creationId xmlns:a16="http://schemas.microsoft.com/office/drawing/2014/main" id="{A3CD2114-2558-070B-3EFC-215F044A6FBC}"/>
              </a:ext>
            </a:extLst>
          </p:cNvPr>
          <p:cNvGraphicFramePr>
            <a:graphicFrameLocks noGrp="1"/>
          </p:cNvGraphicFramePr>
          <p:nvPr>
            <p:extLst>
              <p:ext uri="{D42A27DB-BD31-4B8C-83A1-F6EECF244321}">
                <p14:modId xmlns:p14="http://schemas.microsoft.com/office/powerpoint/2010/main" val="1425914242"/>
              </p:ext>
            </p:extLst>
          </p:nvPr>
        </p:nvGraphicFramePr>
        <p:xfrm>
          <a:off x="2055680" y="4530818"/>
          <a:ext cx="2476500" cy="1266492"/>
        </p:xfrm>
        <a:graphic>
          <a:graphicData uri="http://schemas.openxmlformats.org/drawingml/2006/table">
            <a:tbl>
              <a:tblPr>
                <a:tableStyleId>{69012ECD-51FC-41F1-AA8D-1B2483CD663E}</a:tableStyleId>
              </a:tblPr>
              <a:tblGrid>
                <a:gridCol w="941768">
                  <a:extLst>
                    <a:ext uri="{9D8B030D-6E8A-4147-A177-3AD203B41FA5}">
                      <a16:colId xmlns:a16="http://schemas.microsoft.com/office/drawing/2014/main" val="2445628768"/>
                    </a:ext>
                  </a:extLst>
                </a:gridCol>
                <a:gridCol w="1534732">
                  <a:extLst>
                    <a:ext uri="{9D8B030D-6E8A-4147-A177-3AD203B41FA5}">
                      <a16:colId xmlns:a16="http://schemas.microsoft.com/office/drawing/2014/main" val="3095030716"/>
                    </a:ext>
                  </a:extLst>
                </a:gridCol>
              </a:tblGrid>
              <a:tr h="304467">
                <a:tc>
                  <a:txBody>
                    <a:bodyPr/>
                    <a:lstStyle/>
                    <a:p>
                      <a:pPr algn="l" fontAlgn="b"/>
                      <a:r>
                        <a:rPr lang="en-IN" sz="1200" u="none" strike="noStrike">
                          <a:effectLst/>
                          <a:highlight>
                            <a:srgbClr val="D9E1F2"/>
                          </a:highlight>
                        </a:rPr>
                        <a:t>Row Labels</a:t>
                      </a:r>
                      <a:endParaRPr lang="en-IN" sz="1200" b="1" i="0" u="none" strike="noStrike">
                        <a:solidFill>
                          <a:srgbClr val="000000"/>
                        </a:solidFill>
                        <a:effectLst/>
                        <a:highlight>
                          <a:srgbClr val="D9E1F2"/>
                        </a:highlight>
                        <a:latin typeface="Calibri" panose="020F0502020204030204" pitchFamily="34" charset="0"/>
                      </a:endParaRPr>
                    </a:p>
                  </a:txBody>
                  <a:tcPr marL="9525" marR="9525" marT="9525" marB="0" anchor="b"/>
                </a:tc>
                <a:tc>
                  <a:txBody>
                    <a:bodyPr/>
                    <a:lstStyle/>
                    <a:p>
                      <a:pPr algn="l" fontAlgn="b"/>
                      <a:r>
                        <a:rPr lang="en-IN" sz="1200" u="none" strike="noStrike" dirty="0">
                          <a:effectLst/>
                          <a:highlight>
                            <a:srgbClr val="D9E1F2"/>
                          </a:highlight>
                        </a:rPr>
                        <a:t>Count of </a:t>
                      </a:r>
                      <a:r>
                        <a:rPr lang="en-IN" sz="1200" u="none" strike="noStrike" dirty="0" err="1">
                          <a:effectLst/>
                          <a:highlight>
                            <a:srgbClr val="D9E1F2"/>
                          </a:highlight>
                        </a:rPr>
                        <a:t>Agent_Name</a:t>
                      </a:r>
                      <a:endParaRPr lang="en-IN" sz="1200" b="1" i="0" u="none" strike="noStrike" dirty="0">
                        <a:solidFill>
                          <a:srgbClr val="000000"/>
                        </a:solidFill>
                        <a:effectLst/>
                        <a:highlight>
                          <a:srgbClr val="D9E1F2"/>
                        </a:highlight>
                        <a:latin typeface="Calibri" panose="020F0502020204030204" pitchFamily="34" charset="0"/>
                      </a:endParaRPr>
                    </a:p>
                  </a:txBody>
                  <a:tcPr marL="9525" marR="9525" marT="9525" marB="0" anchor="b"/>
                </a:tc>
                <a:extLst>
                  <a:ext uri="{0D108BD9-81ED-4DB2-BD59-A6C34878D82A}">
                    <a16:rowId xmlns:a16="http://schemas.microsoft.com/office/drawing/2014/main" val="800852666"/>
                  </a:ext>
                </a:extLst>
              </a:tr>
              <a:tr h="180846">
                <a:tc>
                  <a:txBody>
                    <a:bodyPr/>
                    <a:lstStyle/>
                    <a:p>
                      <a:pPr algn="l" fontAlgn="b"/>
                      <a:r>
                        <a:rPr lang="en-IN" sz="1200" u="none" strike="noStrike">
                          <a:effectLst/>
                        </a:rPr>
                        <a:t>Agent</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60396</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8587259"/>
                  </a:ext>
                </a:extLst>
              </a:tr>
              <a:tr h="180846">
                <a:tc>
                  <a:txBody>
                    <a:bodyPr/>
                    <a:lstStyle/>
                    <a:p>
                      <a:pPr algn="l" fontAlgn="b"/>
                      <a:r>
                        <a:rPr lang="en-IN" sz="1200" u="none" strike="noStrike">
                          <a:effectLst/>
                        </a:rPr>
                        <a:t>AutoWrapped</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dirty="0">
                          <a:effectLst/>
                        </a:rPr>
                        <a:t>9715</a:t>
                      </a:r>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14222868"/>
                  </a:ext>
                </a:extLst>
              </a:tr>
              <a:tr h="180846">
                <a:tc>
                  <a:txBody>
                    <a:bodyPr/>
                    <a:lstStyle/>
                    <a:p>
                      <a:pPr algn="l" fontAlgn="b"/>
                      <a:r>
                        <a:rPr lang="en-IN" sz="1200" u="none" strike="noStrike">
                          <a:effectLst/>
                        </a:rPr>
                        <a:t>#N/A</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34403</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15285395"/>
                  </a:ext>
                </a:extLst>
              </a:tr>
              <a:tr h="180846">
                <a:tc>
                  <a:txBody>
                    <a:bodyPr/>
                    <a:lstStyle/>
                    <a:p>
                      <a:pPr algn="l" fontAlgn="b"/>
                      <a:r>
                        <a:rPr lang="en-IN" sz="1200" u="none" strike="noStrike">
                          <a:effectLst/>
                        </a:rPr>
                        <a:t>(blank)</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13474</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11017535"/>
                  </a:ext>
                </a:extLst>
              </a:tr>
              <a:tr h="180846">
                <a:tc>
                  <a:txBody>
                    <a:bodyPr/>
                    <a:lstStyle/>
                    <a:p>
                      <a:pPr algn="l" fontAlgn="b"/>
                      <a:r>
                        <a:rPr lang="en-IN" sz="1200" u="none" strike="noStrike">
                          <a:effectLst/>
                          <a:highlight>
                            <a:srgbClr val="D9E1F2"/>
                          </a:highlight>
                        </a:rPr>
                        <a:t>Grand Total</a:t>
                      </a:r>
                      <a:endParaRPr lang="en-IN" sz="1200" b="1" i="0" u="none" strike="noStrike">
                        <a:solidFill>
                          <a:srgbClr val="000000"/>
                        </a:solidFill>
                        <a:effectLst/>
                        <a:highlight>
                          <a:srgbClr val="D9E1F2"/>
                        </a:highlight>
                        <a:latin typeface="Calibri" panose="020F0502020204030204" pitchFamily="34" charset="0"/>
                      </a:endParaRPr>
                    </a:p>
                  </a:txBody>
                  <a:tcPr marL="9525" marR="9525" marT="9525" marB="0" anchor="b"/>
                </a:tc>
                <a:tc>
                  <a:txBody>
                    <a:bodyPr/>
                    <a:lstStyle/>
                    <a:p>
                      <a:pPr algn="r" fontAlgn="b"/>
                      <a:r>
                        <a:rPr lang="en-IN" sz="1200" u="none" strike="noStrike" dirty="0">
                          <a:effectLst/>
                          <a:highlight>
                            <a:srgbClr val="D9E1F2"/>
                          </a:highlight>
                        </a:rPr>
                        <a:t>117988</a:t>
                      </a:r>
                      <a:endParaRPr lang="en-IN" sz="1200" b="1" i="0" u="none" strike="noStrike" dirty="0">
                        <a:solidFill>
                          <a:srgbClr val="000000"/>
                        </a:solidFill>
                        <a:effectLst/>
                        <a:highlight>
                          <a:srgbClr val="D9E1F2"/>
                        </a:highlight>
                        <a:latin typeface="Calibri" panose="020F0502020204030204" pitchFamily="34" charset="0"/>
                      </a:endParaRPr>
                    </a:p>
                  </a:txBody>
                  <a:tcPr marL="9525" marR="9525" marT="9525" marB="0" anchor="b"/>
                </a:tc>
                <a:extLst>
                  <a:ext uri="{0D108BD9-81ED-4DB2-BD59-A6C34878D82A}">
                    <a16:rowId xmlns:a16="http://schemas.microsoft.com/office/drawing/2014/main" val="2234685455"/>
                  </a:ext>
                </a:extLst>
              </a:tr>
            </a:tbl>
          </a:graphicData>
        </a:graphic>
      </p:graphicFrame>
      <p:sp>
        <p:nvSpPr>
          <p:cNvPr id="5" name="Content Placeholder 2">
            <a:extLst>
              <a:ext uri="{FF2B5EF4-FFF2-40B4-BE49-F238E27FC236}">
                <a16:creationId xmlns:a16="http://schemas.microsoft.com/office/drawing/2014/main" id="{40915196-0FCF-C585-6778-4C253898D52E}"/>
              </a:ext>
            </a:extLst>
          </p:cNvPr>
          <p:cNvSpPr txBox="1">
            <a:spLocks/>
          </p:cNvSpPr>
          <p:nvPr/>
        </p:nvSpPr>
        <p:spPr>
          <a:xfrm>
            <a:off x="4878038" y="4530818"/>
            <a:ext cx="5509051" cy="282533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   #N/A are the abandoned calls and blanks are imputed with agent with mode imputation                           </a:t>
            </a:r>
          </a:p>
          <a:p>
            <a:pPr marL="457200" indent="-457200">
              <a:buFont typeface="Arial" panose="020B0604020202020204" pitchFamily="34" charset="0"/>
              <a:buChar char="•"/>
            </a:pPr>
            <a:endParaRPr lang="en-IN" dirty="0"/>
          </a:p>
          <a:p>
            <a:pPr marL="457200" indent="-457200">
              <a:buFont typeface="Arial" panose="020B0604020202020204" pitchFamily="34" charset="0"/>
              <a:buChar char="•"/>
            </a:pPr>
            <a:endParaRPr lang="en-IN" dirty="0"/>
          </a:p>
        </p:txBody>
      </p:sp>
    </p:spTree>
    <p:extLst>
      <p:ext uri="{BB962C8B-B14F-4D97-AF65-F5344CB8AC3E}">
        <p14:creationId xmlns:p14="http://schemas.microsoft.com/office/powerpoint/2010/main" val="3175882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AF8A6-996D-0C13-10CC-E6935A95C48D}"/>
              </a:ext>
            </a:extLst>
          </p:cNvPr>
          <p:cNvSpPr>
            <a:spLocks noGrp="1"/>
          </p:cNvSpPr>
          <p:nvPr>
            <p:ph type="title"/>
          </p:nvPr>
        </p:nvSpPr>
        <p:spPr>
          <a:xfrm>
            <a:off x="1158865" y="0"/>
            <a:ext cx="9779183" cy="820941"/>
          </a:xfrm>
        </p:spPr>
        <p:txBody>
          <a:bodyPr/>
          <a:lstStyle/>
          <a:p>
            <a:pPr algn="ctr"/>
            <a:r>
              <a:rPr lang="en-IN" dirty="0"/>
              <a:t>INSIGHTS</a:t>
            </a:r>
          </a:p>
        </p:txBody>
      </p:sp>
      <p:sp>
        <p:nvSpPr>
          <p:cNvPr id="3" name="Content Placeholder 2">
            <a:extLst>
              <a:ext uri="{FF2B5EF4-FFF2-40B4-BE49-F238E27FC236}">
                <a16:creationId xmlns:a16="http://schemas.microsoft.com/office/drawing/2014/main" id="{0DD1BFAF-510F-32DC-A843-313C374A3E10}"/>
              </a:ext>
            </a:extLst>
          </p:cNvPr>
          <p:cNvSpPr>
            <a:spLocks noGrp="1"/>
          </p:cNvSpPr>
          <p:nvPr>
            <p:ph idx="1"/>
          </p:nvPr>
        </p:nvSpPr>
        <p:spPr>
          <a:xfrm>
            <a:off x="782850" y="726938"/>
            <a:ext cx="9720073" cy="4023360"/>
          </a:xfrm>
        </p:spPr>
        <p:txBody>
          <a:bodyPr>
            <a:normAutofit/>
          </a:bodyPr>
          <a:lstStyle/>
          <a:p>
            <a:pPr marL="457200" indent="-457200">
              <a:buFont typeface="Arial" panose="020B0604020202020204" pitchFamily="34" charset="0"/>
              <a:buChar char="•"/>
            </a:pPr>
            <a:r>
              <a:rPr lang="en-IN" b="1" i="0" dirty="0">
                <a:solidFill>
                  <a:srgbClr val="3C4858"/>
                </a:solidFill>
                <a:effectLst/>
                <a:highlight>
                  <a:srgbClr val="FFFFFF"/>
                </a:highlight>
                <a:latin typeface="Manrope"/>
              </a:rPr>
              <a:t>Data Analytics Tasks</a:t>
            </a:r>
            <a:br>
              <a:rPr lang="en-IN" b="1" i="0" dirty="0">
                <a:solidFill>
                  <a:srgbClr val="3C4858"/>
                </a:solidFill>
                <a:effectLst/>
                <a:highlight>
                  <a:srgbClr val="FFFFFF"/>
                </a:highlight>
                <a:latin typeface="Manrope"/>
              </a:rPr>
            </a:br>
            <a:endParaRPr lang="en-IN" b="1" i="0" dirty="0">
              <a:solidFill>
                <a:srgbClr val="3C4858"/>
              </a:solidFill>
              <a:effectLst/>
              <a:highlight>
                <a:srgbClr val="FFFFFF"/>
              </a:highlight>
              <a:latin typeface="Manrope"/>
            </a:endParaRPr>
          </a:p>
          <a:p>
            <a:pPr marL="457200" indent="-457200">
              <a:buFont typeface="Arial" panose="020B0604020202020204" pitchFamily="34" charset="0"/>
              <a:buChar char="•"/>
            </a:pPr>
            <a:r>
              <a:rPr lang="en-IN" b="1" dirty="0">
                <a:solidFill>
                  <a:srgbClr val="3C4858"/>
                </a:solidFill>
                <a:highlight>
                  <a:srgbClr val="FFFFFF"/>
                </a:highlight>
                <a:latin typeface="Manrope"/>
              </a:rPr>
              <a:t>TASK 1: </a:t>
            </a:r>
            <a:r>
              <a:rPr lang="en-US" b="1" dirty="0">
                <a:solidFill>
                  <a:srgbClr val="3C4858"/>
                </a:solidFill>
                <a:highlight>
                  <a:srgbClr val="FFFFFF"/>
                </a:highlight>
                <a:latin typeface="Manrope"/>
              </a:rPr>
              <a:t>Determine the average duration of all incoming calls received by agents. This should be calculated for each time bucket.</a:t>
            </a:r>
            <a:endParaRPr lang="en-IN" dirty="0"/>
          </a:p>
          <a:p>
            <a:pPr marL="457200" indent="-457200">
              <a:buFont typeface="Arial" panose="020B0604020202020204" pitchFamily="34" charset="0"/>
              <a:buChar char="•"/>
            </a:pPr>
            <a:endParaRPr lang="en-IN" dirty="0"/>
          </a:p>
          <a:p>
            <a:pPr marL="457200" indent="-457200">
              <a:buFont typeface="Arial" panose="020B0604020202020204" pitchFamily="34" charset="0"/>
              <a:buChar char="•"/>
            </a:pPr>
            <a:endParaRPr lang="en-IN" dirty="0"/>
          </a:p>
        </p:txBody>
      </p:sp>
      <p:pic>
        <p:nvPicPr>
          <p:cNvPr id="5" name="Picture 4" descr="A graph with a line going up&#10;&#10;Description automatically generated">
            <a:extLst>
              <a:ext uri="{FF2B5EF4-FFF2-40B4-BE49-F238E27FC236}">
                <a16:creationId xmlns:a16="http://schemas.microsoft.com/office/drawing/2014/main" id="{072A8DDC-F781-A73C-B48A-7F4E774C545B}"/>
              </a:ext>
            </a:extLst>
          </p:cNvPr>
          <p:cNvPicPr>
            <a:picLocks noChangeAspect="1"/>
          </p:cNvPicPr>
          <p:nvPr/>
        </p:nvPicPr>
        <p:blipFill>
          <a:blip r:embed="rId2"/>
          <a:stretch>
            <a:fillRect/>
          </a:stretch>
        </p:blipFill>
        <p:spPr>
          <a:xfrm>
            <a:off x="696720" y="2369183"/>
            <a:ext cx="7868748" cy="4372585"/>
          </a:xfrm>
          <a:prstGeom prst="rect">
            <a:avLst/>
          </a:prstGeom>
        </p:spPr>
      </p:pic>
      <p:sp>
        <p:nvSpPr>
          <p:cNvPr id="8" name="Content Placeholder 2">
            <a:extLst>
              <a:ext uri="{FF2B5EF4-FFF2-40B4-BE49-F238E27FC236}">
                <a16:creationId xmlns:a16="http://schemas.microsoft.com/office/drawing/2014/main" id="{3C4E4B41-FB65-AD9A-8E52-400C0B265819}"/>
              </a:ext>
            </a:extLst>
          </p:cNvPr>
          <p:cNvSpPr txBox="1">
            <a:spLocks/>
          </p:cNvSpPr>
          <p:nvPr/>
        </p:nvSpPr>
        <p:spPr>
          <a:xfrm>
            <a:off x="8651598" y="2377721"/>
            <a:ext cx="3562105"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457200" indent="-457200">
              <a:buFont typeface="Arial" panose="020B0604020202020204" pitchFamily="34" charset="0"/>
              <a:buChar char="•"/>
            </a:pPr>
            <a:r>
              <a:rPr lang="en-IN" dirty="0"/>
              <a:t>From the graph we can conclude longer duration calls are made mostly around 3 PM – 7 PM</a:t>
            </a:r>
          </a:p>
          <a:p>
            <a:pPr marL="457200" indent="-457200">
              <a:buFont typeface="Arial" panose="020B0604020202020204" pitchFamily="34" charset="0"/>
              <a:buChar char="•"/>
            </a:pPr>
            <a:r>
              <a:rPr lang="en-IN" dirty="0"/>
              <a:t>Least duration calls are made during early hours of 9 AM - 11 AM</a:t>
            </a:r>
          </a:p>
          <a:p>
            <a:pPr marL="457200" indent="-457200">
              <a:buFont typeface="Arial" panose="020B0604020202020204" pitchFamily="34" charset="0"/>
              <a:buChar char="•"/>
            </a:pPr>
            <a:endParaRPr lang="en-IN" dirty="0"/>
          </a:p>
        </p:txBody>
      </p:sp>
    </p:spTree>
    <p:extLst>
      <p:ext uri="{BB962C8B-B14F-4D97-AF65-F5344CB8AC3E}">
        <p14:creationId xmlns:p14="http://schemas.microsoft.com/office/powerpoint/2010/main" val="1792942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D1BFAF-510F-32DC-A843-313C374A3E10}"/>
              </a:ext>
            </a:extLst>
          </p:cNvPr>
          <p:cNvSpPr>
            <a:spLocks noGrp="1"/>
          </p:cNvSpPr>
          <p:nvPr>
            <p:ph idx="1"/>
          </p:nvPr>
        </p:nvSpPr>
        <p:spPr>
          <a:xfrm>
            <a:off x="950017" y="7491"/>
            <a:ext cx="9720073" cy="4023360"/>
          </a:xfrm>
        </p:spPr>
        <p:txBody>
          <a:bodyPr>
            <a:normAutofit/>
          </a:bodyPr>
          <a:lstStyle/>
          <a:p>
            <a:pPr marL="0" indent="0">
              <a:buNone/>
            </a:pPr>
            <a:br>
              <a:rPr lang="en-IN" b="1" i="0" dirty="0">
                <a:solidFill>
                  <a:srgbClr val="3C4858"/>
                </a:solidFill>
                <a:effectLst/>
                <a:highlight>
                  <a:srgbClr val="FFFFFF"/>
                </a:highlight>
                <a:latin typeface="Manrope"/>
              </a:rPr>
            </a:br>
            <a:endParaRPr lang="en-IN" b="1" i="0" dirty="0">
              <a:solidFill>
                <a:srgbClr val="3C4858"/>
              </a:solidFill>
              <a:effectLst/>
              <a:highlight>
                <a:srgbClr val="FFFFFF"/>
              </a:highlight>
              <a:latin typeface="Manrope"/>
            </a:endParaRPr>
          </a:p>
          <a:p>
            <a:pPr marL="457200" indent="-457200">
              <a:buFont typeface="Arial" panose="020B0604020202020204" pitchFamily="34" charset="0"/>
              <a:buChar char="•"/>
            </a:pPr>
            <a:r>
              <a:rPr lang="en-IN" b="1" dirty="0">
                <a:solidFill>
                  <a:srgbClr val="3C4858"/>
                </a:solidFill>
                <a:highlight>
                  <a:srgbClr val="FFFFFF"/>
                </a:highlight>
                <a:latin typeface="Manrope"/>
              </a:rPr>
              <a:t>TASK 2: </a:t>
            </a:r>
            <a:r>
              <a:rPr lang="en-US" b="1" dirty="0">
                <a:solidFill>
                  <a:srgbClr val="3C4858"/>
                </a:solidFill>
                <a:highlight>
                  <a:srgbClr val="FFFFFF"/>
                </a:highlight>
                <a:latin typeface="Manrope"/>
              </a:rPr>
              <a:t> Visualize the total number of calls received. This should be represented as a graph or chart showing the number of calls against time. Time should be represented in buckets (e.g., 1-2, 2-3, etc.).</a:t>
            </a:r>
            <a:r>
              <a:rPr lang="en-IN" b="1" dirty="0">
                <a:solidFill>
                  <a:srgbClr val="3C4858"/>
                </a:solidFill>
                <a:highlight>
                  <a:srgbClr val="FFFFFF"/>
                </a:highlight>
                <a:latin typeface="Manrope"/>
              </a:rPr>
              <a:t> </a:t>
            </a:r>
            <a:endParaRPr lang="en-IN" dirty="0"/>
          </a:p>
          <a:p>
            <a:pPr marL="457200" indent="-457200">
              <a:buFont typeface="Arial" panose="020B0604020202020204" pitchFamily="34" charset="0"/>
              <a:buChar char="•"/>
            </a:pPr>
            <a:endParaRPr lang="en-IN" dirty="0"/>
          </a:p>
        </p:txBody>
      </p:sp>
      <p:pic>
        <p:nvPicPr>
          <p:cNvPr id="8" name="Picture 7" descr="A graph with blue line&#10;&#10;Description automatically generated">
            <a:extLst>
              <a:ext uri="{FF2B5EF4-FFF2-40B4-BE49-F238E27FC236}">
                <a16:creationId xmlns:a16="http://schemas.microsoft.com/office/drawing/2014/main" id="{9E3065E8-095F-4AF0-8222-49E6B38BED5B}"/>
              </a:ext>
            </a:extLst>
          </p:cNvPr>
          <p:cNvPicPr>
            <a:picLocks noChangeAspect="1"/>
          </p:cNvPicPr>
          <p:nvPr/>
        </p:nvPicPr>
        <p:blipFill>
          <a:blip r:embed="rId2"/>
          <a:stretch>
            <a:fillRect/>
          </a:stretch>
        </p:blipFill>
        <p:spPr>
          <a:xfrm>
            <a:off x="738251" y="2019171"/>
            <a:ext cx="7497221" cy="4553585"/>
          </a:xfrm>
          <a:prstGeom prst="rect">
            <a:avLst/>
          </a:prstGeom>
        </p:spPr>
      </p:pic>
      <p:sp>
        <p:nvSpPr>
          <p:cNvPr id="9" name="Content Placeholder 2">
            <a:extLst>
              <a:ext uri="{FF2B5EF4-FFF2-40B4-BE49-F238E27FC236}">
                <a16:creationId xmlns:a16="http://schemas.microsoft.com/office/drawing/2014/main" id="{0B9603FD-C320-35A6-BED3-351DBE46960A}"/>
              </a:ext>
            </a:extLst>
          </p:cNvPr>
          <p:cNvSpPr txBox="1">
            <a:spLocks/>
          </p:cNvSpPr>
          <p:nvPr/>
        </p:nvSpPr>
        <p:spPr>
          <a:xfrm>
            <a:off x="8447238" y="2019171"/>
            <a:ext cx="3562105"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457200" indent="-457200">
              <a:buFont typeface="Arial" panose="020B0604020202020204" pitchFamily="34" charset="0"/>
              <a:buChar char="•"/>
            </a:pPr>
            <a:r>
              <a:rPr lang="en-IN" dirty="0"/>
              <a:t>Most number of calls are made during time duration 10 AM – 2 PM </a:t>
            </a:r>
          </a:p>
          <a:p>
            <a:pPr marL="457200" indent="-457200">
              <a:buFont typeface="Arial" panose="020B0604020202020204" pitchFamily="34" charset="0"/>
              <a:buChar char="•"/>
            </a:pPr>
            <a:r>
              <a:rPr lang="en-IN" dirty="0"/>
              <a:t>More number of agents should be allotted in this time slot to reduce the workload and chances of missing calls</a:t>
            </a:r>
          </a:p>
        </p:txBody>
      </p:sp>
    </p:spTree>
    <p:extLst>
      <p:ext uri="{BB962C8B-B14F-4D97-AF65-F5344CB8AC3E}">
        <p14:creationId xmlns:p14="http://schemas.microsoft.com/office/powerpoint/2010/main" val="20819507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3.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Integral</Template>
  <TotalTime>94</TotalTime>
  <Words>1153</Words>
  <Application>Microsoft Office PowerPoint</Application>
  <PresentationFormat>Widescreen</PresentationFormat>
  <Paragraphs>78</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Manrope</vt:lpstr>
      <vt:lpstr>Tw Cen MT</vt:lpstr>
      <vt:lpstr>Tw Cen MT Condensed</vt:lpstr>
      <vt:lpstr>Wingdings 3</vt:lpstr>
      <vt:lpstr>Integral</vt:lpstr>
      <vt:lpstr>ABC Call Volume Trend Analysis  FINAL PROJECT - IV </vt:lpstr>
      <vt:lpstr>Project Description</vt:lpstr>
      <vt:lpstr>Approach</vt:lpstr>
      <vt:lpstr>Tech-Stack Used</vt:lpstr>
      <vt:lpstr>PowerPoint Presentation</vt:lpstr>
      <vt:lpstr>Understanding the data</vt:lpstr>
      <vt:lpstr>Data Cleaning</vt:lpstr>
      <vt:lpstr>INSIGHTS</vt:lpstr>
      <vt:lpstr>PowerPoint Presentation</vt:lpstr>
      <vt:lpstr>PowerPoint Presentation</vt:lpstr>
      <vt:lpstr>PowerPoint Presentation</vt:lpstr>
      <vt:lpstr>PowerPoint Presentation</vt:lpstr>
      <vt:lpstr>PowerPoint Presentation</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Meghneel Gogoi [CCE - 2022]</dc:creator>
  <cp:lastModifiedBy>Meghneel Gogoi [CCE - 2022]</cp:lastModifiedBy>
  <cp:revision>1</cp:revision>
  <dcterms:created xsi:type="dcterms:W3CDTF">2024-08-18T17:35:17Z</dcterms:created>
  <dcterms:modified xsi:type="dcterms:W3CDTF">2024-08-18T19:10:13Z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