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embeddedFontLst>
    <p:embeddedFont>
      <p:font typeface="Play"/>
      <p:regular r:id="rId22"/>
      <p:bold r:id="rId23"/>
    </p:embeddedFont>
    <p:embeddedFont>
      <p:font typeface="Lustria"/>
      <p:regular r:id="rId24"/>
    </p:embeddedFont>
    <p:embeddedFont>
      <p:font typeface="Arial Black"/>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6" roundtripDataSignature="AMtx7miq7kCgCEn/G4uf5kTTb2xFct3F5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lay-regular.fntdata"/><Relationship Id="rId21" Type="http://schemas.openxmlformats.org/officeDocument/2006/relationships/slide" Target="slides/slide16.xml"/><Relationship Id="rId24" Type="http://schemas.openxmlformats.org/officeDocument/2006/relationships/font" Target="fonts/Lustria-regular.fntdata"/><Relationship Id="rId23" Type="http://schemas.openxmlformats.org/officeDocument/2006/relationships/font" Target="fonts/Pl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ArialBlack-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8"/>
          <p:cNvSpPr txBox="1"/>
          <p:nvPr>
            <p:ph type="ctrTitle"/>
          </p:nvPr>
        </p:nvSpPr>
        <p:spPr>
          <a:xfrm>
            <a:off x="1028020" y="1769541"/>
            <a:ext cx="7080026" cy="1828801"/>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5400"/>
              <a:buFont typeface="Lustria"/>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8"/>
          <p:cNvSpPr txBox="1"/>
          <p:nvPr>
            <p:ph idx="1" type="subTitle"/>
          </p:nvPr>
        </p:nvSpPr>
        <p:spPr>
          <a:xfrm>
            <a:off x="1028020" y="3598339"/>
            <a:ext cx="7080026" cy="104986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lvl="0" algn="ctr">
              <a:spcBef>
                <a:spcPts val="400"/>
              </a:spcBef>
              <a:spcAft>
                <a:spcPts val="0"/>
              </a:spcAft>
              <a:buSzPts val="1400"/>
              <a:buNone/>
              <a:defRPr>
                <a:solidFill>
                  <a:schemeClr val="lt1"/>
                </a:solidFill>
              </a:defRPr>
            </a:lvl1pPr>
            <a:lvl2pPr lvl="1" algn="ctr">
              <a:spcBef>
                <a:spcPts val="600"/>
              </a:spcBef>
              <a:spcAft>
                <a:spcPts val="0"/>
              </a:spcAft>
              <a:buSzPts val="1260"/>
              <a:buNone/>
              <a:defRPr>
                <a:solidFill>
                  <a:schemeClr val="lt1"/>
                </a:solidFill>
              </a:defRPr>
            </a:lvl2pPr>
            <a:lvl3pPr lvl="2" algn="ctr">
              <a:spcBef>
                <a:spcPts val="600"/>
              </a:spcBef>
              <a:spcAft>
                <a:spcPts val="0"/>
              </a:spcAft>
              <a:buSzPts val="1120"/>
              <a:buNone/>
              <a:defRPr>
                <a:solidFill>
                  <a:schemeClr val="lt1"/>
                </a:solidFill>
              </a:defRPr>
            </a:lvl3pPr>
            <a:lvl4pPr lvl="3" algn="ctr">
              <a:spcBef>
                <a:spcPts val="600"/>
              </a:spcBef>
              <a:spcAft>
                <a:spcPts val="0"/>
              </a:spcAft>
              <a:buSzPts val="980"/>
              <a:buNone/>
              <a:defRPr>
                <a:solidFill>
                  <a:schemeClr val="lt1"/>
                </a:solidFill>
              </a:defRPr>
            </a:lvl4pPr>
            <a:lvl5pPr lvl="4" algn="ctr">
              <a:spcBef>
                <a:spcPts val="600"/>
              </a:spcBef>
              <a:spcAft>
                <a:spcPts val="0"/>
              </a:spcAft>
              <a:buSzPts val="980"/>
              <a:buNone/>
              <a:defRPr>
                <a:solidFill>
                  <a:schemeClr val="lt1"/>
                </a:solidFill>
              </a:defRPr>
            </a:lvl5pPr>
            <a:lvl6pPr lvl="5" algn="ctr">
              <a:spcBef>
                <a:spcPts val="600"/>
              </a:spcBef>
              <a:spcAft>
                <a:spcPts val="0"/>
              </a:spcAft>
              <a:buSzPts val="980"/>
              <a:buNone/>
              <a:defRPr>
                <a:solidFill>
                  <a:schemeClr val="lt1"/>
                </a:solidFill>
              </a:defRPr>
            </a:lvl6pPr>
            <a:lvl7pPr lvl="6" algn="ctr">
              <a:spcBef>
                <a:spcPts val="600"/>
              </a:spcBef>
              <a:spcAft>
                <a:spcPts val="0"/>
              </a:spcAft>
              <a:buSzPts val="980"/>
              <a:buNone/>
              <a:defRPr>
                <a:solidFill>
                  <a:schemeClr val="lt1"/>
                </a:solidFill>
              </a:defRPr>
            </a:lvl7pPr>
            <a:lvl8pPr lvl="7" algn="ctr">
              <a:spcBef>
                <a:spcPts val="600"/>
              </a:spcBef>
              <a:spcAft>
                <a:spcPts val="0"/>
              </a:spcAft>
              <a:buSzPts val="980"/>
              <a:buNone/>
              <a:defRPr>
                <a:solidFill>
                  <a:schemeClr val="lt1"/>
                </a:solidFill>
              </a:defRPr>
            </a:lvl8pPr>
            <a:lvl9pPr lvl="8" algn="ctr">
              <a:spcBef>
                <a:spcPts val="600"/>
              </a:spcBef>
              <a:spcAft>
                <a:spcPts val="600"/>
              </a:spcAft>
              <a:buSzPts val="980"/>
              <a:buNone/>
              <a:defRPr>
                <a:solidFill>
                  <a:schemeClr val="lt1"/>
                </a:solidFill>
              </a:defRPr>
            </a:lvl9pPr>
          </a:lstStyle>
          <a:p/>
        </p:txBody>
      </p:sp>
      <p:sp>
        <p:nvSpPr>
          <p:cNvPr id="14" name="Google Shape;14;p18"/>
          <p:cNvSpPr txBox="1"/>
          <p:nvPr>
            <p:ph idx="10" type="dt"/>
          </p:nvPr>
        </p:nvSpPr>
        <p:spPr>
          <a:xfrm>
            <a:off x="5759052" y="5883276"/>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8"/>
          <p:cNvSpPr txBox="1"/>
          <p:nvPr>
            <p:ph idx="11" type="ftr"/>
          </p:nvPr>
        </p:nvSpPr>
        <p:spPr>
          <a:xfrm>
            <a:off x="685347" y="5883276"/>
            <a:ext cx="500464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8"/>
          <p:cNvSpPr txBox="1"/>
          <p:nvPr>
            <p:ph idx="12" type="sldNum"/>
          </p:nvPr>
        </p:nvSpPr>
        <p:spPr>
          <a:xfrm>
            <a:off x="7885509" y="5883276"/>
            <a:ext cx="56515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pic>
        <p:nvPicPr>
          <p:cNvPr descr="Slate-V2-SD-panoPhotoInset.png" id="72" name="Google Shape;72;p27"/>
          <p:cNvPicPr preferRelativeResize="0"/>
          <p:nvPr/>
        </p:nvPicPr>
        <p:blipFill rotWithShape="1">
          <a:blip r:embed="rId2">
            <a:alphaModFix/>
          </a:blip>
          <a:srcRect b="0" l="0" r="0" t="0"/>
          <a:stretch/>
        </p:blipFill>
        <p:spPr>
          <a:xfrm>
            <a:off x="743995" y="540085"/>
            <a:ext cx="7656010" cy="3834374"/>
          </a:xfrm>
          <a:prstGeom prst="rect">
            <a:avLst/>
          </a:prstGeom>
          <a:noFill/>
          <a:ln>
            <a:noFill/>
          </a:ln>
        </p:spPr>
      </p:pic>
      <p:sp>
        <p:nvSpPr>
          <p:cNvPr id="73" name="Google Shape;73;p27"/>
          <p:cNvSpPr txBox="1"/>
          <p:nvPr>
            <p:ph type="title"/>
          </p:nvPr>
        </p:nvSpPr>
        <p:spPr>
          <a:xfrm>
            <a:off x="685354" y="4565255"/>
            <a:ext cx="7766495" cy="54347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2800"/>
              <a:buFont typeface="Lustria"/>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7"/>
          <p:cNvSpPr/>
          <p:nvPr>
            <p:ph idx="2" type="pic"/>
          </p:nvPr>
        </p:nvSpPr>
        <p:spPr>
          <a:xfrm>
            <a:off x="926217" y="695010"/>
            <a:ext cx="7285600" cy="3525671"/>
          </a:xfrm>
          <a:prstGeom prst="rect">
            <a:avLst/>
          </a:prstGeom>
          <a:noFill/>
          <a:ln>
            <a:noFill/>
          </a:ln>
          <a:effectLst>
            <a:outerShdw blurRad="38100" dir="4440000" dist="25400">
              <a:srgbClr val="000000">
                <a:alpha val="35686"/>
              </a:srgbClr>
            </a:outerShdw>
          </a:effectLst>
        </p:spPr>
      </p:sp>
      <p:sp>
        <p:nvSpPr>
          <p:cNvPr id="75" name="Google Shape;75;p27"/>
          <p:cNvSpPr txBox="1"/>
          <p:nvPr>
            <p:ph idx="1" type="body"/>
          </p:nvPr>
        </p:nvSpPr>
        <p:spPr>
          <a:xfrm>
            <a:off x="685346" y="5108728"/>
            <a:ext cx="7765322" cy="6824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76" name="Google Shape;76;p27"/>
          <p:cNvSpPr txBox="1"/>
          <p:nvPr>
            <p:ph idx="10" type="dt"/>
          </p:nvPr>
        </p:nvSpPr>
        <p:spPr>
          <a:xfrm>
            <a:off x="5759052" y="5883276"/>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7"/>
          <p:cNvSpPr txBox="1"/>
          <p:nvPr>
            <p:ph idx="11" type="ftr"/>
          </p:nvPr>
        </p:nvSpPr>
        <p:spPr>
          <a:xfrm>
            <a:off x="685347" y="5883276"/>
            <a:ext cx="500464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7"/>
          <p:cNvSpPr txBox="1"/>
          <p:nvPr>
            <p:ph idx="12" type="sldNum"/>
          </p:nvPr>
        </p:nvSpPr>
        <p:spPr>
          <a:xfrm>
            <a:off x="7885509" y="5883276"/>
            <a:ext cx="56515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9" name="Shape 79"/>
        <p:cNvGrpSpPr/>
        <p:nvPr/>
      </p:nvGrpSpPr>
      <p:grpSpPr>
        <a:xfrm>
          <a:off x="0" y="0"/>
          <a:ext cx="0" cy="0"/>
          <a:chOff x="0" y="0"/>
          <a:chExt cx="0" cy="0"/>
        </a:xfrm>
      </p:grpSpPr>
      <p:sp>
        <p:nvSpPr>
          <p:cNvPr id="80" name="Google Shape;80;p28"/>
          <p:cNvSpPr txBox="1"/>
          <p:nvPr>
            <p:ph type="title"/>
          </p:nvPr>
        </p:nvSpPr>
        <p:spPr>
          <a:xfrm>
            <a:off x="685346" y="608437"/>
            <a:ext cx="7765322" cy="353434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8"/>
          <p:cNvSpPr txBox="1"/>
          <p:nvPr>
            <p:ph idx="1" type="body"/>
          </p:nvPr>
        </p:nvSpPr>
        <p:spPr>
          <a:xfrm>
            <a:off x="685346" y="4295180"/>
            <a:ext cx="7765322" cy="150182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2" name="Google Shape;82;p28"/>
          <p:cNvSpPr txBox="1"/>
          <p:nvPr>
            <p:ph idx="10" type="dt"/>
          </p:nvPr>
        </p:nvSpPr>
        <p:spPr>
          <a:xfrm>
            <a:off x="5759052" y="5883276"/>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8"/>
          <p:cNvSpPr txBox="1"/>
          <p:nvPr>
            <p:ph idx="11" type="ftr"/>
          </p:nvPr>
        </p:nvSpPr>
        <p:spPr>
          <a:xfrm>
            <a:off x="685347" y="5883276"/>
            <a:ext cx="500464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8"/>
          <p:cNvSpPr txBox="1"/>
          <p:nvPr>
            <p:ph idx="12" type="sldNum"/>
          </p:nvPr>
        </p:nvSpPr>
        <p:spPr>
          <a:xfrm>
            <a:off x="7885509" y="5883276"/>
            <a:ext cx="56515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5" name="Shape 85"/>
        <p:cNvGrpSpPr/>
        <p:nvPr/>
      </p:nvGrpSpPr>
      <p:grpSpPr>
        <a:xfrm>
          <a:off x="0" y="0"/>
          <a:ext cx="0" cy="0"/>
          <a:chOff x="0" y="0"/>
          <a:chExt cx="0" cy="0"/>
        </a:xfrm>
      </p:grpSpPr>
      <p:sp>
        <p:nvSpPr>
          <p:cNvPr id="86" name="Google Shape;86;p29"/>
          <p:cNvSpPr txBox="1"/>
          <p:nvPr>
            <p:ph type="title"/>
          </p:nvPr>
        </p:nvSpPr>
        <p:spPr>
          <a:xfrm>
            <a:off x="1084659" y="609600"/>
            <a:ext cx="6977064" cy="299290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9"/>
          <p:cNvSpPr txBox="1"/>
          <p:nvPr>
            <p:ph idx="1" type="body"/>
          </p:nvPr>
        </p:nvSpPr>
        <p:spPr>
          <a:xfrm>
            <a:off x="1290484" y="3610033"/>
            <a:ext cx="6564224" cy="532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r">
              <a:spcBef>
                <a:spcPts val="280"/>
              </a:spcBef>
              <a:spcAft>
                <a:spcPts val="0"/>
              </a:spcAft>
              <a:buSzPts val="980"/>
              <a:buNone/>
              <a:defRPr sz="14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8" name="Google Shape;88;p29"/>
          <p:cNvSpPr txBox="1"/>
          <p:nvPr>
            <p:ph idx="2" type="body"/>
          </p:nvPr>
        </p:nvSpPr>
        <p:spPr>
          <a:xfrm>
            <a:off x="685346" y="4304353"/>
            <a:ext cx="7765322" cy="148949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9" name="Google Shape;89;p29"/>
          <p:cNvSpPr txBox="1"/>
          <p:nvPr>
            <p:ph idx="10" type="dt"/>
          </p:nvPr>
        </p:nvSpPr>
        <p:spPr>
          <a:xfrm>
            <a:off x="5759052" y="5883276"/>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9"/>
          <p:cNvSpPr txBox="1"/>
          <p:nvPr>
            <p:ph idx="11" type="ftr"/>
          </p:nvPr>
        </p:nvSpPr>
        <p:spPr>
          <a:xfrm>
            <a:off x="685347" y="5883276"/>
            <a:ext cx="500464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9"/>
          <p:cNvSpPr txBox="1"/>
          <p:nvPr>
            <p:ph idx="12" type="sldNum"/>
          </p:nvPr>
        </p:nvSpPr>
        <p:spPr>
          <a:xfrm>
            <a:off x="7885509" y="5883276"/>
            <a:ext cx="56515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92" name="Google Shape;92;p29"/>
          <p:cNvSpPr txBox="1"/>
          <p:nvPr/>
        </p:nvSpPr>
        <p:spPr>
          <a:xfrm>
            <a:off x="627459" y="873912"/>
            <a:ext cx="4572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Lustria"/>
              <a:buNone/>
            </a:pPr>
            <a:r>
              <a:rPr b="0" lang="en-IN" sz="8000" cap="none">
                <a:solidFill>
                  <a:schemeClr val="lt1"/>
                </a:solidFill>
                <a:latin typeface="Lustria"/>
                <a:ea typeface="Lustria"/>
                <a:cs typeface="Lustria"/>
                <a:sym typeface="Lustria"/>
              </a:rPr>
              <a:t>“</a:t>
            </a:r>
            <a:endParaRPr/>
          </a:p>
        </p:txBody>
      </p:sp>
      <p:sp>
        <p:nvSpPr>
          <p:cNvPr id="93" name="Google Shape;93;p29"/>
          <p:cNvSpPr txBox="1"/>
          <p:nvPr/>
        </p:nvSpPr>
        <p:spPr>
          <a:xfrm>
            <a:off x="7828359" y="2933245"/>
            <a:ext cx="4572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Lustria"/>
              <a:buNone/>
            </a:pPr>
            <a:r>
              <a:rPr b="0" lang="en-IN" sz="8000" cap="none">
                <a:solidFill>
                  <a:schemeClr val="lt1"/>
                </a:solidFill>
                <a:latin typeface="Lustria"/>
                <a:ea typeface="Lustria"/>
                <a:cs typeface="Lustria"/>
                <a:sym typeface="Lustria"/>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4" name="Shape 94"/>
        <p:cNvGrpSpPr/>
        <p:nvPr/>
      </p:nvGrpSpPr>
      <p:grpSpPr>
        <a:xfrm>
          <a:off x="0" y="0"/>
          <a:ext cx="0" cy="0"/>
          <a:chOff x="0" y="0"/>
          <a:chExt cx="0" cy="0"/>
        </a:xfrm>
      </p:grpSpPr>
      <p:sp>
        <p:nvSpPr>
          <p:cNvPr id="95" name="Google Shape;95;p30"/>
          <p:cNvSpPr txBox="1"/>
          <p:nvPr>
            <p:ph type="title"/>
          </p:nvPr>
        </p:nvSpPr>
        <p:spPr>
          <a:xfrm>
            <a:off x="685346" y="2126943"/>
            <a:ext cx="7765322" cy="251183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0"/>
          <p:cNvSpPr txBox="1"/>
          <p:nvPr>
            <p:ph idx="1" type="body"/>
          </p:nvPr>
        </p:nvSpPr>
        <p:spPr>
          <a:xfrm>
            <a:off x="685339" y="4650556"/>
            <a:ext cx="7764149" cy="114064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97" name="Google Shape;97;p30"/>
          <p:cNvSpPr txBox="1"/>
          <p:nvPr>
            <p:ph idx="10" type="dt"/>
          </p:nvPr>
        </p:nvSpPr>
        <p:spPr>
          <a:xfrm>
            <a:off x="5759052" y="5883276"/>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0"/>
          <p:cNvSpPr txBox="1"/>
          <p:nvPr>
            <p:ph idx="11" type="ftr"/>
          </p:nvPr>
        </p:nvSpPr>
        <p:spPr>
          <a:xfrm>
            <a:off x="685347" y="5883276"/>
            <a:ext cx="500464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0"/>
          <p:cNvSpPr txBox="1"/>
          <p:nvPr>
            <p:ph idx="12" type="sldNum"/>
          </p:nvPr>
        </p:nvSpPr>
        <p:spPr>
          <a:xfrm>
            <a:off x="7885509" y="5883276"/>
            <a:ext cx="56515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0" name="Shape 100"/>
        <p:cNvGrpSpPr/>
        <p:nvPr/>
      </p:nvGrpSpPr>
      <p:grpSpPr>
        <a:xfrm>
          <a:off x="0" y="0"/>
          <a:ext cx="0" cy="0"/>
          <a:chOff x="0" y="0"/>
          <a:chExt cx="0" cy="0"/>
        </a:xfrm>
      </p:grpSpPr>
      <p:sp>
        <p:nvSpPr>
          <p:cNvPr id="101" name="Google Shape;101;p31"/>
          <p:cNvSpPr txBox="1"/>
          <p:nvPr>
            <p:ph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1"/>
          <p:cNvSpPr txBox="1"/>
          <p:nvPr>
            <p:ph idx="1" type="body"/>
          </p:nvPr>
        </p:nvSpPr>
        <p:spPr>
          <a:xfrm>
            <a:off x="685346" y="1885950"/>
            <a:ext cx="2475738"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3" name="Google Shape;103;p31"/>
          <p:cNvSpPr txBox="1"/>
          <p:nvPr>
            <p:ph idx="2" type="body"/>
          </p:nvPr>
        </p:nvSpPr>
        <p:spPr>
          <a:xfrm>
            <a:off x="685346" y="2571750"/>
            <a:ext cx="2475738" cy="32194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4" name="Google Shape;104;p31"/>
          <p:cNvSpPr txBox="1"/>
          <p:nvPr>
            <p:ph idx="3" type="body"/>
          </p:nvPr>
        </p:nvSpPr>
        <p:spPr>
          <a:xfrm>
            <a:off x="3335033" y="1885950"/>
            <a:ext cx="2475738"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5" name="Google Shape;105;p31"/>
          <p:cNvSpPr txBox="1"/>
          <p:nvPr>
            <p:ph idx="4" type="body"/>
          </p:nvPr>
        </p:nvSpPr>
        <p:spPr>
          <a:xfrm>
            <a:off x="3331076" y="2571750"/>
            <a:ext cx="2475738" cy="32194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6" name="Google Shape;106;p31"/>
          <p:cNvSpPr txBox="1"/>
          <p:nvPr>
            <p:ph idx="5" type="body"/>
          </p:nvPr>
        </p:nvSpPr>
        <p:spPr>
          <a:xfrm>
            <a:off x="5974929" y="1885950"/>
            <a:ext cx="2475738"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7" name="Google Shape;107;p31"/>
          <p:cNvSpPr txBox="1"/>
          <p:nvPr>
            <p:ph idx="6" type="body"/>
          </p:nvPr>
        </p:nvSpPr>
        <p:spPr>
          <a:xfrm>
            <a:off x="5974929" y="2571750"/>
            <a:ext cx="2475738" cy="32194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8" name="Google Shape;108;p31"/>
          <p:cNvSpPr txBox="1"/>
          <p:nvPr>
            <p:ph idx="10" type="dt"/>
          </p:nvPr>
        </p:nvSpPr>
        <p:spPr>
          <a:xfrm>
            <a:off x="5759052" y="5883276"/>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1"/>
          <p:cNvSpPr txBox="1"/>
          <p:nvPr>
            <p:ph idx="11" type="ftr"/>
          </p:nvPr>
        </p:nvSpPr>
        <p:spPr>
          <a:xfrm>
            <a:off x="685347" y="5883276"/>
            <a:ext cx="500464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1"/>
          <p:cNvSpPr txBox="1"/>
          <p:nvPr>
            <p:ph idx="12" type="sldNum"/>
          </p:nvPr>
        </p:nvSpPr>
        <p:spPr>
          <a:xfrm>
            <a:off x="7885509" y="5883276"/>
            <a:ext cx="56515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1" name="Shape 111"/>
        <p:cNvGrpSpPr/>
        <p:nvPr/>
      </p:nvGrpSpPr>
      <p:grpSpPr>
        <a:xfrm>
          <a:off x="0" y="0"/>
          <a:ext cx="0" cy="0"/>
          <a:chOff x="0" y="0"/>
          <a:chExt cx="0" cy="0"/>
        </a:xfrm>
      </p:grpSpPr>
      <p:pic>
        <p:nvPicPr>
          <p:cNvPr descr="Slate-V2-SD-3colPhotoInset.png" id="112" name="Google Shape;112;p32"/>
          <p:cNvPicPr preferRelativeResize="0"/>
          <p:nvPr/>
        </p:nvPicPr>
        <p:blipFill rotWithShape="1">
          <a:blip r:embed="rId2">
            <a:alphaModFix/>
          </a:blip>
          <a:srcRect b="0" l="0" r="0" t="0"/>
          <a:stretch/>
        </p:blipFill>
        <p:spPr>
          <a:xfrm>
            <a:off x="659239" y="1826045"/>
            <a:ext cx="2529046" cy="1833558"/>
          </a:xfrm>
          <a:prstGeom prst="rect">
            <a:avLst/>
          </a:prstGeom>
          <a:noFill/>
          <a:ln>
            <a:noFill/>
          </a:ln>
        </p:spPr>
      </p:pic>
      <p:pic>
        <p:nvPicPr>
          <p:cNvPr descr="Slate-V2-SD-3colPhotoInset.png" id="113" name="Google Shape;113;p32"/>
          <p:cNvPicPr preferRelativeResize="0"/>
          <p:nvPr/>
        </p:nvPicPr>
        <p:blipFill rotWithShape="1">
          <a:blip r:embed="rId2">
            <a:alphaModFix/>
          </a:blip>
          <a:srcRect b="0" l="0" r="0" t="0"/>
          <a:stretch/>
        </p:blipFill>
        <p:spPr>
          <a:xfrm>
            <a:off x="3293813" y="1826045"/>
            <a:ext cx="2529046" cy="1833558"/>
          </a:xfrm>
          <a:prstGeom prst="rect">
            <a:avLst/>
          </a:prstGeom>
          <a:noFill/>
          <a:ln>
            <a:noFill/>
          </a:ln>
        </p:spPr>
      </p:pic>
      <p:pic>
        <p:nvPicPr>
          <p:cNvPr descr="Slate-V2-SD-3colPhotoInset.png" id="114" name="Google Shape;114;p32"/>
          <p:cNvPicPr preferRelativeResize="0"/>
          <p:nvPr/>
        </p:nvPicPr>
        <p:blipFill rotWithShape="1">
          <a:blip r:embed="rId2">
            <a:alphaModFix/>
          </a:blip>
          <a:srcRect b="0" l="0" r="0" t="0"/>
          <a:stretch/>
        </p:blipFill>
        <p:spPr>
          <a:xfrm>
            <a:off x="5921715" y="1826045"/>
            <a:ext cx="2529046" cy="1833558"/>
          </a:xfrm>
          <a:prstGeom prst="rect">
            <a:avLst/>
          </a:prstGeom>
          <a:noFill/>
          <a:ln>
            <a:noFill/>
          </a:ln>
        </p:spPr>
      </p:pic>
      <p:sp>
        <p:nvSpPr>
          <p:cNvPr id="115" name="Google Shape;115;p32"/>
          <p:cNvSpPr txBox="1"/>
          <p:nvPr>
            <p:ph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2"/>
          <p:cNvSpPr txBox="1"/>
          <p:nvPr>
            <p:ph idx="1" type="body"/>
          </p:nvPr>
        </p:nvSpPr>
        <p:spPr>
          <a:xfrm>
            <a:off x="685346" y="3904106"/>
            <a:ext cx="2475738"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17" name="Google Shape;117;p32"/>
          <p:cNvSpPr/>
          <p:nvPr>
            <p:ph idx="2" type="pic"/>
          </p:nvPr>
        </p:nvSpPr>
        <p:spPr>
          <a:xfrm>
            <a:off x="763577" y="1938918"/>
            <a:ext cx="2319276" cy="1602954"/>
          </a:xfrm>
          <a:prstGeom prst="roundRect">
            <a:avLst>
              <a:gd fmla="val 1858" name="adj"/>
            </a:avLst>
          </a:prstGeom>
          <a:noFill/>
          <a:ln>
            <a:noFill/>
          </a:ln>
          <a:effectLst>
            <a:outerShdw blurRad="38100" dir="4440000" dist="25400">
              <a:srgbClr val="000000">
                <a:alpha val="35686"/>
              </a:srgbClr>
            </a:outerShdw>
          </a:effectLst>
        </p:spPr>
      </p:sp>
      <p:sp>
        <p:nvSpPr>
          <p:cNvPr id="118" name="Google Shape;118;p32"/>
          <p:cNvSpPr txBox="1"/>
          <p:nvPr>
            <p:ph idx="3" type="body"/>
          </p:nvPr>
        </p:nvSpPr>
        <p:spPr>
          <a:xfrm>
            <a:off x="685346" y="4480369"/>
            <a:ext cx="2475738" cy="13108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19" name="Google Shape;119;p32"/>
          <p:cNvSpPr txBox="1"/>
          <p:nvPr>
            <p:ph idx="4" type="body"/>
          </p:nvPr>
        </p:nvSpPr>
        <p:spPr>
          <a:xfrm>
            <a:off x="3332091" y="3904106"/>
            <a:ext cx="2475738"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0" name="Google Shape;120;p32"/>
          <p:cNvSpPr/>
          <p:nvPr>
            <p:ph idx="5" type="pic"/>
          </p:nvPr>
        </p:nvSpPr>
        <p:spPr>
          <a:xfrm>
            <a:off x="3409307" y="1939094"/>
            <a:ext cx="2319276" cy="1608164"/>
          </a:xfrm>
          <a:prstGeom prst="roundRect">
            <a:avLst>
              <a:gd fmla="val 1858" name="adj"/>
            </a:avLst>
          </a:prstGeom>
          <a:noFill/>
          <a:ln>
            <a:noFill/>
          </a:ln>
          <a:effectLst>
            <a:outerShdw blurRad="38100" dir="4440000" dist="25400">
              <a:srgbClr val="000000">
                <a:alpha val="35686"/>
              </a:srgbClr>
            </a:outerShdw>
          </a:effectLst>
        </p:spPr>
      </p:sp>
      <p:sp>
        <p:nvSpPr>
          <p:cNvPr id="121" name="Google Shape;121;p32"/>
          <p:cNvSpPr txBox="1"/>
          <p:nvPr>
            <p:ph idx="6" type="body"/>
          </p:nvPr>
        </p:nvSpPr>
        <p:spPr>
          <a:xfrm>
            <a:off x="3331075" y="4480368"/>
            <a:ext cx="2476753" cy="13108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2" name="Google Shape;122;p32"/>
          <p:cNvSpPr txBox="1"/>
          <p:nvPr>
            <p:ph idx="7" type="body"/>
          </p:nvPr>
        </p:nvSpPr>
        <p:spPr>
          <a:xfrm>
            <a:off x="5975023" y="3904106"/>
            <a:ext cx="2475738"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3" name="Google Shape;123;p32"/>
          <p:cNvSpPr/>
          <p:nvPr>
            <p:ph idx="8" type="pic"/>
          </p:nvPr>
        </p:nvSpPr>
        <p:spPr>
          <a:xfrm>
            <a:off x="6056774" y="1934432"/>
            <a:ext cx="2319276" cy="1607294"/>
          </a:xfrm>
          <a:prstGeom prst="roundRect">
            <a:avLst>
              <a:gd fmla="val 1858" name="adj"/>
            </a:avLst>
          </a:prstGeom>
          <a:noFill/>
          <a:ln>
            <a:noFill/>
          </a:ln>
          <a:effectLst>
            <a:outerShdw blurRad="38100" dir="4440000" dist="25400">
              <a:srgbClr val="000000">
                <a:alpha val="35686"/>
              </a:srgbClr>
            </a:outerShdw>
          </a:effectLst>
        </p:spPr>
      </p:sp>
      <p:sp>
        <p:nvSpPr>
          <p:cNvPr id="124" name="Google Shape;124;p32"/>
          <p:cNvSpPr txBox="1"/>
          <p:nvPr>
            <p:ph idx="9" type="body"/>
          </p:nvPr>
        </p:nvSpPr>
        <p:spPr>
          <a:xfrm>
            <a:off x="5974929" y="4480366"/>
            <a:ext cx="2475738" cy="1310835"/>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5" name="Google Shape;125;p32"/>
          <p:cNvSpPr txBox="1"/>
          <p:nvPr>
            <p:ph idx="10" type="dt"/>
          </p:nvPr>
        </p:nvSpPr>
        <p:spPr>
          <a:xfrm>
            <a:off x="5759052" y="5883276"/>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2"/>
          <p:cNvSpPr txBox="1"/>
          <p:nvPr>
            <p:ph idx="11" type="ftr"/>
          </p:nvPr>
        </p:nvSpPr>
        <p:spPr>
          <a:xfrm>
            <a:off x="685347" y="5883276"/>
            <a:ext cx="500464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2"/>
          <p:cNvSpPr txBox="1"/>
          <p:nvPr>
            <p:ph idx="12" type="sldNum"/>
          </p:nvPr>
        </p:nvSpPr>
        <p:spPr>
          <a:xfrm>
            <a:off x="7885509" y="5883276"/>
            <a:ext cx="56515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8" name="Shape 128"/>
        <p:cNvGrpSpPr/>
        <p:nvPr/>
      </p:nvGrpSpPr>
      <p:grpSpPr>
        <a:xfrm>
          <a:off x="0" y="0"/>
          <a:ext cx="0" cy="0"/>
          <a:chOff x="0" y="0"/>
          <a:chExt cx="0" cy="0"/>
        </a:xfrm>
      </p:grpSpPr>
      <p:sp>
        <p:nvSpPr>
          <p:cNvPr id="129" name="Google Shape;129;p33"/>
          <p:cNvSpPr txBox="1"/>
          <p:nvPr>
            <p:ph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3"/>
          <p:cNvSpPr txBox="1"/>
          <p:nvPr>
            <p:ph idx="1" type="body"/>
          </p:nvPr>
        </p:nvSpPr>
        <p:spPr>
          <a:xfrm rot="5400000">
            <a:off x="2538632" y="-120835"/>
            <a:ext cx="4058751" cy="776532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131" name="Google Shape;131;p33"/>
          <p:cNvSpPr txBox="1"/>
          <p:nvPr>
            <p:ph idx="10" type="dt"/>
          </p:nvPr>
        </p:nvSpPr>
        <p:spPr>
          <a:xfrm>
            <a:off x="5759052" y="5883276"/>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3"/>
          <p:cNvSpPr txBox="1"/>
          <p:nvPr>
            <p:ph idx="11" type="ftr"/>
          </p:nvPr>
        </p:nvSpPr>
        <p:spPr>
          <a:xfrm>
            <a:off x="685347" y="5883276"/>
            <a:ext cx="500464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3"/>
          <p:cNvSpPr txBox="1"/>
          <p:nvPr>
            <p:ph idx="12" type="sldNum"/>
          </p:nvPr>
        </p:nvSpPr>
        <p:spPr>
          <a:xfrm>
            <a:off x="7885509" y="5883276"/>
            <a:ext cx="56515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4" name="Shape 134"/>
        <p:cNvGrpSpPr/>
        <p:nvPr/>
      </p:nvGrpSpPr>
      <p:grpSpPr>
        <a:xfrm>
          <a:off x="0" y="0"/>
          <a:ext cx="0" cy="0"/>
          <a:chOff x="0" y="0"/>
          <a:chExt cx="0" cy="0"/>
        </a:xfrm>
      </p:grpSpPr>
      <p:sp>
        <p:nvSpPr>
          <p:cNvPr id="135" name="Google Shape;135;p34"/>
          <p:cNvSpPr txBox="1"/>
          <p:nvPr>
            <p:ph type="title"/>
          </p:nvPr>
        </p:nvSpPr>
        <p:spPr>
          <a:xfrm rot="5400000">
            <a:off x="5003184" y="2343718"/>
            <a:ext cx="5181601" cy="1713365"/>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l">
              <a:spcBef>
                <a:spcPts val="0"/>
              </a:spcBef>
              <a:spcAft>
                <a:spcPts val="0"/>
              </a:spcAft>
              <a:buClr>
                <a:schemeClr val="lt2"/>
              </a:buClr>
              <a:buSzPts val="4000"/>
              <a:buFont typeface="Lustr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4"/>
          <p:cNvSpPr txBox="1"/>
          <p:nvPr>
            <p:ph idx="1" type="body"/>
          </p:nvPr>
        </p:nvSpPr>
        <p:spPr>
          <a:xfrm rot="5400000">
            <a:off x="1063373" y="231574"/>
            <a:ext cx="5181601" cy="593765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137" name="Google Shape;137;p34"/>
          <p:cNvSpPr txBox="1"/>
          <p:nvPr>
            <p:ph idx="10" type="dt"/>
          </p:nvPr>
        </p:nvSpPr>
        <p:spPr>
          <a:xfrm>
            <a:off x="5759052" y="5883276"/>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4"/>
          <p:cNvSpPr txBox="1"/>
          <p:nvPr>
            <p:ph idx="11" type="ftr"/>
          </p:nvPr>
        </p:nvSpPr>
        <p:spPr>
          <a:xfrm>
            <a:off x="685347" y="5883276"/>
            <a:ext cx="500464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4"/>
          <p:cNvSpPr txBox="1"/>
          <p:nvPr>
            <p:ph idx="12" type="sldNum"/>
          </p:nvPr>
        </p:nvSpPr>
        <p:spPr>
          <a:xfrm>
            <a:off x="7885509" y="5883276"/>
            <a:ext cx="56515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9"/>
          <p:cNvSpPr txBox="1"/>
          <p:nvPr>
            <p:ph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9"/>
          <p:cNvSpPr txBox="1"/>
          <p:nvPr>
            <p:ph idx="1" type="body"/>
          </p:nvPr>
        </p:nvSpPr>
        <p:spPr>
          <a:xfrm>
            <a:off x="685346" y="1732450"/>
            <a:ext cx="776532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20" name="Google Shape;20;p19"/>
          <p:cNvSpPr txBox="1"/>
          <p:nvPr>
            <p:ph idx="10" type="dt"/>
          </p:nvPr>
        </p:nvSpPr>
        <p:spPr>
          <a:xfrm>
            <a:off x="5759052" y="5883276"/>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9"/>
          <p:cNvSpPr txBox="1"/>
          <p:nvPr>
            <p:ph idx="11" type="ftr"/>
          </p:nvPr>
        </p:nvSpPr>
        <p:spPr>
          <a:xfrm>
            <a:off x="685347" y="5883276"/>
            <a:ext cx="500464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9"/>
          <p:cNvSpPr txBox="1"/>
          <p:nvPr>
            <p:ph idx="12" type="sldNum"/>
          </p:nvPr>
        </p:nvSpPr>
        <p:spPr>
          <a:xfrm>
            <a:off x="7885509" y="5883276"/>
            <a:ext cx="56515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0"/>
          <p:cNvSpPr txBox="1"/>
          <p:nvPr>
            <p:ph type="title"/>
          </p:nvPr>
        </p:nvSpPr>
        <p:spPr>
          <a:xfrm>
            <a:off x="971551" y="1761068"/>
            <a:ext cx="7192913" cy="182881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4000"/>
              <a:buFont typeface="Lustria"/>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0"/>
          <p:cNvSpPr txBox="1"/>
          <p:nvPr>
            <p:ph idx="1" type="body"/>
          </p:nvPr>
        </p:nvSpPr>
        <p:spPr>
          <a:xfrm>
            <a:off x="971551" y="3589879"/>
            <a:ext cx="7192913" cy="150705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400"/>
              </a:spcBef>
              <a:spcAft>
                <a:spcPts val="0"/>
              </a:spcAft>
              <a:buSzPts val="1400"/>
              <a:buNone/>
              <a:defRPr sz="2000">
                <a:solidFill>
                  <a:schemeClr val="lt1"/>
                </a:solidFill>
              </a:defRPr>
            </a:lvl1pPr>
            <a:lvl2pPr indent="-228600" lvl="1" marL="914400" algn="l">
              <a:spcBef>
                <a:spcPts val="600"/>
              </a:spcBef>
              <a:spcAft>
                <a:spcPts val="0"/>
              </a:spcAft>
              <a:buSzPts val="1260"/>
              <a:buNone/>
              <a:defRPr sz="1800">
                <a:solidFill>
                  <a:schemeClr val="lt1"/>
                </a:solidFill>
              </a:defRPr>
            </a:lvl2pPr>
            <a:lvl3pPr indent="-228600" lvl="2" marL="1371600" algn="l">
              <a:spcBef>
                <a:spcPts val="600"/>
              </a:spcBef>
              <a:spcAft>
                <a:spcPts val="0"/>
              </a:spcAft>
              <a:buSzPts val="1120"/>
              <a:buNone/>
              <a:defRPr sz="1600">
                <a:solidFill>
                  <a:schemeClr val="lt1"/>
                </a:solidFill>
              </a:defRPr>
            </a:lvl3pPr>
            <a:lvl4pPr indent="-228600" lvl="3" marL="1828800" algn="l">
              <a:spcBef>
                <a:spcPts val="600"/>
              </a:spcBef>
              <a:spcAft>
                <a:spcPts val="0"/>
              </a:spcAft>
              <a:buSzPts val="980"/>
              <a:buNone/>
              <a:defRPr sz="1400">
                <a:solidFill>
                  <a:schemeClr val="lt1"/>
                </a:solidFill>
              </a:defRPr>
            </a:lvl4pPr>
            <a:lvl5pPr indent="-228600" lvl="4" marL="2286000" algn="l">
              <a:spcBef>
                <a:spcPts val="600"/>
              </a:spcBef>
              <a:spcAft>
                <a:spcPts val="0"/>
              </a:spcAft>
              <a:buSzPts val="980"/>
              <a:buNone/>
              <a:defRPr sz="1400">
                <a:solidFill>
                  <a:schemeClr val="lt1"/>
                </a:solidFill>
              </a:defRPr>
            </a:lvl5pPr>
            <a:lvl6pPr indent="-228600" lvl="5" marL="2743200" algn="l">
              <a:spcBef>
                <a:spcPts val="600"/>
              </a:spcBef>
              <a:spcAft>
                <a:spcPts val="0"/>
              </a:spcAft>
              <a:buSzPts val="980"/>
              <a:buNone/>
              <a:defRPr sz="1400">
                <a:solidFill>
                  <a:schemeClr val="lt1"/>
                </a:solidFill>
              </a:defRPr>
            </a:lvl6pPr>
            <a:lvl7pPr indent="-228600" lvl="6" marL="3200400" algn="l">
              <a:spcBef>
                <a:spcPts val="600"/>
              </a:spcBef>
              <a:spcAft>
                <a:spcPts val="0"/>
              </a:spcAft>
              <a:buSzPts val="980"/>
              <a:buNone/>
              <a:defRPr sz="1400">
                <a:solidFill>
                  <a:schemeClr val="lt1"/>
                </a:solidFill>
              </a:defRPr>
            </a:lvl7pPr>
            <a:lvl8pPr indent="-228600" lvl="7" marL="3657600" algn="l">
              <a:spcBef>
                <a:spcPts val="600"/>
              </a:spcBef>
              <a:spcAft>
                <a:spcPts val="0"/>
              </a:spcAft>
              <a:buSzPts val="980"/>
              <a:buNone/>
              <a:defRPr sz="1400">
                <a:solidFill>
                  <a:schemeClr val="lt1"/>
                </a:solidFill>
              </a:defRPr>
            </a:lvl8pPr>
            <a:lvl9pPr indent="-228600" lvl="8" marL="4114800" algn="l">
              <a:spcBef>
                <a:spcPts val="600"/>
              </a:spcBef>
              <a:spcAft>
                <a:spcPts val="600"/>
              </a:spcAft>
              <a:buSzPts val="980"/>
              <a:buNone/>
              <a:defRPr sz="1400">
                <a:solidFill>
                  <a:schemeClr val="lt1"/>
                </a:solidFill>
              </a:defRPr>
            </a:lvl9pPr>
          </a:lstStyle>
          <a:p/>
        </p:txBody>
      </p:sp>
      <p:sp>
        <p:nvSpPr>
          <p:cNvPr id="26" name="Google Shape;26;p20"/>
          <p:cNvSpPr txBox="1"/>
          <p:nvPr>
            <p:ph idx="10" type="dt"/>
          </p:nvPr>
        </p:nvSpPr>
        <p:spPr>
          <a:xfrm>
            <a:off x="5759052" y="5883276"/>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0"/>
          <p:cNvSpPr txBox="1"/>
          <p:nvPr>
            <p:ph idx="11" type="ftr"/>
          </p:nvPr>
        </p:nvSpPr>
        <p:spPr>
          <a:xfrm>
            <a:off x="685347" y="5883276"/>
            <a:ext cx="500464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0"/>
          <p:cNvSpPr txBox="1"/>
          <p:nvPr>
            <p:ph idx="12" type="sldNum"/>
          </p:nvPr>
        </p:nvSpPr>
        <p:spPr>
          <a:xfrm>
            <a:off x="7885509" y="5883276"/>
            <a:ext cx="56515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1"/>
          <p:cNvSpPr txBox="1"/>
          <p:nvPr>
            <p:ph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1"/>
          <p:cNvSpPr txBox="1"/>
          <p:nvPr>
            <p:ph idx="1" type="body"/>
          </p:nvPr>
        </p:nvSpPr>
        <p:spPr>
          <a:xfrm>
            <a:off x="685347" y="1732449"/>
            <a:ext cx="3795373" cy="40587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32" name="Google Shape;32;p21"/>
          <p:cNvSpPr txBox="1"/>
          <p:nvPr>
            <p:ph idx="2" type="body"/>
          </p:nvPr>
        </p:nvSpPr>
        <p:spPr>
          <a:xfrm>
            <a:off x="4652169" y="1732450"/>
            <a:ext cx="3798499"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33" name="Google Shape;33;p21"/>
          <p:cNvSpPr txBox="1"/>
          <p:nvPr>
            <p:ph idx="10" type="dt"/>
          </p:nvPr>
        </p:nvSpPr>
        <p:spPr>
          <a:xfrm>
            <a:off x="5759052" y="5883276"/>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1"/>
          <p:cNvSpPr txBox="1"/>
          <p:nvPr>
            <p:ph idx="11" type="ftr"/>
          </p:nvPr>
        </p:nvSpPr>
        <p:spPr>
          <a:xfrm>
            <a:off x="685347" y="5883276"/>
            <a:ext cx="500464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1"/>
          <p:cNvSpPr txBox="1"/>
          <p:nvPr>
            <p:ph idx="12" type="sldNum"/>
          </p:nvPr>
        </p:nvSpPr>
        <p:spPr>
          <a:xfrm>
            <a:off x="7885509" y="5883276"/>
            <a:ext cx="56515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pic>
        <p:nvPicPr>
          <p:cNvPr descr="Slate-V2-SD-compPhotoInset.png" id="37" name="Google Shape;37;p22"/>
          <p:cNvPicPr preferRelativeResize="0"/>
          <p:nvPr/>
        </p:nvPicPr>
        <p:blipFill rotWithShape="1">
          <a:blip r:embed="rId2">
            <a:alphaModFix/>
          </a:blip>
          <a:srcRect b="0" l="0" r="0" t="0"/>
          <a:stretch/>
        </p:blipFill>
        <p:spPr>
          <a:xfrm>
            <a:off x="685345" y="1770323"/>
            <a:ext cx="3787423" cy="4112953"/>
          </a:xfrm>
          <a:prstGeom prst="rect">
            <a:avLst/>
          </a:prstGeom>
          <a:noFill/>
          <a:ln>
            <a:noFill/>
          </a:ln>
        </p:spPr>
      </p:pic>
      <p:pic>
        <p:nvPicPr>
          <p:cNvPr descr="Slate-V2-SD-compPhotoInset.png" id="38" name="Google Shape;38;p22"/>
          <p:cNvPicPr preferRelativeResize="0"/>
          <p:nvPr/>
        </p:nvPicPr>
        <p:blipFill rotWithShape="1">
          <a:blip r:embed="rId2">
            <a:alphaModFix/>
          </a:blip>
          <a:srcRect b="0" l="0" r="0" t="0"/>
          <a:stretch/>
        </p:blipFill>
        <p:spPr>
          <a:xfrm>
            <a:off x="4663245" y="1770323"/>
            <a:ext cx="3787423" cy="4112953"/>
          </a:xfrm>
          <a:prstGeom prst="rect">
            <a:avLst/>
          </a:prstGeom>
          <a:noFill/>
          <a:ln>
            <a:noFill/>
          </a:ln>
        </p:spPr>
      </p:pic>
      <p:sp>
        <p:nvSpPr>
          <p:cNvPr id="39" name="Google Shape;39;p22"/>
          <p:cNvSpPr txBox="1"/>
          <p:nvPr>
            <p:ph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4000"/>
              <a:buFont typeface="Lustr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2"/>
          <p:cNvSpPr txBox="1"/>
          <p:nvPr>
            <p:ph idx="1" type="body"/>
          </p:nvPr>
        </p:nvSpPr>
        <p:spPr>
          <a:xfrm>
            <a:off x="754404" y="1835254"/>
            <a:ext cx="3657258" cy="544884"/>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41" name="Google Shape;41;p22"/>
          <p:cNvSpPr txBox="1"/>
          <p:nvPr>
            <p:ph idx="2" type="body"/>
          </p:nvPr>
        </p:nvSpPr>
        <p:spPr>
          <a:xfrm>
            <a:off x="754404" y="2380138"/>
            <a:ext cx="3657258" cy="3411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42" name="Google Shape;42;p22"/>
          <p:cNvSpPr txBox="1"/>
          <p:nvPr>
            <p:ph idx="3" type="body"/>
          </p:nvPr>
        </p:nvSpPr>
        <p:spPr>
          <a:xfrm>
            <a:off x="4721225" y="1835255"/>
            <a:ext cx="3671498" cy="54488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43" name="Google Shape;43;p22"/>
          <p:cNvSpPr txBox="1"/>
          <p:nvPr>
            <p:ph idx="4" type="body"/>
          </p:nvPr>
        </p:nvSpPr>
        <p:spPr>
          <a:xfrm>
            <a:off x="4721225" y="2380138"/>
            <a:ext cx="3671498" cy="3411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44" name="Google Shape;44;p22"/>
          <p:cNvSpPr txBox="1"/>
          <p:nvPr>
            <p:ph idx="10" type="dt"/>
          </p:nvPr>
        </p:nvSpPr>
        <p:spPr>
          <a:xfrm>
            <a:off x="5759052" y="5883276"/>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2"/>
          <p:cNvSpPr txBox="1"/>
          <p:nvPr>
            <p:ph idx="11" type="ftr"/>
          </p:nvPr>
        </p:nvSpPr>
        <p:spPr>
          <a:xfrm>
            <a:off x="685347" y="5883276"/>
            <a:ext cx="500464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2"/>
          <p:cNvSpPr txBox="1"/>
          <p:nvPr>
            <p:ph idx="12" type="sldNum"/>
          </p:nvPr>
        </p:nvSpPr>
        <p:spPr>
          <a:xfrm>
            <a:off x="7885509" y="5883276"/>
            <a:ext cx="56515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23"/>
          <p:cNvSpPr txBox="1"/>
          <p:nvPr>
            <p:ph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3"/>
          <p:cNvSpPr txBox="1"/>
          <p:nvPr>
            <p:ph idx="10" type="dt"/>
          </p:nvPr>
        </p:nvSpPr>
        <p:spPr>
          <a:xfrm>
            <a:off x="5759052" y="5883276"/>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3"/>
          <p:cNvSpPr txBox="1"/>
          <p:nvPr>
            <p:ph idx="11" type="ftr"/>
          </p:nvPr>
        </p:nvSpPr>
        <p:spPr>
          <a:xfrm>
            <a:off x="685347" y="5883276"/>
            <a:ext cx="500464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3"/>
          <p:cNvSpPr txBox="1"/>
          <p:nvPr>
            <p:ph idx="12" type="sldNum"/>
          </p:nvPr>
        </p:nvSpPr>
        <p:spPr>
          <a:xfrm>
            <a:off x="7885509" y="5883276"/>
            <a:ext cx="56515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24"/>
          <p:cNvSpPr txBox="1"/>
          <p:nvPr>
            <p:ph idx="10" type="dt"/>
          </p:nvPr>
        </p:nvSpPr>
        <p:spPr>
          <a:xfrm>
            <a:off x="5759052" y="5883276"/>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4"/>
          <p:cNvSpPr txBox="1"/>
          <p:nvPr>
            <p:ph idx="11" type="ftr"/>
          </p:nvPr>
        </p:nvSpPr>
        <p:spPr>
          <a:xfrm>
            <a:off x="685347" y="5883276"/>
            <a:ext cx="500464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4"/>
          <p:cNvSpPr txBox="1"/>
          <p:nvPr>
            <p:ph idx="12" type="sldNum"/>
          </p:nvPr>
        </p:nvSpPr>
        <p:spPr>
          <a:xfrm>
            <a:off x="7885509" y="5883276"/>
            <a:ext cx="56515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25"/>
          <p:cNvSpPr txBox="1"/>
          <p:nvPr>
            <p:ph type="title"/>
          </p:nvPr>
        </p:nvSpPr>
        <p:spPr>
          <a:xfrm>
            <a:off x="685347" y="609600"/>
            <a:ext cx="2780167" cy="1821918"/>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2400"/>
              <a:buFont typeface="Lustria"/>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5"/>
          <p:cNvSpPr txBox="1"/>
          <p:nvPr>
            <p:ph idx="1" type="body"/>
          </p:nvPr>
        </p:nvSpPr>
        <p:spPr>
          <a:xfrm>
            <a:off x="3641725" y="609600"/>
            <a:ext cx="4808943" cy="51816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59" name="Google Shape;59;p25"/>
          <p:cNvSpPr txBox="1"/>
          <p:nvPr>
            <p:ph idx="2" type="body"/>
          </p:nvPr>
        </p:nvSpPr>
        <p:spPr>
          <a:xfrm>
            <a:off x="685347" y="2431518"/>
            <a:ext cx="2780167" cy="335968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60" name="Google Shape;60;p25"/>
          <p:cNvSpPr txBox="1"/>
          <p:nvPr>
            <p:ph idx="10" type="dt"/>
          </p:nvPr>
        </p:nvSpPr>
        <p:spPr>
          <a:xfrm>
            <a:off x="5759052" y="5883276"/>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5"/>
          <p:cNvSpPr txBox="1"/>
          <p:nvPr>
            <p:ph idx="11" type="ftr"/>
          </p:nvPr>
        </p:nvSpPr>
        <p:spPr>
          <a:xfrm>
            <a:off x="685347" y="5883276"/>
            <a:ext cx="500464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5"/>
          <p:cNvSpPr txBox="1"/>
          <p:nvPr>
            <p:ph idx="12" type="sldNum"/>
          </p:nvPr>
        </p:nvSpPr>
        <p:spPr>
          <a:xfrm>
            <a:off x="7885509" y="5883276"/>
            <a:ext cx="56515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pic>
        <p:nvPicPr>
          <p:cNvPr descr="Slate-V2-SD-vertPhotoInset.png" id="64" name="Google Shape;64;p26"/>
          <p:cNvPicPr preferRelativeResize="0"/>
          <p:nvPr/>
        </p:nvPicPr>
        <p:blipFill rotWithShape="1">
          <a:blip r:embed="rId2">
            <a:alphaModFix/>
          </a:blip>
          <a:srcRect b="0" l="0" r="0" t="0"/>
          <a:stretch/>
        </p:blipFill>
        <p:spPr>
          <a:xfrm>
            <a:off x="4844987" y="609923"/>
            <a:ext cx="3428146" cy="5205472"/>
          </a:xfrm>
          <a:prstGeom prst="rect">
            <a:avLst/>
          </a:prstGeom>
          <a:noFill/>
          <a:ln>
            <a:noFill/>
          </a:ln>
        </p:spPr>
      </p:pic>
      <p:sp>
        <p:nvSpPr>
          <p:cNvPr id="65" name="Google Shape;65;p26"/>
          <p:cNvSpPr txBox="1"/>
          <p:nvPr>
            <p:ph type="title"/>
          </p:nvPr>
        </p:nvSpPr>
        <p:spPr>
          <a:xfrm>
            <a:off x="685347" y="609923"/>
            <a:ext cx="3924676" cy="1829338"/>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lvl="0" algn="ctr">
              <a:spcBef>
                <a:spcPts val="0"/>
              </a:spcBef>
              <a:spcAft>
                <a:spcPts val="0"/>
              </a:spcAft>
              <a:buClr>
                <a:schemeClr val="lt2"/>
              </a:buClr>
              <a:buSzPts val="3200"/>
              <a:buFont typeface="Lustria"/>
              <a:buNone/>
              <a:defRPr b="0"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6"/>
          <p:cNvSpPr/>
          <p:nvPr>
            <p:ph idx="2" type="pic"/>
          </p:nvPr>
        </p:nvSpPr>
        <p:spPr>
          <a:xfrm>
            <a:off x="4976728" y="743989"/>
            <a:ext cx="3165375" cy="4912822"/>
          </a:xfrm>
          <a:prstGeom prst="rect">
            <a:avLst/>
          </a:prstGeom>
          <a:noFill/>
          <a:ln>
            <a:noFill/>
          </a:ln>
          <a:effectLst>
            <a:outerShdw blurRad="38100" dir="4440000" dist="25400">
              <a:srgbClr val="000000">
                <a:alpha val="35686"/>
              </a:srgbClr>
            </a:outerShdw>
          </a:effectLst>
        </p:spPr>
      </p:sp>
      <p:sp>
        <p:nvSpPr>
          <p:cNvPr id="67" name="Google Shape;67;p26"/>
          <p:cNvSpPr txBox="1"/>
          <p:nvPr>
            <p:ph idx="1" type="body"/>
          </p:nvPr>
        </p:nvSpPr>
        <p:spPr>
          <a:xfrm>
            <a:off x="685347" y="2439261"/>
            <a:ext cx="3924676" cy="337613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68" name="Google Shape;68;p26"/>
          <p:cNvSpPr txBox="1"/>
          <p:nvPr>
            <p:ph idx="10" type="dt"/>
          </p:nvPr>
        </p:nvSpPr>
        <p:spPr>
          <a:xfrm>
            <a:off x="5759052" y="5883276"/>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6"/>
          <p:cNvSpPr txBox="1"/>
          <p:nvPr>
            <p:ph idx="11" type="ftr"/>
          </p:nvPr>
        </p:nvSpPr>
        <p:spPr>
          <a:xfrm>
            <a:off x="685347" y="5883276"/>
            <a:ext cx="500464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6"/>
          <p:cNvSpPr txBox="1"/>
          <p:nvPr>
            <p:ph idx="12" type="sldNum"/>
          </p:nvPr>
        </p:nvSpPr>
        <p:spPr>
          <a:xfrm>
            <a:off x="7885509" y="5883276"/>
            <a:ext cx="56515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marR="0" rtl="0" algn="ctr">
              <a:spcBef>
                <a:spcPts val="0"/>
              </a:spcBef>
              <a:spcAft>
                <a:spcPts val="0"/>
              </a:spcAft>
              <a:buClr>
                <a:schemeClr val="lt2"/>
              </a:buClr>
              <a:buSzPts val="4000"/>
              <a:buFont typeface="Lustria"/>
              <a:buNone/>
              <a:defRPr b="0" i="0" sz="4000" u="none" cap="none" strike="noStrike">
                <a:solidFill>
                  <a:schemeClr val="lt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7"/>
          <p:cNvSpPr txBox="1"/>
          <p:nvPr>
            <p:ph idx="1" type="body"/>
          </p:nvPr>
        </p:nvSpPr>
        <p:spPr>
          <a:xfrm>
            <a:off x="685346" y="1732450"/>
            <a:ext cx="776532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17500" lvl="0" marL="457200" marR="0" rtl="0" algn="l">
              <a:spcBef>
                <a:spcPts val="400"/>
              </a:spcBef>
              <a:spcAft>
                <a:spcPts val="0"/>
              </a:spcAft>
              <a:buClr>
                <a:schemeClr val="lt2"/>
              </a:buClr>
              <a:buSzPts val="1400"/>
              <a:buFont typeface="Noto Sans Symbols"/>
              <a:buChar char="◈"/>
              <a:defRPr b="0" i="0" sz="2000" u="none" cap="none" strike="noStrike">
                <a:solidFill>
                  <a:schemeClr val="lt2"/>
                </a:solidFill>
                <a:latin typeface="Lustria"/>
                <a:ea typeface="Lustria"/>
                <a:cs typeface="Lustria"/>
                <a:sym typeface="Lustria"/>
              </a:defRPr>
            </a:lvl1pPr>
            <a:lvl2pPr indent="-308610" lvl="1" marL="914400" marR="0" rtl="0" algn="l">
              <a:spcBef>
                <a:spcPts val="600"/>
              </a:spcBef>
              <a:spcAft>
                <a:spcPts val="0"/>
              </a:spcAft>
              <a:buClr>
                <a:schemeClr val="lt2"/>
              </a:buClr>
              <a:buSzPts val="1260"/>
              <a:buFont typeface="Noto Sans Symbols"/>
              <a:buChar char="🞚"/>
              <a:defRPr b="0" i="0" sz="1800" u="none" cap="none" strike="noStrike">
                <a:solidFill>
                  <a:schemeClr val="lt2"/>
                </a:solidFill>
                <a:latin typeface="Lustria"/>
                <a:ea typeface="Lustria"/>
                <a:cs typeface="Lustria"/>
                <a:sym typeface="Lustria"/>
              </a:defRPr>
            </a:lvl2pPr>
            <a:lvl3pPr indent="-299719" lvl="2" marL="13716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Lustria"/>
                <a:ea typeface="Lustria"/>
                <a:cs typeface="Lustria"/>
                <a:sym typeface="Lustria"/>
              </a:defRPr>
            </a:lvl3pPr>
            <a:lvl4pPr indent="-290830" lvl="3" marL="18288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4pPr>
            <a:lvl5pPr indent="-290829" lvl="4" marL="22860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5pPr>
            <a:lvl6pPr indent="-290829" lvl="5" marL="27432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6pPr>
            <a:lvl7pPr indent="-290829" lvl="6" marL="32004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7pPr>
            <a:lvl8pPr indent="-290829" lvl="7" marL="36576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8pPr>
            <a:lvl9pPr indent="-290829" lvl="8" marL="4114800" marR="0" rtl="0" algn="l">
              <a:spcBef>
                <a:spcPts val="600"/>
              </a:spcBef>
              <a:spcAft>
                <a:spcPts val="60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9pPr>
          </a:lstStyle>
          <a:p/>
        </p:txBody>
      </p:sp>
      <p:sp>
        <p:nvSpPr>
          <p:cNvPr id="8" name="Google Shape;8;p17"/>
          <p:cNvSpPr txBox="1"/>
          <p:nvPr>
            <p:ph idx="10" type="dt"/>
          </p:nvPr>
        </p:nvSpPr>
        <p:spPr>
          <a:xfrm>
            <a:off x="5759052" y="5883276"/>
            <a:ext cx="20574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F2F2F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9pPr>
          </a:lstStyle>
          <a:p/>
        </p:txBody>
      </p:sp>
      <p:sp>
        <p:nvSpPr>
          <p:cNvPr id="9" name="Google Shape;9;p17"/>
          <p:cNvSpPr txBox="1"/>
          <p:nvPr>
            <p:ph idx="11" type="ftr"/>
          </p:nvPr>
        </p:nvSpPr>
        <p:spPr>
          <a:xfrm>
            <a:off x="685347" y="5883276"/>
            <a:ext cx="500464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F2F2F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9pPr>
          </a:lstStyle>
          <a:p/>
        </p:txBody>
      </p:sp>
      <p:sp>
        <p:nvSpPr>
          <p:cNvPr id="10" name="Google Shape;10;p17"/>
          <p:cNvSpPr txBox="1"/>
          <p:nvPr>
            <p:ph idx="12" type="sldNum"/>
          </p:nvPr>
        </p:nvSpPr>
        <p:spPr>
          <a:xfrm>
            <a:off x="7885509" y="5883276"/>
            <a:ext cx="56515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0" marR="0" rtl="0" algn="r">
              <a:spcBef>
                <a:spcPts val="0"/>
              </a:spcBef>
              <a:buNone/>
              <a:defRPr b="0" i="0" sz="1000" u="none" cap="none" strike="noStrike">
                <a:solidFill>
                  <a:srgbClr val="F2F2F2"/>
                </a:solidFill>
                <a:latin typeface="Lustria"/>
                <a:ea typeface="Lustria"/>
                <a:cs typeface="Lustria"/>
                <a:sym typeface="Lustria"/>
              </a:defRPr>
            </a:lvl2pPr>
            <a:lvl3pPr indent="0" lvl="2" marL="0" marR="0" rtl="0" algn="r">
              <a:spcBef>
                <a:spcPts val="0"/>
              </a:spcBef>
              <a:buNone/>
              <a:defRPr b="0" i="0" sz="1000" u="none" cap="none" strike="noStrike">
                <a:solidFill>
                  <a:srgbClr val="F2F2F2"/>
                </a:solidFill>
                <a:latin typeface="Lustria"/>
                <a:ea typeface="Lustria"/>
                <a:cs typeface="Lustria"/>
                <a:sym typeface="Lustria"/>
              </a:defRPr>
            </a:lvl3pPr>
            <a:lvl4pPr indent="0" lvl="3" marL="0" marR="0" rtl="0" algn="r">
              <a:spcBef>
                <a:spcPts val="0"/>
              </a:spcBef>
              <a:buNone/>
              <a:defRPr b="0" i="0" sz="1000" u="none" cap="none" strike="noStrike">
                <a:solidFill>
                  <a:srgbClr val="F2F2F2"/>
                </a:solidFill>
                <a:latin typeface="Lustria"/>
                <a:ea typeface="Lustria"/>
                <a:cs typeface="Lustria"/>
                <a:sym typeface="Lustria"/>
              </a:defRPr>
            </a:lvl4pPr>
            <a:lvl5pPr indent="0" lvl="4" marL="0" marR="0" rtl="0" algn="r">
              <a:spcBef>
                <a:spcPts val="0"/>
              </a:spcBef>
              <a:buNone/>
              <a:defRPr b="0" i="0" sz="1000" u="none" cap="none" strike="noStrike">
                <a:solidFill>
                  <a:srgbClr val="F2F2F2"/>
                </a:solidFill>
                <a:latin typeface="Lustria"/>
                <a:ea typeface="Lustria"/>
                <a:cs typeface="Lustria"/>
                <a:sym typeface="Lustria"/>
              </a:defRPr>
            </a:lvl5pPr>
            <a:lvl6pPr indent="0" lvl="5" marL="0" marR="0" rtl="0" algn="r">
              <a:spcBef>
                <a:spcPts val="0"/>
              </a:spcBef>
              <a:buNone/>
              <a:defRPr b="0" i="0" sz="1000" u="none" cap="none" strike="noStrike">
                <a:solidFill>
                  <a:srgbClr val="F2F2F2"/>
                </a:solidFill>
                <a:latin typeface="Lustria"/>
                <a:ea typeface="Lustria"/>
                <a:cs typeface="Lustria"/>
                <a:sym typeface="Lustria"/>
              </a:defRPr>
            </a:lvl6pPr>
            <a:lvl7pPr indent="0" lvl="6" marL="0" marR="0" rtl="0" algn="r">
              <a:spcBef>
                <a:spcPts val="0"/>
              </a:spcBef>
              <a:buNone/>
              <a:defRPr b="0" i="0" sz="1000" u="none" cap="none" strike="noStrike">
                <a:solidFill>
                  <a:srgbClr val="F2F2F2"/>
                </a:solidFill>
                <a:latin typeface="Lustria"/>
                <a:ea typeface="Lustria"/>
                <a:cs typeface="Lustria"/>
                <a:sym typeface="Lustria"/>
              </a:defRPr>
            </a:lvl7pPr>
            <a:lvl8pPr indent="0" lvl="7" marL="0" marR="0" rtl="0" algn="r">
              <a:spcBef>
                <a:spcPts val="0"/>
              </a:spcBef>
              <a:buNone/>
              <a:defRPr b="0" i="0" sz="1000" u="none" cap="none" strike="noStrike">
                <a:solidFill>
                  <a:srgbClr val="F2F2F2"/>
                </a:solidFill>
                <a:latin typeface="Lustria"/>
                <a:ea typeface="Lustria"/>
                <a:cs typeface="Lustria"/>
                <a:sym typeface="Lustria"/>
              </a:defRPr>
            </a:lvl8pPr>
            <a:lvl9pPr indent="0" lvl="8" marL="0" marR="0" rtl="0" algn="r">
              <a:spcBef>
                <a:spcPts val="0"/>
              </a:spcBef>
              <a:buNone/>
              <a:defRPr b="0" i="0" sz="100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20.png"/><Relationship Id="rId5"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19.png"/><Relationship Id="rId5"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docs.google.com/spreadsheets/d/1PGTVHaulm2yosRaziEFOgnLVTyyLoUIz/edit?usp=sharing&amp;ouid=117119704857987901939&amp;rtpof=true&amp;sd=true" TargetMode="External"/><Relationship Id="rId4" Type="http://schemas.openxmlformats.org/officeDocument/2006/relationships/hyperlink" Target="https://youtu.be/fmIKiCLK4u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4.png"/><Relationship Id="rId4" Type="http://schemas.openxmlformats.org/officeDocument/2006/relationships/image" Target="../media/image8.png"/><Relationship Id="rId5"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685800" y="1734607"/>
            <a:ext cx="7772400" cy="147002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fontScale="90000"/>
          </a:bodyPr>
          <a:lstStyle/>
          <a:p>
            <a:pPr indent="0" lvl="0" marL="0" rtl="0" algn="ctr">
              <a:spcBef>
                <a:spcPts val="0"/>
              </a:spcBef>
              <a:spcAft>
                <a:spcPts val="0"/>
              </a:spcAft>
              <a:buClr>
                <a:schemeClr val="lt2"/>
              </a:buClr>
              <a:buSzPct val="100000"/>
              <a:buFont typeface="Lustria"/>
              <a:buNone/>
            </a:pPr>
            <a:r>
              <a:rPr lang="en-IN"/>
              <a:t>IMDB Movie Analysis</a:t>
            </a:r>
            <a:br>
              <a:rPr lang="en-IN"/>
            </a:br>
            <a:endParaRPr/>
          </a:p>
        </p:txBody>
      </p:sp>
      <p:sp>
        <p:nvSpPr>
          <p:cNvPr id="145" name="Google Shape;145;p1"/>
          <p:cNvSpPr txBox="1"/>
          <p:nvPr>
            <p:ph idx="1" type="subTitle"/>
          </p:nvPr>
        </p:nvSpPr>
        <p:spPr>
          <a:xfrm>
            <a:off x="1371600" y="3333751"/>
            <a:ext cx="6400800" cy="17526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fontScale="85000" lnSpcReduction="20000"/>
          </a:bodyPr>
          <a:lstStyle/>
          <a:p>
            <a:pPr indent="0" lvl="0" marL="0" rtl="0" algn="ctr">
              <a:spcBef>
                <a:spcPts val="0"/>
              </a:spcBef>
              <a:spcAft>
                <a:spcPts val="0"/>
              </a:spcAft>
              <a:buSzPct val="70000"/>
              <a:buNone/>
            </a:pPr>
            <a:r>
              <a:rPr lang="en-IN">
                <a:latin typeface="Arial Black"/>
                <a:ea typeface="Arial Black"/>
                <a:cs typeface="Arial Black"/>
                <a:sym typeface="Arial Black"/>
              </a:rPr>
              <a:t>Final Project - I</a:t>
            </a:r>
            <a:endParaRPr/>
          </a:p>
          <a:p>
            <a:pPr indent="0" lvl="0" marL="0" rtl="0" algn="ctr">
              <a:spcBef>
                <a:spcPts val="940"/>
              </a:spcBef>
              <a:spcAft>
                <a:spcPts val="0"/>
              </a:spcAft>
              <a:buSzPct val="70000"/>
              <a:buNone/>
            </a:pPr>
            <a:r>
              <a:t/>
            </a:r>
            <a:endParaRPr>
              <a:latin typeface="Arial Black"/>
              <a:ea typeface="Arial Black"/>
              <a:cs typeface="Arial Black"/>
              <a:sym typeface="Arial Black"/>
            </a:endParaRPr>
          </a:p>
          <a:p>
            <a:pPr indent="0" lvl="0" marL="0" rtl="0" algn="ctr">
              <a:spcBef>
                <a:spcPts val="940"/>
              </a:spcBef>
              <a:spcAft>
                <a:spcPts val="0"/>
              </a:spcAft>
              <a:buSzPct val="70000"/>
              <a:buNone/>
            </a:pPr>
            <a:r>
              <a:rPr lang="en-IN">
                <a:latin typeface="Arial Black"/>
                <a:ea typeface="Arial Black"/>
                <a:cs typeface="Arial Black"/>
                <a:sym typeface="Arial Black"/>
              </a:rPr>
              <a:t>~Meghneel Gogoi </a:t>
            </a:r>
            <a:endParaRPr/>
          </a:p>
          <a:p>
            <a:pPr indent="0" lvl="0" marL="0" rtl="0" algn="ctr">
              <a:spcBef>
                <a:spcPts val="940"/>
              </a:spcBef>
              <a:spcAft>
                <a:spcPts val="0"/>
              </a:spcAft>
              <a:buSzPct val="70000"/>
              <a:buNone/>
            </a:pPr>
            <a:r>
              <a:rPr lang="en-IN">
                <a:latin typeface="Arial Black"/>
                <a:ea typeface="Arial Black"/>
                <a:cs typeface="Arial Black"/>
                <a:sym typeface="Arial Black"/>
              </a:rPr>
              <a:t>Data analytics trainee</a:t>
            </a:r>
            <a:endParaRPr/>
          </a:p>
          <a:p>
            <a:pPr indent="0" lvl="0" marL="0" rtl="0" algn="ctr">
              <a:spcBef>
                <a:spcPts val="940"/>
              </a:spcBef>
              <a:spcAft>
                <a:spcPts val="0"/>
              </a:spcAft>
              <a:buSzPct val="70000"/>
              <a:buNone/>
            </a:pPr>
            <a:r>
              <a:rPr lang="en-IN">
                <a:latin typeface="Arial Black"/>
                <a:ea typeface="Arial Black"/>
                <a:cs typeface="Arial Black"/>
                <a:sym typeface="Arial Black"/>
              </a:rPr>
              <a:t>trainity</a:t>
            </a:r>
            <a:endParaRPr>
              <a:latin typeface="Arial Black"/>
              <a:ea typeface="Arial Black"/>
              <a:cs typeface="Arial Black"/>
              <a:sym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0"/>
          <p:cNvSpPr txBox="1"/>
          <p:nvPr>
            <p:ph idx="1" type="body"/>
          </p:nvPr>
        </p:nvSpPr>
        <p:spPr>
          <a:xfrm>
            <a:off x="0" y="30762"/>
            <a:ext cx="776532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l">
              <a:spcBef>
                <a:spcPts val="0"/>
              </a:spcBef>
              <a:spcAft>
                <a:spcPts val="0"/>
              </a:spcAft>
              <a:buSzPts val="980"/>
              <a:buNone/>
            </a:pPr>
            <a:br>
              <a:rPr b="1" lang="en-IN" sz="1400">
                <a:latin typeface="Arial Rounded"/>
                <a:ea typeface="Arial Rounded"/>
                <a:cs typeface="Arial Rounded"/>
                <a:sym typeface="Arial Rounded"/>
              </a:rPr>
            </a:br>
            <a:r>
              <a:rPr b="1" lang="en-IN" sz="1400">
                <a:latin typeface="Arial Rounded"/>
                <a:ea typeface="Arial Rounded"/>
                <a:cs typeface="Arial Rounded"/>
                <a:sym typeface="Arial Rounded"/>
              </a:rPr>
              <a:t>C . Language Analysis</a:t>
            </a:r>
            <a:r>
              <a:rPr lang="en-IN" sz="1400"/>
              <a:t>:</a:t>
            </a:r>
            <a:br>
              <a:rPr lang="en-IN" sz="1400"/>
            </a:br>
            <a:r>
              <a:rPr lang="en-IN" sz="1400"/>
              <a:t>                                                    </a:t>
            </a:r>
            <a:endParaRPr sz="1400"/>
          </a:p>
        </p:txBody>
      </p:sp>
      <p:sp>
        <p:nvSpPr>
          <p:cNvPr id="213" name="Google Shape;213;p10"/>
          <p:cNvSpPr txBox="1"/>
          <p:nvPr/>
        </p:nvSpPr>
        <p:spPr>
          <a:xfrm>
            <a:off x="214812" y="732760"/>
            <a:ext cx="3150180" cy="581697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1200">
                <a:solidFill>
                  <a:schemeClr val="lt1"/>
                </a:solidFill>
                <a:latin typeface="Play"/>
                <a:ea typeface="Play"/>
                <a:cs typeface="Play"/>
                <a:sym typeface="Play"/>
              </a:rPr>
              <a:t>English language has the most movies followed by French and Spanish.  </a:t>
            </a:r>
            <a:endParaRPr/>
          </a:p>
          <a:p>
            <a:pPr indent="0" lvl="0" marL="0" marR="0" rtl="0" algn="just">
              <a:spcBef>
                <a:spcPts val="0"/>
              </a:spcBef>
              <a:spcAft>
                <a:spcPts val="0"/>
              </a:spcAft>
              <a:buNone/>
            </a:pPr>
            <a:r>
              <a:t/>
            </a:r>
            <a:endParaRPr sz="1200">
              <a:solidFill>
                <a:schemeClr val="lt1"/>
              </a:solidFill>
              <a:latin typeface="Play"/>
              <a:ea typeface="Play"/>
              <a:cs typeface="Play"/>
              <a:sym typeface="Play"/>
            </a:endParaRPr>
          </a:p>
          <a:p>
            <a:pPr indent="0" lvl="0" marL="0" marR="0" rtl="0" algn="just">
              <a:spcBef>
                <a:spcPts val="0"/>
              </a:spcBef>
              <a:spcAft>
                <a:spcPts val="0"/>
              </a:spcAft>
              <a:buNone/>
            </a:pPr>
            <a:r>
              <a:rPr lang="en-IN" sz="1200">
                <a:solidFill>
                  <a:schemeClr val="lt1"/>
                </a:solidFill>
                <a:latin typeface="Play"/>
                <a:ea typeface="Play"/>
                <a:cs typeface="Play"/>
                <a:sym typeface="Play"/>
              </a:rPr>
              <a:t>Since English has the more movies with a significant amount it has an average IMDB score of 6.4 and median score of 6.5. Most of the highest IMDB scores are from English movies. </a:t>
            </a:r>
            <a:endParaRPr/>
          </a:p>
          <a:p>
            <a:pPr indent="0" lvl="0" marL="0" marR="0" rtl="0" algn="just">
              <a:spcBef>
                <a:spcPts val="0"/>
              </a:spcBef>
              <a:spcAft>
                <a:spcPts val="0"/>
              </a:spcAft>
              <a:buNone/>
            </a:pPr>
            <a:r>
              <a:t/>
            </a:r>
            <a:endParaRPr sz="1200">
              <a:solidFill>
                <a:schemeClr val="lt1"/>
              </a:solidFill>
              <a:latin typeface="Play"/>
              <a:ea typeface="Play"/>
              <a:cs typeface="Play"/>
              <a:sym typeface="Play"/>
            </a:endParaRPr>
          </a:p>
          <a:p>
            <a:pPr indent="0" lvl="0" marL="0" marR="0" rtl="0" algn="just">
              <a:spcBef>
                <a:spcPts val="0"/>
              </a:spcBef>
              <a:spcAft>
                <a:spcPts val="0"/>
              </a:spcAft>
              <a:buNone/>
            </a:pPr>
            <a:r>
              <a:rPr lang="en-IN" sz="1200">
                <a:solidFill>
                  <a:schemeClr val="lt1"/>
                </a:solidFill>
                <a:latin typeface="Play"/>
                <a:ea typeface="Play"/>
                <a:cs typeface="Play"/>
                <a:sym typeface="Play"/>
              </a:rPr>
              <a:t>French movies seems to be doing better than Spanish since they have more count of movies and higher average IMDB with a less standard deviation.</a:t>
            </a:r>
            <a:endParaRPr/>
          </a:p>
          <a:p>
            <a:pPr indent="0" lvl="0" marL="0" marR="0" rtl="0" algn="just">
              <a:spcBef>
                <a:spcPts val="0"/>
              </a:spcBef>
              <a:spcAft>
                <a:spcPts val="0"/>
              </a:spcAft>
              <a:buNone/>
            </a:pPr>
            <a:r>
              <a:t/>
            </a:r>
            <a:endParaRPr sz="1200">
              <a:solidFill>
                <a:schemeClr val="lt1"/>
              </a:solidFill>
              <a:latin typeface="Play"/>
              <a:ea typeface="Play"/>
              <a:cs typeface="Play"/>
              <a:sym typeface="Play"/>
            </a:endParaRPr>
          </a:p>
          <a:p>
            <a:pPr indent="0" lvl="0" marL="0" marR="0" rtl="0" algn="just">
              <a:spcBef>
                <a:spcPts val="0"/>
              </a:spcBef>
              <a:spcAft>
                <a:spcPts val="0"/>
              </a:spcAft>
              <a:buNone/>
            </a:pPr>
            <a:r>
              <a:rPr lang="en-IN" sz="1200">
                <a:solidFill>
                  <a:schemeClr val="lt1"/>
                </a:solidFill>
                <a:latin typeface="Play"/>
                <a:ea typeface="Play"/>
                <a:cs typeface="Play"/>
                <a:sym typeface="Play"/>
              </a:rPr>
              <a:t>Languages with only one movies have no median hence showing error and no standard deviation.</a:t>
            </a:r>
            <a:endParaRPr/>
          </a:p>
          <a:p>
            <a:pPr indent="0" lvl="0" marL="0" marR="0" rtl="0" algn="just">
              <a:spcBef>
                <a:spcPts val="0"/>
              </a:spcBef>
              <a:spcAft>
                <a:spcPts val="0"/>
              </a:spcAft>
              <a:buNone/>
            </a:pPr>
            <a:r>
              <a:t/>
            </a:r>
            <a:endParaRPr sz="1200">
              <a:solidFill>
                <a:schemeClr val="lt1"/>
              </a:solidFill>
              <a:latin typeface="Play"/>
              <a:ea typeface="Play"/>
              <a:cs typeface="Play"/>
              <a:sym typeface="Play"/>
            </a:endParaRPr>
          </a:p>
          <a:p>
            <a:pPr indent="0" lvl="0" marL="0" marR="0" rtl="0" algn="just">
              <a:spcBef>
                <a:spcPts val="0"/>
              </a:spcBef>
              <a:spcAft>
                <a:spcPts val="0"/>
              </a:spcAft>
              <a:buNone/>
            </a:pPr>
            <a:r>
              <a:rPr lang="en-IN" sz="1200">
                <a:solidFill>
                  <a:schemeClr val="lt1"/>
                </a:solidFill>
                <a:latin typeface="Play"/>
                <a:ea typeface="Play"/>
                <a:cs typeface="Play"/>
                <a:sym typeface="Play"/>
              </a:rPr>
              <a:t>Japanese and german movies seem to be doing equally good and they have mostly equal count.</a:t>
            </a:r>
            <a:endParaRPr/>
          </a:p>
          <a:p>
            <a:pPr indent="0" lvl="0" marL="0" marR="0" rtl="0" algn="just">
              <a:spcBef>
                <a:spcPts val="0"/>
              </a:spcBef>
              <a:spcAft>
                <a:spcPts val="0"/>
              </a:spcAft>
              <a:buNone/>
            </a:pPr>
            <a:r>
              <a:rPr lang="en-IN" sz="1200">
                <a:solidFill>
                  <a:schemeClr val="lt1"/>
                </a:solidFill>
                <a:latin typeface="Play"/>
                <a:ea typeface="Play"/>
                <a:cs typeface="Play"/>
                <a:sym typeface="Play"/>
              </a:rPr>
              <a:t>But, Japanese movies have higher standard deviation meaning their IMDB scores are inconsistent, some movies either hitting the top IMDB score marks or really less imdb scores.</a:t>
            </a:r>
            <a:endParaRPr/>
          </a:p>
          <a:p>
            <a:pPr indent="0" lvl="0" marL="0" marR="0" rtl="0" algn="just">
              <a:spcBef>
                <a:spcPts val="0"/>
              </a:spcBef>
              <a:spcAft>
                <a:spcPts val="0"/>
              </a:spcAft>
              <a:buNone/>
            </a:pPr>
            <a:r>
              <a:rPr lang="en-IN" sz="1200">
                <a:solidFill>
                  <a:schemeClr val="lt1"/>
                </a:solidFill>
                <a:latin typeface="Play"/>
                <a:ea typeface="Play"/>
                <a:cs typeface="Play"/>
                <a:sym typeface="Play"/>
              </a:rPr>
              <a:t>From the main dataset Japanese movies have scores ranging very high as 8.7 to very low as 3.9. </a:t>
            </a:r>
            <a:endParaRPr/>
          </a:p>
          <a:p>
            <a:pPr indent="0" lvl="0" marL="0" marR="0" rtl="0" algn="just">
              <a:spcBef>
                <a:spcPts val="0"/>
              </a:spcBef>
              <a:spcAft>
                <a:spcPts val="0"/>
              </a:spcAft>
              <a:buNone/>
            </a:pPr>
            <a:r>
              <a:t/>
            </a:r>
            <a:endParaRPr sz="1200">
              <a:solidFill>
                <a:schemeClr val="lt1"/>
              </a:solidFill>
              <a:latin typeface="Play"/>
              <a:ea typeface="Play"/>
              <a:cs typeface="Play"/>
              <a:sym typeface="Play"/>
            </a:endParaRPr>
          </a:p>
          <a:p>
            <a:pPr indent="0" lvl="0" marL="0" marR="0" rtl="0" algn="just">
              <a:spcBef>
                <a:spcPts val="0"/>
              </a:spcBef>
              <a:spcAft>
                <a:spcPts val="0"/>
              </a:spcAft>
              <a:buNone/>
            </a:pPr>
            <a:r>
              <a:t/>
            </a:r>
            <a:endParaRPr sz="1200">
              <a:solidFill>
                <a:schemeClr val="lt1"/>
              </a:solidFill>
              <a:latin typeface="Play"/>
              <a:ea typeface="Play"/>
              <a:cs typeface="Play"/>
              <a:sym typeface="Play"/>
            </a:endParaRPr>
          </a:p>
          <a:p>
            <a:pPr indent="0" lvl="0" marL="0" marR="0" rtl="0" algn="just">
              <a:spcBef>
                <a:spcPts val="0"/>
              </a:spcBef>
              <a:spcAft>
                <a:spcPts val="0"/>
              </a:spcAft>
              <a:buNone/>
            </a:pPr>
            <a:r>
              <a:t/>
            </a:r>
            <a:endParaRPr sz="1200">
              <a:solidFill>
                <a:schemeClr val="lt1"/>
              </a:solidFill>
              <a:latin typeface="Play"/>
              <a:ea typeface="Play"/>
              <a:cs typeface="Play"/>
              <a:sym typeface="Play"/>
            </a:endParaRPr>
          </a:p>
          <a:p>
            <a:pPr indent="0" lvl="0" marL="0" marR="0" rtl="0" algn="just">
              <a:spcBef>
                <a:spcPts val="0"/>
              </a:spcBef>
              <a:spcAft>
                <a:spcPts val="0"/>
              </a:spcAft>
              <a:buNone/>
            </a:pPr>
            <a:r>
              <a:t/>
            </a:r>
            <a:endParaRPr sz="1200">
              <a:solidFill>
                <a:schemeClr val="lt1"/>
              </a:solidFill>
              <a:latin typeface="Play"/>
              <a:ea typeface="Play"/>
              <a:cs typeface="Play"/>
              <a:sym typeface="Play"/>
            </a:endParaRPr>
          </a:p>
          <a:p>
            <a:pPr indent="0" lvl="0" marL="0" marR="0" rtl="0" algn="just">
              <a:spcBef>
                <a:spcPts val="0"/>
              </a:spcBef>
              <a:spcAft>
                <a:spcPts val="0"/>
              </a:spcAft>
              <a:buNone/>
            </a:pPr>
            <a:r>
              <a:t/>
            </a:r>
            <a:endParaRPr sz="1200">
              <a:solidFill>
                <a:schemeClr val="lt1"/>
              </a:solidFill>
              <a:latin typeface="Play"/>
              <a:ea typeface="Play"/>
              <a:cs typeface="Play"/>
              <a:sym typeface="Play"/>
            </a:endParaRPr>
          </a:p>
        </p:txBody>
      </p:sp>
      <p:pic>
        <p:nvPicPr>
          <p:cNvPr descr="A screenshot of a computer&#10;&#10;Description automatically generated" id="214" name="Google Shape;214;p10"/>
          <p:cNvPicPr preferRelativeResize="0"/>
          <p:nvPr/>
        </p:nvPicPr>
        <p:blipFill rotWithShape="1">
          <a:blip r:embed="rId3">
            <a:alphaModFix/>
          </a:blip>
          <a:srcRect b="0" l="0" r="0" t="0"/>
          <a:stretch/>
        </p:blipFill>
        <p:spPr>
          <a:xfrm>
            <a:off x="3604982" y="158496"/>
            <a:ext cx="5324206" cy="637641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1"/>
          <p:cNvSpPr txBox="1"/>
          <p:nvPr>
            <p:ph idx="1" type="body"/>
          </p:nvPr>
        </p:nvSpPr>
        <p:spPr>
          <a:xfrm>
            <a:off x="0" y="30762"/>
            <a:ext cx="776532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l">
              <a:spcBef>
                <a:spcPts val="0"/>
              </a:spcBef>
              <a:spcAft>
                <a:spcPts val="0"/>
              </a:spcAft>
              <a:buSzPts val="980"/>
              <a:buNone/>
            </a:pPr>
            <a:br>
              <a:rPr b="1" lang="en-IN" sz="1400">
                <a:latin typeface="Arial Rounded"/>
                <a:ea typeface="Arial Rounded"/>
                <a:cs typeface="Arial Rounded"/>
                <a:sym typeface="Arial Rounded"/>
              </a:rPr>
            </a:br>
            <a:r>
              <a:rPr b="1" lang="en-IN" sz="1400">
                <a:latin typeface="Arial Rounded"/>
                <a:ea typeface="Arial Rounded"/>
                <a:cs typeface="Arial Rounded"/>
                <a:sym typeface="Arial Rounded"/>
              </a:rPr>
              <a:t>D . Director Analysis</a:t>
            </a:r>
            <a:r>
              <a:rPr lang="en-IN" sz="1400"/>
              <a:t>:</a:t>
            </a:r>
            <a:br>
              <a:rPr lang="en-IN" sz="1400"/>
            </a:br>
            <a:r>
              <a:rPr lang="en-IN" sz="1400"/>
              <a:t>                                                    </a:t>
            </a:r>
            <a:endParaRPr sz="1400"/>
          </a:p>
        </p:txBody>
      </p:sp>
      <p:sp>
        <p:nvSpPr>
          <p:cNvPr id="220" name="Google Shape;220;p11"/>
          <p:cNvSpPr txBox="1"/>
          <p:nvPr/>
        </p:nvSpPr>
        <p:spPr>
          <a:xfrm>
            <a:off x="214812" y="732760"/>
            <a:ext cx="3150180" cy="415498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1200">
                <a:solidFill>
                  <a:schemeClr val="lt1"/>
                </a:solidFill>
                <a:latin typeface="Play"/>
                <a:ea typeface="Play"/>
                <a:cs typeface="Play"/>
                <a:sym typeface="Play"/>
              </a:rPr>
              <a:t>All the top directors with their average IMDB scores and movie count are shown. </a:t>
            </a:r>
            <a:endParaRPr/>
          </a:p>
          <a:p>
            <a:pPr indent="0" lvl="0" marL="0" marR="0" rtl="0" algn="just">
              <a:spcBef>
                <a:spcPts val="0"/>
              </a:spcBef>
              <a:spcAft>
                <a:spcPts val="0"/>
              </a:spcAft>
              <a:buNone/>
            </a:pPr>
            <a:r>
              <a:t/>
            </a:r>
            <a:endParaRPr sz="1200">
              <a:solidFill>
                <a:schemeClr val="lt1"/>
              </a:solidFill>
              <a:latin typeface="Play"/>
              <a:ea typeface="Play"/>
              <a:cs typeface="Play"/>
              <a:sym typeface="Play"/>
            </a:endParaRPr>
          </a:p>
          <a:p>
            <a:pPr indent="0" lvl="0" marL="0" marR="0" rtl="0" algn="just">
              <a:spcBef>
                <a:spcPts val="0"/>
              </a:spcBef>
              <a:spcAft>
                <a:spcPts val="0"/>
              </a:spcAft>
              <a:buNone/>
            </a:pPr>
            <a:r>
              <a:rPr lang="en-IN" sz="1200">
                <a:solidFill>
                  <a:schemeClr val="lt1"/>
                </a:solidFill>
                <a:latin typeface="Play"/>
                <a:ea typeface="Play"/>
                <a:cs typeface="Play"/>
                <a:sym typeface="Play"/>
              </a:rPr>
              <a:t>For directors with only one movie were not counted in top director list since there were many directors with only one movies irrespective of whether they scored good IMDB. </a:t>
            </a:r>
            <a:endParaRPr/>
          </a:p>
          <a:p>
            <a:pPr indent="0" lvl="0" marL="0" marR="0" rtl="0" algn="just">
              <a:spcBef>
                <a:spcPts val="0"/>
              </a:spcBef>
              <a:spcAft>
                <a:spcPts val="0"/>
              </a:spcAft>
              <a:buNone/>
            </a:pPr>
            <a:r>
              <a:t/>
            </a:r>
            <a:endParaRPr sz="1200">
              <a:solidFill>
                <a:schemeClr val="lt1"/>
              </a:solidFill>
              <a:latin typeface="Play"/>
              <a:ea typeface="Play"/>
              <a:cs typeface="Play"/>
              <a:sym typeface="Play"/>
            </a:endParaRPr>
          </a:p>
          <a:p>
            <a:pPr indent="0" lvl="0" marL="0" marR="0" rtl="0" algn="just">
              <a:spcBef>
                <a:spcPts val="0"/>
              </a:spcBef>
              <a:spcAft>
                <a:spcPts val="0"/>
              </a:spcAft>
              <a:buNone/>
            </a:pPr>
            <a:r>
              <a:rPr lang="en-IN" sz="1200">
                <a:solidFill>
                  <a:schemeClr val="lt1"/>
                </a:solidFill>
                <a:latin typeface="Play"/>
                <a:ea typeface="Play"/>
                <a:cs typeface="Play"/>
                <a:sym typeface="Play"/>
              </a:rPr>
              <a:t>Pivot table was used to show the data in a organised manner and a filter TOP was used which was labelled to directors with average IMDB scores higher than 90 percentile of all the director’s IMDB scores. </a:t>
            </a:r>
            <a:endParaRPr/>
          </a:p>
          <a:p>
            <a:pPr indent="0" lvl="0" marL="0" marR="0" rtl="0" algn="just">
              <a:spcBef>
                <a:spcPts val="0"/>
              </a:spcBef>
              <a:spcAft>
                <a:spcPts val="0"/>
              </a:spcAft>
              <a:buNone/>
            </a:pPr>
            <a:r>
              <a:t/>
            </a:r>
            <a:endParaRPr sz="1200">
              <a:solidFill>
                <a:schemeClr val="lt1"/>
              </a:solidFill>
              <a:latin typeface="Play"/>
              <a:ea typeface="Play"/>
              <a:cs typeface="Play"/>
              <a:sym typeface="Play"/>
            </a:endParaRPr>
          </a:p>
          <a:p>
            <a:pPr indent="0" lvl="0" marL="0" marR="0" rtl="0" algn="just">
              <a:spcBef>
                <a:spcPts val="0"/>
              </a:spcBef>
              <a:spcAft>
                <a:spcPts val="0"/>
              </a:spcAft>
              <a:buNone/>
            </a:pPr>
            <a:r>
              <a:rPr lang="en-IN" sz="1200">
                <a:solidFill>
                  <a:schemeClr val="lt1"/>
                </a:solidFill>
                <a:latin typeface="Play"/>
                <a:ea typeface="Play"/>
                <a:cs typeface="Play"/>
                <a:sym typeface="Play"/>
              </a:rPr>
              <a:t>` =PERCENTILE.EXC(E:E, 0.9)  ` function returned the value 7.5. Meaning top 90 percentile directors have average IMDB scores more than 7.5 hence labelling them as top. </a:t>
            </a:r>
            <a:endParaRPr sz="1200">
              <a:solidFill>
                <a:schemeClr val="lt1"/>
              </a:solidFill>
              <a:latin typeface="Play"/>
              <a:ea typeface="Play"/>
              <a:cs typeface="Play"/>
              <a:sym typeface="Play"/>
            </a:endParaRPr>
          </a:p>
          <a:p>
            <a:pPr indent="0" lvl="0" marL="0" marR="0" rtl="0" algn="just">
              <a:spcBef>
                <a:spcPts val="0"/>
              </a:spcBef>
              <a:spcAft>
                <a:spcPts val="0"/>
              </a:spcAft>
              <a:buNone/>
            </a:pPr>
            <a:r>
              <a:t/>
            </a:r>
            <a:endParaRPr sz="1200">
              <a:solidFill>
                <a:schemeClr val="lt1"/>
              </a:solidFill>
              <a:latin typeface="Play"/>
              <a:ea typeface="Play"/>
              <a:cs typeface="Play"/>
              <a:sym typeface="Play"/>
            </a:endParaRPr>
          </a:p>
          <a:p>
            <a:pPr indent="0" lvl="0" marL="0" marR="0" rtl="0" algn="just">
              <a:spcBef>
                <a:spcPts val="0"/>
              </a:spcBef>
              <a:spcAft>
                <a:spcPts val="0"/>
              </a:spcAft>
              <a:buNone/>
            </a:pPr>
            <a:r>
              <a:t/>
            </a:r>
            <a:endParaRPr sz="1200">
              <a:solidFill>
                <a:schemeClr val="lt1"/>
              </a:solidFill>
              <a:latin typeface="Play"/>
              <a:ea typeface="Play"/>
              <a:cs typeface="Play"/>
              <a:sym typeface="Play"/>
            </a:endParaRPr>
          </a:p>
          <a:p>
            <a:pPr indent="0" lvl="0" marL="0" marR="0" rtl="0" algn="just">
              <a:spcBef>
                <a:spcPts val="0"/>
              </a:spcBef>
              <a:spcAft>
                <a:spcPts val="0"/>
              </a:spcAft>
              <a:buNone/>
            </a:pPr>
            <a:r>
              <a:t/>
            </a:r>
            <a:endParaRPr sz="1200">
              <a:solidFill>
                <a:schemeClr val="lt1"/>
              </a:solidFill>
              <a:latin typeface="Play"/>
              <a:ea typeface="Play"/>
              <a:cs typeface="Play"/>
              <a:sym typeface="Play"/>
            </a:endParaRPr>
          </a:p>
          <a:p>
            <a:pPr indent="0" lvl="0" marL="0" marR="0" rtl="0" algn="just">
              <a:spcBef>
                <a:spcPts val="0"/>
              </a:spcBef>
              <a:spcAft>
                <a:spcPts val="0"/>
              </a:spcAft>
              <a:buNone/>
            </a:pPr>
            <a:r>
              <a:t/>
            </a:r>
            <a:endParaRPr sz="1200">
              <a:solidFill>
                <a:schemeClr val="lt1"/>
              </a:solidFill>
              <a:latin typeface="Play"/>
              <a:ea typeface="Play"/>
              <a:cs typeface="Play"/>
              <a:sym typeface="Play"/>
            </a:endParaRPr>
          </a:p>
        </p:txBody>
      </p:sp>
      <p:pic>
        <p:nvPicPr>
          <p:cNvPr descr="A screenshot of a computer&#10;&#10;Description automatically generated" id="221" name="Google Shape;221;p11"/>
          <p:cNvPicPr preferRelativeResize="0"/>
          <p:nvPr/>
        </p:nvPicPr>
        <p:blipFill rotWithShape="1">
          <a:blip r:embed="rId3">
            <a:alphaModFix/>
          </a:blip>
          <a:srcRect b="0" l="0" r="0" t="0"/>
          <a:stretch/>
        </p:blipFill>
        <p:spPr>
          <a:xfrm>
            <a:off x="3699233" y="721808"/>
            <a:ext cx="5229955" cy="4591691"/>
          </a:xfrm>
          <a:prstGeom prst="rect">
            <a:avLst/>
          </a:prstGeom>
          <a:noFill/>
          <a:ln>
            <a:noFill/>
          </a:ln>
        </p:spPr>
      </p:pic>
      <p:pic>
        <p:nvPicPr>
          <p:cNvPr descr="A yellow and green box with black text&#10;&#10;Description automatically generated" id="222" name="Google Shape;222;p11"/>
          <p:cNvPicPr preferRelativeResize="0"/>
          <p:nvPr/>
        </p:nvPicPr>
        <p:blipFill rotWithShape="1">
          <a:blip r:embed="rId4">
            <a:alphaModFix/>
          </a:blip>
          <a:srcRect b="0" l="0" r="0" t="0"/>
          <a:stretch/>
        </p:blipFill>
        <p:spPr>
          <a:xfrm>
            <a:off x="214789" y="4757152"/>
            <a:ext cx="3439005" cy="1076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2"/>
          <p:cNvSpPr txBox="1"/>
          <p:nvPr>
            <p:ph idx="1" type="body"/>
          </p:nvPr>
        </p:nvSpPr>
        <p:spPr>
          <a:xfrm>
            <a:off x="182880" y="4593772"/>
            <a:ext cx="8875776"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just">
              <a:spcBef>
                <a:spcPts val="0"/>
              </a:spcBef>
              <a:spcAft>
                <a:spcPts val="0"/>
              </a:spcAft>
              <a:buSzPts val="840"/>
              <a:buNone/>
            </a:pPr>
            <a:r>
              <a:t/>
            </a:r>
            <a:endParaRPr sz="1200"/>
          </a:p>
          <a:p>
            <a:pPr indent="0" lvl="0" marL="36900" rtl="0" algn="just">
              <a:spcBef>
                <a:spcPts val="840"/>
              </a:spcBef>
              <a:spcAft>
                <a:spcPts val="0"/>
              </a:spcAft>
              <a:buSzPts val="840"/>
              <a:buNone/>
            </a:pPr>
            <a:r>
              <a:rPr lang="en-IN" sz="1200">
                <a:latin typeface="Avenir"/>
                <a:ea typeface="Avenir"/>
                <a:cs typeface="Avenir"/>
                <a:sym typeface="Avenir"/>
              </a:rPr>
              <a:t>From the table we can see Steven Spielberg seems to be doing very good with an impressive movie count of 25, 9 more than the 2</a:t>
            </a:r>
            <a:r>
              <a:rPr baseline="30000" lang="en-IN" sz="1200">
                <a:latin typeface="Avenir"/>
                <a:ea typeface="Avenir"/>
                <a:cs typeface="Avenir"/>
                <a:sym typeface="Avenir"/>
              </a:rPr>
              <a:t>nd</a:t>
            </a:r>
            <a:r>
              <a:rPr lang="en-IN" sz="1200">
                <a:latin typeface="Avenir"/>
                <a:ea typeface="Avenir"/>
                <a:cs typeface="Avenir"/>
                <a:sym typeface="Avenir"/>
              </a:rPr>
              <a:t> highest director of movie counts. Even with high movie count Steven has managed to maintain an impressive 7.55 IMDB score.</a:t>
            </a:r>
            <a:endParaRPr/>
          </a:p>
          <a:p>
            <a:pPr indent="0" lvl="0" marL="36900" rtl="0" algn="just">
              <a:spcBef>
                <a:spcPts val="840"/>
              </a:spcBef>
              <a:spcAft>
                <a:spcPts val="0"/>
              </a:spcAft>
              <a:buSzPts val="840"/>
              <a:buNone/>
            </a:pPr>
            <a:r>
              <a:rPr lang="en-IN" sz="1200">
                <a:latin typeface="Avenir"/>
                <a:ea typeface="Avenir"/>
                <a:cs typeface="Avenir"/>
                <a:sym typeface="Avenir"/>
              </a:rPr>
              <a:t>Cristopher Nolan is the top director with 8 movies and a staggering 8.43 average IMDB score. All his movies seem to be a blockbuster. Following him is Quentin Tarantino with same movie count and 8.2 average IMDB score. </a:t>
            </a:r>
            <a:endParaRPr/>
          </a:p>
          <a:p>
            <a:pPr indent="0" lvl="0" marL="36900" rtl="0" algn="just">
              <a:spcBef>
                <a:spcPts val="840"/>
              </a:spcBef>
              <a:spcAft>
                <a:spcPts val="0"/>
              </a:spcAft>
              <a:buSzPts val="840"/>
              <a:buNone/>
            </a:pPr>
            <a:r>
              <a:rPr lang="en-IN" sz="1200">
                <a:latin typeface="Avenir"/>
                <a:ea typeface="Avenir"/>
                <a:cs typeface="Avenir"/>
                <a:sym typeface="Avenir"/>
              </a:rPr>
              <a:t>Highest average IMDB score is with Sergio Leone with 8.44 average IMDB and 3 movie count. </a:t>
            </a:r>
            <a:endParaRPr/>
          </a:p>
          <a:p>
            <a:pPr indent="0" lvl="0" marL="36900" rtl="0" algn="just">
              <a:spcBef>
                <a:spcPts val="840"/>
              </a:spcBef>
              <a:spcAft>
                <a:spcPts val="0"/>
              </a:spcAft>
              <a:buSzPts val="840"/>
              <a:buNone/>
            </a:pPr>
            <a:r>
              <a:t/>
            </a:r>
            <a:endParaRPr sz="1200">
              <a:latin typeface="Avenir"/>
              <a:ea typeface="Avenir"/>
              <a:cs typeface="Avenir"/>
              <a:sym typeface="Avenir"/>
            </a:endParaRPr>
          </a:p>
          <a:p>
            <a:pPr indent="0" lvl="0" marL="36900" rtl="0" algn="just">
              <a:spcBef>
                <a:spcPts val="840"/>
              </a:spcBef>
              <a:spcAft>
                <a:spcPts val="0"/>
              </a:spcAft>
              <a:buSzPts val="840"/>
              <a:buNone/>
            </a:pPr>
            <a:r>
              <a:rPr lang="en-IN" sz="1200">
                <a:latin typeface="Avenir"/>
                <a:ea typeface="Avenir"/>
                <a:cs typeface="Avenir"/>
                <a:sym typeface="Avenir"/>
              </a:rPr>
              <a:t> </a:t>
            </a:r>
            <a:endParaRPr/>
          </a:p>
        </p:txBody>
      </p:sp>
      <p:pic>
        <p:nvPicPr>
          <p:cNvPr descr="A graph of a company&#10;&#10;Description automatically generated with medium confidence" id="228" name="Google Shape;228;p12"/>
          <p:cNvPicPr preferRelativeResize="0"/>
          <p:nvPr/>
        </p:nvPicPr>
        <p:blipFill rotWithShape="1">
          <a:blip r:embed="rId3">
            <a:alphaModFix/>
          </a:blip>
          <a:srcRect b="0" l="0" r="0" t="0"/>
          <a:stretch/>
        </p:blipFill>
        <p:spPr>
          <a:xfrm>
            <a:off x="524256" y="97536"/>
            <a:ext cx="8095488" cy="4534118"/>
          </a:xfrm>
          <a:prstGeom prst="rect">
            <a:avLst/>
          </a:prstGeom>
          <a:noFill/>
          <a:ln>
            <a:noFill/>
          </a:ln>
        </p:spPr>
      </p:pic>
      <p:pic>
        <p:nvPicPr>
          <p:cNvPr id="229" name="Google Shape;229;p12"/>
          <p:cNvPicPr preferRelativeResize="0"/>
          <p:nvPr/>
        </p:nvPicPr>
        <p:blipFill rotWithShape="1">
          <a:blip r:embed="rId4">
            <a:alphaModFix/>
          </a:blip>
          <a:srcRect b="0" l="0" r="0" t="0"/>
          <a:stretch/>
        </p:blipFill>
        <p:spPr>
          <a:xfrm>
            <a:off x="7004304" y="4718304"/>
            <a:ext cx="2057400" cy="2057400"/>
          </a:xfrm>
          <a:prstGeom prst="ellipse">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3"/>
          <p:cNvSpPr txBox="1"/>
          <p:nvPr>
            <p:ph idx="1" type="body"/>
          </p:nvPr>
        </p:nvSpPr>
        <p:spPr>
          <a:xfrm>
            <a:off x="0" y="30762"/>
            <a:ext cx="776532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l">
              <a:spcBef>
                <a:spcPts val="0"/>
              </a:spcBef>
              <a:spcAft>
                <a:spcPts val="0"/>
              </a:spcAft>
              <a:buSzPts val="980"/>
              <a:buNone/>
            </a:pPr>
            <a:r>
              <a:rPr b="1" lang="en-IN" sz="1400">
                <a:latin typeface="Arial Rounded"/>
                <a:ea typeface="Arial Rounded"/>
                <a:cs typeface="Arial Rounded"/>
                <a:sym typeface="Arial Rounded"/>
              </a:rPr>
              <a:t>E . Budget Analysis</a:t>
            </a:r>
            <a:r>
              <a:rPr lang="en-IN" sz="1400"/>
              <a:t>:</a:t>
            </a:r>
            <a:br>
              <a:rPr lang="en-IN" sz="1400"/>
            </a:br>
            <a:r>
              <a:rPr lang="en-IN" sz="1400"/>
              <a:t>                                                    </a:t>
            </a:r>
            <a:endParaRPr sz="1400"/>
          </a:p>
        </p:txBody>
      </p:sp>
      <p:sp>
        <p:nvSpPr>
          <p:cNvPr id="235" name="Google Shape;235;p13"/>
          <p:cNvSpPr txBox="1"/>
          <p:nvPr/>
        </p:nvSpPr>
        <p:spPr>
          <a:xfrm>
            <a:off x="112149" y="4522314"/>
            <a:ext cx="8741562" cy="267765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1200">
                <a:solidFill>
                  <a:schemeClr val="lt1"/>
                </a:solidFill>
                <a:latin typeface="Play"/>
                <a:ea typeface="Play"/>
                <a:cs typeface="Play"/>
                <a:sym typeface="Play"/>
              </a:rPr>
              <a:t>Movie with most profit is Avatar with an impressive 523 million profit.</a:t>
            </a:r>
            <a:endParaRPr/>
          </a:p>
          <a:p>
            <a:pPr indent="0" lvl="0" marL="0" marR="0" rtl="0" algn="just">
              <a:spcBef>
                <a:spcPts val="0"/>
              </a:spcBef>
              <a:spcAft>
                <a:spcPts val="0"/>
              </a:spcAft>
              <a:buNone/>
            </a:pPr>
            <a:r>
              <a:t/>
            </a:r>
            <a:endParaRPr sz="1200">
              <a:solidFill>
                <a:schemeClr val="lt1"/>
              </a:solidFill>
              <a:latin typeface="Play"/>
              <a:ea typeface="Play"/>
              <a:cs typeface="Play"/>
              <a:sym typeface="Play"/>
            </a:endParaRPr>
          </a:p>
          <a:p>
            <a:pPr indent="0" lvl="0" marL="0" marR="0" rtl="0" algn="just">
              <a:spcBef>
                <a:spcPts val="0"/>
              </a:spcBef>
              <a:spcAft>
                <a:spcPts val="0"/>
              </a:spcAft>
              <a:buNone/>
            </a:pPr>
            <a:r>
              <a:rPr lang="en-IN" sz="1200">
                <a:solidFill>
                  <a:schemeClr val="lt1"/>
                </a:solidFill>
                <a:latin typeface="Play"/>
                <a:ea typeface="Play"/>
                <a:cs typeface="Play"/>
                <a:sym typeface="Play"/>
              </a:rPr>
              <a:t>From the graph we can see there’s a high discrepancy of budget, Movies with high budget </a:t>
            </a:r>
            <a:endParaRPr/>
          </a:p>
          <a:p>
            <a:pPr indent="0" lvl="0" marL="0" marR="0" rtl="0" algn="just">
              <a:spcBef>
                <a:spcPts val="0"/>
              </a:spcBef>
              <a:spcAft>
                <a:spcPts val="0"/>
              </a:spcAft>
              <a:buNone/>
            </a:pPr>
            <a:r>
              <a:rPr lang="en-IN" sz="1200">
                <a:solidFill>
                  <a:schemeClr val="lt1"/>
                </a:solidFill>
                <a:latin typeface="Play"/>
                <a:ea typeface="Play"/>
                <a:cs typeface="Play"/>
                <a:sym typeface="Play"/>
              </a:rPr>
              <a:t>Seems to have high gross and movies with slightly low budget can also have high gross respective of their budget having profits same as movies with higher budgets. </a:t>
            </a:r>
            <a:endParaRPr/>
          </a:p>
          <a:p>
            <a:pPr indent="0" lvl="0" marL="0" marR="0" rtl="0" algn="just">
              <a:spcBef>
                <a:spcPts val="0"/>
              </a:spcBef>
              <a:spcAft>
                <a:spcPts val="0"/>
              </a:spcAft>
              <a:buNone/>
            </a:pPr>
            <a:r>
              <a:t/>
            </a:r>
            <a:endParaRPr sz="1200">
              <a:solidFill>
                <a:schemeClr val="lt1"/>
              </a:solidFill>
              <a:latin typeface="Play"/>
              <a:ea typeface="Play"/>
              <a:cs typeface="Play"/>
              <a:sym typeface="Play"/>
            </a:endParaRPr>
          </a:p>
          <a:p>
            <a:pPr indent="0" lvl="0" marL="0" marR="0" rtl="0" algn="just">
              <a:spcBef>
                <a:spcPts val="0"/>
              </a:spcBef>
              <a:spcAft>
                <a:spcPts val="0"/>
              </a:spcAft>
              <a:buNone/>
            </a:pPr>
            <a:r>
              <a:rPr lang="en-IN" sz="1200">
                <a:solidFill>
                  <a:schemeClr val="lt1"/>
                </a:solidFill>
                <a:latin typeface="Play"/>
                <a:ea typeface="Play"/>
                <a:cs typeface="Play"/>
                <a:sym typeface="Play"/>
              </a:rPr>
              <a:t>Movies like avatar with really high budget of 237M hit the highest grossing 760M making the profit 523M</a:t>
            </a:r>
            <a:endParaRPr/>
          </a:p>
          <a:p>
            <a:pPr indent="0" lvl="0" marL="0" marR="0" rtl="0" algn="just">
              <a:spcBef>
                <a:spcPts val="0"/>
              </a:spcBef>
              <a:spcAft>
                <a:spcPts val="0"/>
              </a:spcAft>
              <a:buNone/>
            </a:pPr>
            <a:r>
              <a:rPr lang="en-IN" sz="1200">
                <a:solidFill>
                  <a:schemeClr val="lt1"/>
                </a:solidFill>
                <a:latin typeface="Play"/>
                <a:ea typeface="Play"/>
                <a:cs typeface="Play"/>
                <a:sym typeface="Play"/>
              </a:rPr>
              <a:t>Movies with lower budget compared to avatar such as Star War: Episode IV had only 11M budget but hit grossing of 460M, making a 449M profit. </a:t>
            </a:r>
            <a:endParaRPr/>
          </a:p>
          <a:p>
            <a:pPr indent="0" lvl="0" marL="0" marR="0" rtl="0" algn="just">
              <a:spcBef>
                <a:spcPts val="0"/>
              </a:spcBef>
              <a:spcAft>
                <a:spcPts val="0"/>
              </a:spcAft>
              <a:buNone/>
            </a:pPr>
            <a:r>
              <a:rPr lang="en-IN" sz="1200">
                <a:solidFill>
                  <a:schemeClr val="lt1"/>
                </a:solidFill>
                <a:latin typeface="Play"/>
                <a:ea typeface="Play"/>
                <a:cs typeface="Play"/>
                <a:sym typeface="Play"/>
              </a:rPr>
              <a:t>So, we can conclude that movies with lower budget can have higher percentage gross compared to their budget making a very big profit competing the top grossing movies. </a:t>
            </a:r>
            <a:endParaRPr/>
          </a:p>
          <a:p>
            <a:pPr indent="0" lvl="0" marL="0" marR="0" rtl="0" algn="just">
              <a:spcBef>
                <a:spcPts val="0"/>
              </a:spcBef>
              <a:spcAft>
                <a:spcPts val="0"/>
              </a:spcAft>
              <a:buNone/>
            </a:pPr>
            <a:r>
              <a:t/>
            </a:r>
            <a:endParaRPr sz="1200">
              <a:solidFill>
                <a:schemeClr val="lt1"/>
              </a:solidFill>
              <a:latin typeface="Play"/>
              <a:ea typeface="Play"/>
              <a:cs typeface="Play"/>
              <a:sym typeface="Play"/>
            </a:endParaRPr>
          </a:p>
          <a:p>
            <a:pPr indent="0" lvl="0" marL="0" marR="0" rtl="0" algn="just">
              <a:spcBef>
                <a:spcPts val="0"/>
              </a:spcBef>
              <a:spcAft>
                <a:spcPts val="0"/>
              </a:spcAft>
              <a:buNone/>
            </a:pPr>
            <a:r>
              <a:t/>
            </a:r>
            <a:endParaRPr sz="1200">
              <a:solidFill>
                <a:schemeClr val="lt1"/>
              </a:solidFill>
              <a:latin typeface="Play"/>
              <a:ea typeface="Play"/>
              <a:cs typeface="Play"/>
              <a:sym typeface="Play"/>
            </a:endParaRPr>
          </a:p>
          <a:p>
            <a:pPr indent="0" lvl="0" marL="0" marR="0" rtl="0" algn="just">
              <a:spcBef>
                <a:spcPts val="0"/>
              </a:spcBef>
              <a:spcAft>
                <a:spcPts val="0"/>
              </a:spcAft>
              <a:buNone/>
            </a:pPr>
            <a:r>
              <a:t/>
            </a:r>
            <a:endParaRPr sz="1200">
              <a:solidFill>
                <a:schemeClr val="lt1"/>
              </a:solidFill>
              <a:latin typeface="Play"/>
              <a:ea typeface="Play"/>
              <a:cs typeface="Play"/>
              <a:sym typeface="Play"/>
            </a:endParaRPr>
          </a:p>
        </p:txBody>
      </p:sp>
      <p:pic>
        <p:nvPicPr>
          <p:cNvPr descr="A screen shot of a computer&#10;&#10;Description automatically generated" id="236" name="Google Shape;236;p13"/>
          <p:cNvPicPr preferRelativeResize="0"/>
          <p:nvPr/>
        </p:nvPicPr>
        <p:blipFill rotWithShape="1">
          <a:blip r:embed="rId3">
            <a:alphaModFix/>
          </a:blip>
          <a:srcRect b="0" l="0" r="0" t="0"/>
          <a:stretch/>
        </p:blipFill>
        <p:spPr>
          <a:xfrm>
            <a:off x="5827017" y="174346"/>
            <a:ext cx="3248478" cy="4906060"/>
          </a:xfrm>
          <a:prstGeom prst="rect">
            <a:avLst/>
          </a:prstGeom>
          <a:noFill/>
          <a:ln>
            <a:noFill/>
          </a:ln>
        </p:spPr>
      </p:pic>
      <p:pic>
        <p:nvPicPr>
          <p:cNvPr descr="A graph of a movie budget&#10;&#10;Description automatically generated" id="237" name="Google Shape;237;p13"/>
          <p:cNvPicPr preferRelativeResize="0"/>
          <p:nvPr/>
        </p:nvPicPr>
        <p:blipFill rotWithShape="1">
          <a:blip r:embed="rId4">
            <a:alphaModFix/>
          </a:blip>
          <a:srcRect b="0" l="0" r="0" t="0"/>
          <a:stretch/>
        </p:blipFill>
        <p:spPr>
          <a:xfrm>
            <a:off x="112149" y="452803"/>
            <a:ext cx="5602719" cy="4029637"/>
          </a:xfrm>
          <a:prstGeom prst="rect">
            <a:avLst/>
          </a:prstGeom>
          <a:noFill/>
          <a:ln>
            <a:noFill/>
          </a:ln>
        </p:spPr>
      </p:pic>
      <p:pic>
        <p:nvPicPr>
          <p:cNvPr id="238" name="Google Shape;238;p13"/>
          <p:cNvPicPr preferRelativeResize="0"/>
          <p:nvPr/>
        </p:nvPicPr>
        <p:blipFill rotWithShape="1">
          <a:blip r:embed="rId5">
            <a:alphaModFix/>
          </a:blip>
          <a:srcRect b="0" l="0" r="0" t="0"/>
          <a:stretch/>
        </p:blipFill>
        <p:spPr>
          <a:xfrm>
            <a:off x="7004304" y="4718304"/>
            <a:ext cx="2057400" cy="2057400"/>
          </a:xfrm>
          <a:prstGeom prst="ellipse">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4"/>
          <p:cNvSpPr txBox="1"/>
          <p:nvPr/>
        </p:nvSpPr>
        <p:spPr>
          <a:xfrm>
            <a:off x="2287460" y="431430"/>
            <a:ext cx="8741562"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1200">
                <a:solidFill>
                  <a:schemeClr val="lt1"/>
                </a:solidFill>
                <a:latin typeface="Play"/>
                <a:ea typeface="Play"/>
                <a:cs typeface="Play"/>
                <a:sym typeface="Play"/>
              </a:rPr>
              <a:t>Movie budget and gross correlation was found out to be 0.096 which doesn’t mean a lot. </a:t>
            </a:r>
            <a:endParaRPr/>
          </a:p>
          <a:p>
            <a:pPr indent="0" lvl="0" marL="0" marR="0" rtl="0" algn="just">
              <a:spcBef>
                <a:spcPts val="0"/>
              </a:spcBef>
              <a:spcAft>
                <a:spcPts val="0"/>
              </a:spcAft>
              <a:buNone/>
            </a:pPr>
            <a:r>
              <a:t/>
            </a:r>
            <a:endParaRPr sz="1200">
              <a:solidFill>
                <a:schemeClr val="lt1"/>
              </a:solidFill>
              <a:latin typeface="Play"/>
              <a:ea typeface="Play"/>
              <a:cs typeface="Play"/>
              <a:sym typeface="Play"/>
            </a:endParaRPr>
          </a:p>
          <a:p>
            <a:pPr indent="0" lvl="0" marL="0" marR="0" rtl="0" algn="just">
              <a:spcBef>
                <a:spcPts val="0"/>
              </a:spcBef>
              <a:spcAft>
                <a:spcPts val="0"/>
              </a:spcAft>
              <a:buNone/>
            </a:pPr>
            <a:r>
              <a:rPr lang="en-IN" sz="1200">
                <a:solidFill>
                  <a:schemeClr val="lt1"/>
                </a:solidFill>
                <a:latin typeface="Play"/>
                <a:ea typeface="Play"/>
                <a:cs typeface="Play"/>
                <a:sym typeface="Play"/>
              </a:rPr>
              <a:t>FORMULA:  =CORREL(Table6[gross],Table6[budget])</a:t>
            </a:r>
            <a:endParaRPr/>
          </a:p>
          <a:p>
            <a:pPr indent="0" lvl="0" marL="0" marR="0" rtl="0" algn="just">
              <a:spcBef>
                <a:spcPts val="0"/>
              </a:spcBef>
              <a:spcAft>
                <a:spcPts val="0"/>
              </a:spcAft>
              <a:buNone/>
            </a:pPr>
            <a:r>
              <a:t/>
            </a:r>
            <a:endParaRPr sz="1200">
              <a:solidFill>
                <a:schemeClr val="lt1"/>
              </a:solidFill>
              <a:latin typeface="Play"/>
              <a:ea typeface="Play"/>
              <a:cs typeface="Play"/>
              <a:sym typeface="Play"/>
            </a:endParaRPr>
          </a:p>
          <a:p>
            <a:pPr indent="0" lvl="0" marL="0" marR="0" rtl="0" algn="just">
              <a:spcBef>
                <a:spcPts val="0"/>
              </a:spcBef>
              <a:spcAft>
                <a:spcPts val="0"/>
              </a:spcAft>
              <a:buNone/>
            </a:pPr>
            <a:r>
              <a:t/>
            </a:r>
            <a:endParaRPr sz="1200">
              <a:solidFill>
                <a:schemeClr val="lt1"/>
              </a:solidFill>
              <a:latin typeface="Play"/>
              <a:ea typeface="Play"/>
              <a:cs typeface="Play"/>
              <a:sym typeface="Play"/>
            </a:endParaRPr>
          </a:p>
          <a:p>
            <a:pPr indent="0" lvl="0" marL="0" marR="0" rtl="0" algn="just">
              <a:spcBef>
                <a:spcPts val="0"/>
              </a:spcBef>
              <a:spcAft>
                <a:spcPts val="0"/>
              </a:spcAft>
              <a:buNone/>
            </a:pPr>
            <a:r>
              <a:t/>
            </a:r>
            <a:endParaRPr sz="1200">
              <a:solidFill>
                <a:schemeClr val="lt1"/>
              </a:solidFill>
              <a:latin typeface="Play"/>
              <a:ea typeface="Play"/>
              <a:cs typeface="Play"/>
              <a:sym typeface="Play"/>
            </a:endParaRPr>
          </a:p>
        </p:txBody>
      </p:sp>
      <p:pic>
        <p:nvPicPr>
          <p:cNvPr descr="A yellow and black text&#10;&#10;Description automatically generated" id="244" name="Google Shape;244;p14"/>
          <p:cNvPicPr preferRelativeResize="0"/>
          <p:nvPr/>
        </p:nvPicPr>
        <p:blipFill rotWithShape="1">
          <a:blip r:embed="rId3">
            <a:alphaModFix/>
          </a:blip>
          <a:srcRect b="0" l="0" r="0" t="0"/>
          <a:stretch/>
        </p:blipFill>
        <p:spPr>
          <a:xfrm>
            <a:off x="370395" y="431430"/>
            <a:ext cx="1819529" cy="752580"/>
          </a:xfrm>
          <a:prstGeom prst="rect">
            <a:avLst/>
          </a:prstGeom>
          <a:noFill/>
          <a:ln>
            <a:noFill/>
          </a:ln>
        </p:spPr>
      </p:pic>
      <p:pic>
        <p:nvPicPr>
          <p:cNvPr descr="A screenshot of a computer&#10;&#10;Description automatically generated" id="245" name="Google Shape;245;p14"/>
          <p:cNvPicPr preferRelativeResize="0"/>
          <p:nvPr/>
        </p:nvPicPr>
        <p:blipFill rotWithShape="1">
          <a:blip r:embed="rId4">
            <a:alphaModFix/>
          </a:blip>
          <a:srcRect b="0" l="0" r="0" t="0"/>
          <a:stretch/>
        </p:blipFill>
        <p:spPr>
          <a:xfrm>
            <a:off x="370395" y="1514208"/>
            <a:ext cx="7944959" cy="1550999"/>
          </a:xfrm>
          <a:prstGeom prst="rect">
            <a:avLst/>
          </a:prstGeom>
          <a:noFill/>
          <a:ln>
            <a:noFill/>
          </a:ln>
        </p:spPr>
      </p:pic>
      <p:sp>
        <p:nvSpPr>
          <p:cNvPr id="246" name="Google Shape;246;p14"/>
          <p:cNvSpPr txBox="1"/>
          <p:nvPr/>
        </p:nvSpPr>
        <p:spPr>
          <a:xfrm>
            <a:off x="201219" y="3219179"/>
            <a:ext cx="8741562" cy="15696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1200">
                <a:solidFill>
                  <a:schemeClr val="lt1"/>
                </a:solidFill>
                <a:latin typeface="Play"/>
                <a:ea typeface="Play"/>
                <a:cs typeface="Play"/>
                <a:sym typeface="Play"/>
              </a:rPr>
              <a:t>Percentage gross column has formula =(B2-C2)/C2 which takes budget into consideration showing movies with really low budget having the most highest percentage of profit shown in the table. </a:t>
            </a:r>
            <a:endParaRPr/>
          </a:p>
          <a:p>
            <a:pPr indent="0" lvl="0" marL="0" marR="0" rtl="0" algn="just">
              <a:spcBef>
                <a:spcPts val="0"/>
              </a:spcBef>
              <a:spcAft>
                <a:spcPts val="0"/>
              </a:spcAft>
              <a:buNone/>
            </a:pPr>
            <a:r>
              <a:rPr lang="en-IN" sz="1200">
                <a:solidFill>
                  <a:schemeClr val="lt1"/>
                </a:solidFill>
                <a:latin typeface="Play"/>
                <a:ea typeface="Play"/>
                <a:cs typeface="Play"/>
                <a:sym typeface="Play"/>
              </a:rPr>
              <a:t>Paranormal Activity with only budget of 15000 pulled off a gross of 107M that’s a percentage profit of 7193% which is mind boggling. Same goes with Tarnation with only a budget of 218 and  profit of 592014.</a:t>
            </a:r>
            <a:endParaRPr/>
          </a:p>
          <a:p>
            <a:pPr indent="0" lvl="0" marL="0" marR="0" rtl="0" algn="just">
              <a:spcBef>
                <a:spcPts val="0"/>
              </a:spcBef>
              <a:spcAft>
                <a:spcPts val="0"/>
              </a:spcAft>
              <a:buNone/>
            </a:pPr>
            <a:r>
              <a:t/>
            </a:r>
            <a:endParaRPr sz="1200">
              <a:solidFill>
                <a:schemeClr val="lt1"/>
              </a:solidFill>
              <a:latin typeface="Play"/>
              <a:ea typeface="Play"/>
              <a:cs typeface="Play"/>
              <a:sym typeface="Play"/>
            </a:endParaRPr>
          </a:p>
          <a:p>
            <a:pPr indent="0" lvl="0" marL="0" marR="0" rtl="0" algn="just">
              <a:spcBef>
                <a:spcPts val="0"/>
              </a:spcBef>
              <a:spcAft>
                <a:spcPts val="0"/>
              </a:spcAft>
              <a:buNone/>
            </a:pPr>
            <a:r>
              <a:t/>
            </a:r>
            <a:endParaRPr sz="1200">
              <a:solidFill>
                <a:schemeClr val="lt1"/>
              </a:solidFill>
              <a:latin typeface="Play"/>
              <a:ea typeface="Play"/>
              <a:cs typeface="Play"/>
              <a:sym typeface="Play"/>
            </a:endParaRPr>
          </a:p>
          <a:p>
            <a:pPr indent="0" lvl="0" marL="0" marR="0" rtl="0" algn="just">
              <a:spcBef>
                <a:spcPts val="0"/>
              </a:spcBef>
              <a:spcAft>
                <a:spcPts val="0"/>
              </a:spcAft>
              <a:buNone/>
            </a:pPr>
            <a:r>
              <a:t/>
            </a:r>
            <a:endParaRPr sz="1200">
              <a:solidFill>
                <a:schemeClr val="lt1"/>
              </a:solidFill>
              <a:latin typeface="Play"/>
              <a:ea typeface="Play"/>
              <a:cs typeface="Play"/>
              <a:sym typeface="Play"/>
            </a:endParaRPr>
          </a:p>
          <a:p>
            <a:pPr indent="0" lvl="0" marL="0" marR="0" rtl="0" algn="just">
              <a:spcBef>
                <a:spcPts val="0"/>
              </a:spcBef>
              <a:spcAft>
                <a:spcPts val="0"/>
              </a:spcAft>
              <a:buNone/>
            </a:pPr>
            <a:r>
              <a:t/>
            </a:r>
            <a:endParaRPr sz="1200">
              <a:solidFill>
                <a:schemeClr val="lt1"/>
              </a:solidFill>
              <a:latin typeface="Play"/>
              <a:ea typeface="Play"/>
              <a:cs typeface="Play"/>
              <a:sym typeface="Play"/>
            </a:endParaRPr>
          </a:p>
        </p:txBody>
      </p:sp>
      <p:pic>
        <p:nvPicPr>
          <p:cNvPr descr="A screenshot of a computer&#10;&#10;Description automatically generated" id="247" name="Google Shape;247;p14"/>
          <p:cNvPicPr preferRelativeResize="0"/>
          <p:nvPr/>
        </p:nvPicPr>
        <p:blipFill rotWithShape="1">
          <a:blip r:embed="rId5">
            <a:alphaModFix/>
          </a:blip>
          <a:srcRect b="0" l="0" r="0" t="0"/>
          <a:stretch/>
        </p:blipFill>
        <p:spPr>
          <a:xfrm>
            <a:off x="370395" y="4147984"/>
            <a:ext cx="7906853" cy="1338415"/>
          </a:xfrm>
          <a:prstGeom prst="rect">
            <a:avLst/>
          </a:prstGeom>
          <a:noFill/>
          <a:ln>
            <a:noFill/>
          </a:ln>
        </p:spPr>
      </p:pic>
      <p:sp>
        <p:nvSpPr>
          <p:cNvPr id="248" name="Google Shape;248;p14"/>
          <p:cNvSpPr txBox="1"/>
          <p:nvPr/>
        </p:nvSpPr>
        <p:spPr>
          <a:xfrm>
            <a:off x="201219" y="5641740"/>
            <a:ext cx="8741562" cy="15696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1200">
                <a:solidFill>
                  <a:schemeClr val="lt1"/>
                </a:solidFill>
                <a:latin typeface="Play"/>
                <a:ea typeface="Play"/>
                <a:cs typeface="Play"/>
                <a:sym typeface="Play"/>
              </a:rPr>
              <a:t>There’s also movies with no profit. The host movie with a budget of 12 billion didn’t make any money but made a loss of 12B with a profit of </a:t>
            </a:r>
            <a:endParaRPr/>
          </a:p>
          <a:p>
            <a:pPr indent="0" lvl="0" marL="0" marR="0" rtl="0" algn="just">
              <a:spcBef>
                <a:spcPts val="0"/>
              </a:spcBef>
              <a:spcAft>
                <a:spcPts val="0"/>
              </a:spcAft>
              <a:buNone/>
            </a:pPr>
            <a:r>
              <a:rPr lang="en-IN" sz="1200">
                <a:solidFill>
                  <a:schemeClr val="lt1"/>
                </a:solidFill>
                <a:latin typeface="Play"/>
                <a:ea typeface="Play"/>
                <a:cs typeface="Play"/>
                <a:sym typeface="Play"/>
              </a:rPr>
              <a:t>2 million. </a:t>
            </a:r>
            <a:endParaRPr/>
          </a:p>
          <a:p>
            <a:pPr indent="0" lvl="0" marL="0" marR="0" rtl="0" algn="just">
              <a:spcBef>
                <a:spcPts val="0"/>
              </a:spcBef>
              <a:spcAft>
                <a:spcPts val="0"/>
              </a:spcAft>
              <a:buNone/>
            </a:pPr>
            <a:r>
              <a:t/>
            </a:r>
            <a:endParaRPr sz="1200">
              <a:solidFill>
                <a:schemeClr val="lt1"/>
              </a:solidFill>
              <a:latin typeface="Play"/>
              <a:ea typeface="Play"/>
              <a:cs typeface="Play"/>
              <a:sym typeface="Play"/>
            </a:endParaRPr>
          </a:p>
          <a:p>
            <a:pPr indent="0" lvl="0" marL="0" marR="0" rtl="0" algn="just">
              <a:spcBef>
                <a:spcPts val="0"/>
              </a:spcBef>
              <a:spcAft>
                <a:spcPts val="0"/>
              </a:spcAft>
              <a:buNone/>
            </a:pPr>
            <a:r>
              <a:rPr lang="en-IN" sz="1200">
                <a:solidFill>
                  <a:schemeClr val="lt1"/>
                </a:solidFill>
                <a:latin typeface="Play"/>
                <a:ea typeface="Play"/>
                <a:cs typeface="Play"/>
                <a:sym typeface="Play"/>
              </a:rPr>
              <a:t>So, to conclude movies and budget don’t have much correlation, movies with high budget can flop and movies with really low budget can make it on top, there’s no telling. The movie has to be loved by the audience and made good according to the budget.  </a:t>
            </a:r>
            <a:endParaRPr/>
          </a:p>
          <a:p>
            <a:pPr indent="0" lvl="0" marL="0" marR="0" rtl="0" algn="just">
              <a:spcBef>
                <a:spcPts val="0"/>
              </a:spcBef>
              <a:spcAft>
                <a:spcPts val="0"/>
              </a:spcAft>
              <a:buNone/>
            </a:pPr>
            <a:r>
              <a:t/>
            </a:r>
            <a:endParaRPr sz="1200">
              <a:solidFill>
                <a:schemeClr val="lt1"/>
              </a:solidFill>
              <a:latin typeface="Play"/>
              <a:ea typeface="Play"/>
              <a:cs typeface="Play"/>
              <a:sym typeface="Play"/>
            </a:endParaRPr>
          </a:p>
          <a:p>
            <a:pPr indent="0" lvl="0" marL="0" marR="0" rtl="0" algn="just">
              <a:spcBef>
                <a:spcPts val="0"/>
              </a:spcBef>
              <a:spcAft>
                <a:spcPts val="0"/>
              </a:spcAft>
              <a:buNone/>
            </a:pPr>
            <a:r>
              <a:t/>
            </a:r>
            <a:endParaRPr sz="1200">
              <a:solidFill>
                <a:schemeClr val="lt1"/>
              </a:solidFill>
              <a:latin typeface="Play"/>
              <a:ea typeface="Play"/>
              <a:cs typeface="Play"/>
              <a:sym typeface="Play"/>
            </a:endParaRPr>
          </a:p>
          <a:p>
            <a:pPr indent="0" lvl="0" marL="0" marR="0" rtl="0" algn="just">
              <a:spcBef>
                <a:spcPts val="0"/>
              </a:spcBef>
              <a:spcAft>
                <a:spcPts val="0"/>
              </a:spcAft>
              <a:buNone/>
            </a:pPr>
            <a:r>
              <a:t/>
            </a:r>
            <a:endParaRPr sz="1200">
              <a:solidFill>
                <a:schemeClr val="lt1"/>
              </a:solidFill>
              <a:latin typeface="Play"/>
              <a:ea typeface="Play"/>
              <a:cs typeface="Play"/>
              <a:sym typeface="Pl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5"/>
          <p:cNvSpPr txBox="1"/>
          <p:nvPr>
            <p:ph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IN"/>
              <a:t>Result</a:t>
            </a:r>
            <a:endParaRPr/>
          </a:p>
        </p:txBody>
      </p:sp>
      <p:sp>
        <p:nvSpPr>
          <p:cNvPr id="254" name="Google Shape;254;p15"/>
          <p:cNvSpPr txBox="1"/>
          <p:nvPr>
            <p:ph idx="1" type="body"/>
          </p:nvPr>
        </p:nvSpPr>
        <p:spPr>
          <a:xfrm>
            <a:off x="685346" y="1812884"/>
            <a:ext cx="776532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just">
              <a:spcBef>
                <a:spcPts val="0"/>
              </a:spcBef>
              <a:spcAft>
                <a:spcPts val="0"/>
              </a:spcAft>
              <a:buSzPts val="1400"/>
              <a:buNone/>
            </a:pPr>
            <a:r>
              <a:rPr lang="en-IN"/>
              <a:t>This project helped me learn advanced excel and how to use tables and functions in industry level. Data cleaning, data manipulation and insights concepts were put to test in excel and I delivered accordingly to my skills and knowledge gained in the course in this project. </a:t>
            </a:r>
            <a:endParaRPr/>
          </a:p>
          <a:p>
            <a:pPr indent="0" lvl="0" marL="36900" rtl="0" algn="just">
              <a:spcBef>
                <a:spcPts val="1000"/>
              </a:spcBef>
              <a:spcAft>
                <a:spcPts val="0"/>
              </a:spcAft>
              <a:buSzPts val="1400"/>
              <a:buNone/>
            </a:pPr>
            <a:r>
              <a:t/>
            </a:r>
            <a:endParaRPr/>
          </a:p>
          <a:p>
            <a:pPr indent="0" lvl="0" marL="36900" rtl="0" algn="just">
              <a:spcBef>
                <a:spcPts val="1000"/>
              </a:spcBef>
              <a:spcAft>
                <a:spcPts val="0"/>
              </a:spcAft>
              <a:buSzPts val="1400"/>
              <a:buNone/>
            </a:pPr>
            <a:r>
              <a:t/>
            </a:r>
            <a:endParaRPr/>
          </a:p>
        </p:txBody>
      </p:sp>
      <p:pic>
        <p:nvPicPr>
          <p:cNvPr id="255" name="Google Shape;255;p15"/>
          <p:cNvPicPr preferRelativeResize="0"/>
          <p:nvPr/>
        </p:nvPicPr>
        <p:blipFill rotWithShape="1">
          <a:blip r:embed="rId3">
            <a:alphaModFix/>
          </a:blip>
          <a:srcRect b="0" l="0" r="0" t="0"/>
          <a:stretch/>
        </p:blipFill>
        <p:spPr>
          <a:xfrm>
            <a:off x="7004304" y="4718304"/>
            <a:ext cx="2057400" cy="2057400"/>
          </a:xfrm>
          <a:prstGeom prst="ellipse">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6"/>
          <p:cNvSpPr txBox="1"/>
          <p:nvPr>
            <p:ph type="title"/>
          </p:nvPr>
        </p:nvSpPr>
        <p:spPr>
          <a:xfrm>
            <a:off x="689339" y="2573867"/>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IN"/>
              <a:t>Thank You</a:t>
            </a:r>
            <a:endParaRPr/>
          </a:p>
        </p:txBody>
      </p:sp>
      <p:pic>
        <p:nvPicPr>
          <p:cNvPr id="261" name="Google Shape;261;p16"/>
          <p:cNvPicPr preferRelativeResize="0"/>
          <p:nvPr/>
        </p:nvPicPr>
        <p:blipFill rotWithShape="1">
          <a:blip r:embed="rId3">
            <a:alphaModFix/>
          </a:blip>
          <a:srcRect b="0" l="0" r="0" t="0"/>
          <a:stretch/>
        </p:blipFill>
        <p:spPr>
          <a:xfrm>
            <a:off x="7004304" y="4718304"/>
            <a:ext cx="2057400" cy="2057400"/>
          </a:xfrm>
          <a:prstGeom prst="ellipse">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
          <p:cNvSpPr txBox="1"/>
          <p:nvPr>
            <p:ph type="title"/>
          </p:nvPr>
        </p:nvSpPr>
        <p:spPr>
          <a:xfrm>
            <a:off x="946404" y="482599"/>
            <a:ext cx="7269480" cy="683789"/>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2"/>
              </a:buClr>
              <a:buSzPct val="100000"/>
              <a:buFont typeface="Lustria"/>
              <a:buNone/>
            </a:pPr>
            <a:r>
              <a:rPr lang="en-IN"/>
              <a:t>Project Description</a:t>
            </a:r>
            <a:endParaRPr/>
          </a:p>
        </p:txBody>
      </p:sp>
      <p:sp>
        <p:nvSpPr>
          <p:cNvPr id="151" name="Google Shape;151;p2"/>
          <p:cNvSpPr txBox="1"/>
          <p:nvPr>
            <p:ph idx="1" type="body"/>
          </p:nvPr>
        </p:nvSpPr>
        <p:spPr>
          <a:xfrm>
            <a:off x="161544" y="3691731"/>
            <a:ext cx="9144000" cy="435133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just">
              <a:spcBef>
                <a:spcPts val="0"/>
              </a:spcBef>
              <a:spcAft>
                <a:spcPts val="0"/>
              </a:spcAft>
              <a:buSzPts val="1120"/>
              <a:buNone/>
            </a:pPr>
            <a:r>
              <a:rPr b="0" i="0" lang="en-IN" sz="1600">
                <a:latin typeface="Arial Black"/>
                <a:ea typeface="Arial Black"/>
                <a:cs typeface="Arial Black"/>
                <a:sym typeface="Arial Black"/>
              </a:rPr>
              <a:t>EXCEL FILE HYPERLINK: </a:t>
            </a:r>
            <a:endParaRPr/>
          </a:p>
          <a:p>
            <a:pPr indent="0" lvl="0" marL="36900" rtl="0" algn="just">
              <a:spcBef>
                <a:spcPts val="920"/>
              </a:spcBef>
              <a:spcAft>
                <a:spcPts val="0"/>
              </a:spcAft>
              <a:buSzPts val="1120"/>
              <a:buNone/>
            </a:pPr>
            <a:r>
              <a:rPr b="0" i="0" lang="en-IN" sz="1600" u="sng">
                <a:solidFill>
                  <a:schemeClr val="hlink"/>
                </a:solidFill>
                <a:highlight>
                  <a:srgbClr val="FFFF00"/>
                </a:highlight>
                <a:latin typeface="Arial Black"/>
                <a:ea typeface="Arial Black"/>
                <a:cs typeface="Arial Black"/>
                <a:sym typeface="Arial Black"/>
                <a:hlinkClick r:id="rId3"/>
              </a:rPr>
              <a:t>https://docs.google.com/spreadsheets/d/1PGTVHaulm2yosRaziEFOgnLVTyyLoUIz/edit?usp=sharing&amp;ouid=117119704857987901939&amp;rtpof=true&amp;sd=true</a:t>
            </a:r>
            <a:endParaRPr b="0" i="0" sz="1600">
              <a:highlight>
                <a:srgbClr val="FFFF00"/>
              </a:highlight>
              <a:latin typeface="Arial Black"/>
              <a:ea typeface="Arial Black"/>
              <a:cs typeface="Arial Black"/>
              <a:sym typeface="Arial Black"/>
            </a:endParaRPr>
          </a:p>
          <a:p>
            <a:pPr indent="0" lvl="0" marL="36900" rtl="0" algn="just">
              <a:spcBef>
                <a:spcPts val="920"/>
              </a:spcBef>
              <a:spcAft>
                <a:spcPts val="0"/>
              </a:spcAft>
              <a:buSzPts val="1120"/>
              <a:buNone/>
            </a:pPr>
            <a:r>
              <a:t/>
            </a:r>
            <a:endParaRPr sz="1600">
              <a:highlight>
                <a:srgbClr val="FFFF00"/>
              </a:highlight>
              <a:latin typeface="Arial Black"/>
              <a:ea typeface="Arial Black"/>
              <a:cs typeface="Arial Black"/>
              <a:sym typeface="Arial Black"/>
            </a:endParaRPr>
          </a:p>
        </p:txBody>
      </p:sp>
      <p:sp>
        <p:nvSpPr>
          <p:cNvPr id="152" name="Google Shape;152;p2"/>
          <p:cNvSpPr txBox="1"/>
          <p:nvPr/>
        </p:nvSpPr>
        <p:spPr>
          <a:xfrm>
            <a:off x="161544" y="1405731"/>
            <a:ext cx="9144000" cy="435133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marR="0" rtl="0" algn="just">
              <a:spcBef>
                <a:spcPts val="0"/>
              </a:spcBef>
              <a:spcAft>
                <a:spcPts val="0"/>
              </a:spcAft>
              <a:buClr>
                <a:schemeClr val="lt2"/>
              </a:buClr>
              <a:buSzPts val="1120"/>
              <a:buFont typeface="Noto Sans Symbols"/>
              <a:buNone/>
            </a:pPr>
            <a:r>
              <a:rPr b="0" i="0" lang="en-IN" sz="1600" u="none" cap="none" strike="noStrike">
                <a:solidFill>
                  <a:schemeClr val="lt2"/>
                </a:solidFill>
                <a:latin typeface="Arial Black"/>
                <a:ea typeface="Arial Black"/>
                <a:cs typeface="Arial Black"/>
                <a:sym typeface="Arial Black"/>
              </a:rPr>
              <a:t>The dataset provided is related to IMDB Movies. A potential problem to investigate could be: "What factors influence the success of a movie on IMDB?" Here, success can be defined by high IMDB ratings. The impact of this problem is significant for movie producers, directors, and investors who want to understand what makes a movie successful to make informed decisions in their future projects.</a:t>
            </a:r>
            <a:endParaRPr/>
          </a:p>
          <a:p>
            <a:pPr indent="0" lvl="0" marL="36900" marR="0" rtl="0" algn="just">
              <a:spcBef>
                <a:spcPts val="920"/>
              </a:spcBef>
              <a:spcAft>
                <a:spcPts val="0"/>
              </a:spcAft>
              <a:buClr>
                <a:schemeClr val="lt2"/>
              </a:buClr>
              <a:buSzPts val="1120"/>
              <a:buFont typeface="Noto Sans Symbols"/>
              <a:buNone/>
            </a:pPr>
            <a:r>
              <a:rPr b="0" i="0" lang="en-IN" sz="1600" u="none" cap="none" strike="noStrike">
                <a:solidFill>
                  <a:schemeClr val="lt2"/>
                </a:solidFill>
                <a:latin typeface="Arial Black"/>
                <a:ea typeface="Arial Black"/>
                <a:cs typeface="Arial Black"/>
                <a:sym typeface="Arial Black"/>
              </a:rPr>
              <a:t>Project was done by me and all the tasks required were carried out with the best of my knowledge gained from the course provided by Trainity. </a:t>
            </a:r>
            <a:endParaRPr/>
          </a:p>
          <a:p>
            <a:pPr indent="0" lvl="0" marL="36900" marR="0" rtl="0" algn="just">
              <a:spcBef>
                <a:spcPts val="920"/>
              </a:spcBef>
              <a:spcAft>
                <a:spcPts val="0"/>
              </a:spcAft>
              <a:buClr>
                <a:schemeClr val="lt2"/>
              </a:buClr>
              <a:buSzPts val="1120"/>
              <a:buFont typeface="Noto Sans Symbols"/>
              <a:buNone/>
            </a:pPr>
            <a:r>
              <a:t/>
            </a:r>
            <a:endParaRPr b="0" i="0" sz="1600" u="none" cap="none" strike="noStrike">
              <a:solidFill>
                <a:schemeClr val="lt2"/>
              </a:solidFill>
              <a:latin typeface="Arial Black"/>
              <a:ea typeface="Arial Black"/>
              <a:cs typeface="Arial Black"/>
              <a:sym typeface="Arial Black"/>
            </a:endParaRPr>
          </a:p>
        </p:txBody>
      </p:sp>
      <p:sp>
        <p:nvSpPr>
          <p:cNvPr id="153" name="Google Shape;153;p2"/>
          <p:cNvSpPr txBox="1"/>
          <p:nvPr/>
        </p:nvSpPr>
        <p:spPr>
          <a:xfrm>
            <a:off x="185065" y="4724400"/>
            <a:ext cx="9144000" cy="435133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marR="0" rtl="0" algn="just">
              <a:spcBef>
                <a:spcPts val="0"/>
              </a:spcBef>
              <a:spcAft>
                <a:spcPts val="0"/>
              </a:spcAft>
              <a:buClr>
                <a:schemeClr val="lt2"/>
              </a:buClr>
              <a:buSzPts val="1120"/>
              <a:buFont typeface="Noto Sans Symbols"/>
              <a:buNone/>
            </a:pPr>
            <a:r>
              <a:rPr b="0" i="0" lang="en-IN" sz="1600" u="none" cap="none" strike="noStrike">
                <a:solidFill>
                  <a:schemeClr val="lt2"/>
                </a:solidFill>
                <a:latin typeface="Arial Black"/>
                <a:ea typeface="Arial Black"/>
                <a:cs typeface="Arial Black"/>
                <a:sym typeface="Arial Black"/>
              </a:rPr>
              <a:t>VIDEO LINK:</a:t>
            </a:r>
            <a:endParaRPr/>
          </a:p>
          <a:p>
            <a:pPr indent="0" lvl="0" marL="36900" marR="0" rtl="0" algn="just">
              <a:spcBef>
                <a:spcPts val="920"/>
              </a:spcBef>
              <a:spcAft>
                <a:spcPts val="0"/>
              </a:spcAft>
              <a:buClr>
                <a:schemeClr val="lt2"/>
              </a:buClr>
              <a:buSzPts val="1120"/>
              <a:buFont typeface="Noto Sans Symbols"/>
              <a:buNone/>
            </a:pPr>
            <a:r>
              <a:rPr b="0" i="0" lang="en-IN" sz="1600" u="sng" cap="none" strike="noStrike">
                <a:solidFill>
                  <a:schemeClr val="lt2"/>
                </a:solidFill>
                <a:latin typeface="Arial Black"/>
                <a:ea typeface="Arial Black"/>
                <a:cs typeface="Arial Black"/>
                <a:sym typeface="Arial Black"/>
                <a:hlinkClick r:id="rId4">
                  <a:extLst>
                    <a:ext uri="{A12FA001-AC4F-418D-AE19-62706E023703}">
                      <ahyp:hlinkClr val="tx"/>
                    </a:ext>
                  </a:extLst>
                </a:hlinkClick>
              </a:rPr>
              <a:t>https://youtu.be/fmIKiCLK4u4</a:t>
            </a:r>
            <a:endParaRPr b="0" i="0" sz="1600" u="none" cap="none" strike="noStrike">
              <a:solidFill>
                <a:schemeClr val="lt2"/>
              </a:solidFill>
              <a:latin typeface="Arial Black"/>
              <a:ea typeface="Arial Black"/>
              <a:cs typeface="Arial Black"/>
              <a:sym typeface="Arial Black"/>
            </a:endParaRPr>
          </a:p>
          <a:p>
            <a:pPr indent="0" lvl="0" marL="36900" marR="0" rtl="0" algn="just">
              <a:spcBef>
                <a:spcPts val="920"/>
              </a:spcBef>
              <a:spcAft>
                <a:spcPts val="0"/>
              </a:spcAft>
              <a:buClr>
                <a:schemeClr val="lt2"/>
              </a:buClr>
              <a:buSzPts val="1120"/>
              <a:buFont typeface="Noto Sans Symbols"/>
              <a:buNone/>
            </a:pPr>
            <a:r>
              <a:t/>
            </a:r>
            <a:endParaRPr b="0" i="0" sz="1600" u="none" cap="none" strike="noStrike">
              <a:solidFill>
                <a:schemeClr val="lt2"/>
              </a:solidFill>
              <a:latin typeface="Arial Black"/>
              <a:ea typeface="Arial Black"/>
              <a:cs typeface="Arial Black"/>
              <a:sym typeface="Arial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
          <p:cNvSpPr txBox="1"/>
          <p:nvPr>
            <p:ph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IN"/>
              <a:t>Approach</a:t>
            </a:r>
            <a:endParaRPr/>
          </a:p>
        </p:txBody>
      </p:sp>
      <p:sp>
        <p:nvSpPr>
          <p:cNvPr id="159" name="Google Shape;159;p3"/>
          <p:cNvSpPr txBox="1"/>
          <p:nvPr>
            <p:ph idx="1" type="body"/>
          </p:nvPr>
        </p:nvSpPr>
        <p:spPr>
          <a:xfrm>
            <a:off x="685346" y="1903138"/>
            <a:ext cx="776532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457200" lvl="0" marL="494099" rtl="0" algn="just">
              <a:spcBef>
                <a:spcPts val="0"/>
              </a:spcBef>
              <a:spcAft>
                <a:spcPts val="0"/>
              </a:spcAft>
              <a:buSzPts val="1400"/>
              <a:buAutoNum type="arabicPeriod"/>
            </a:pPr>
            <a:r>
              <a:rPr lang="en-IN"/>
              <a:t>Downloading dataset and importing it to excel.</a:t>
            </a:r>
            <a:endParaRPr/>
          </a:p>
          <a:p>
            <a:pPr indent="-457200" lvl="0" marL="494099" rtl="0" algn="just">
              <a:spcBef>
                <a:spcPts val="1000"/>
              </a:spcBef>
              <a:spcAft>
                <a:spcPts val="0"/>
              </a:spcAft>
              <a:buSzPts val="1400"/>
              <a:buAutoNum type="arabicPeriod"/>
            </a:pPr>
            <a:r>
              <a:rPr lang="en-IN"/>
              <a:t>Carrying out tasks with the best of my knowledge gained from the course of excel.</a:t>
            </a:r>
            <a:endParaRPr/>
          </a:p>
          <a:p>
            <a:pPr indent="-457200" lvl="0" marL="494099" rtl="0" algn="just">
              <a:spcBef>
                <a:spcPts val="1000"/>
              </a:spcBef>
              <a:spcAft>
                <a:spcPts val="0"/>
              </a:spcAft>
              <a:buSzPts val="1400"/>
              <a:buAutoNum type="arabicPeriod"/>
            </a:pPr>
            <a:r>
              <a:rPr lang="en-IN"/>
              <a:t>Data cleaning: Handling missing values, removing duplicates and converting data types if necessary.</a:t>
            </a:r>
            <a:endParaRPr/>
          </a:p>
          <a:p>
            <a:pPr indent="-457200" lvl="0" marL="494099" rtl="0" algn="just">
              <a:spcBef>
                <a:spcPts val="1000"/>
              </a:spcBef>
              <a:spcAft>
                <a:spcPts val="0"/>
              </a:spcAft>
              <a:buSzPts val="1400"/>
              <a:buAutoNum type="arabicPeriod"/>
            </a:pPr>
            <a:r>
              <a:rPr lang="en-IN"/>
              <a:t>Five Why’s approach: Technique used to help dig deeper into the problem. </a:t>
            </a:r>
            <a:endParaRPr/>
          </a:p>
          <a:p>
            <a:pPr indent="-368299" lvl="0" marL="494099" rtl="0" algn="just">
              <a:spcBef>
                <a:spcPts val="1000"/>
              </a:spcBef>
              <a:spcAft>
                <a:spcPts val="0"/>
              </a:spcAft>
              <a:buSzPts val="1400"/>
              <a:buNone/>
            </a:pPr>
            <a:r>
              <a:t/>
            </a:r>
            <a:endParaRPr/>
          </a:p>
          <a:p>
            <a:pPr indent="-368299" lvl="0" marL="494099" rtl="0" algn="just">
              <a:spcBef>
                <a:spcPts val="1000"/>
              </a:spcBef>
              <a:spcAft>
                <a:spcPts val="0"/>
              </a:spcAft>
              <a:buSzPts val="1400"/>
              <a:buNone/>
            </a:pPr>
            <a:r>
              <a:t/>
            </a:r>
            <a:endParaRPr/>
          </a:p>
          <a:p>
            <a:pPr indent="-368299" lvl="0" marL="494099" rtl="0" algn="just">
              <a:spcBef>
                <a:spcPts val="1000"/>
              </a:spcBef>
              <a:spcAft>
                <a:spcPts val="0"/>
              </a:spcAft>
              <a:buSzPts val="1400"/>
              <a:buNone/>
            </a:pPr>
            <a:r>
              <a:t/>
            </a:r>
            <a:endParaRPr/>
          </a:p>
        </p:txBody>
      </p:sp>
      <p:pic>
        <p:nvPicPr>
          <p:cNvPr id="160" name="Google Shape;160;p3"/>
          <p:cNvPicPr preferRelativeResize="0"/>
          <p:nvPr/>
        </p:nvPicPr>
        <p:blipFill rotWithShape="1">
          <a:blip r:embed="rId3">
            <a:alphaModFix/>
          </a:blip>
          <a:srcRect b="0" l="0" r="0" t="0"/>
          <a:stretch/>
        </p:blipFill>
        <p:spPr>
          <a:xfrm>
            <a:off x="7004304" y="4718304"/>
            <a:ext cx="2057400" cy="2057400"/>
          </a:xfrm>
          <a:prstGeom prst="ellipse">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4"/>
          <p:cNvSpPr txBox="1"/>
          <p:nvPr>
            <p:ph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IN"/>
              <a:t>Tech-Stack Used</a:t>
            </a:r>
            <a:endParaRPr/>
          </a:p>
        </p:txBody>
      </p:sp>
      <p:sp>
        <p:nvSpPr>
          <p:cNvPr id="166" name="Google Shape;166;p4"/>
          <p:cNvSpPr txBox="1"/>
          <p:nvPr>
            <p:ph idx="1" type="body"/>
          </p:nvPr>
        </p:nvSpPr>
        <p:spPr>
          <a:xfrm>
            <a:off x="685346" y="2799249"/>
            <a:ext cx="776532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ctr">
              <a:spcBef>
                <a:spcPts val="0"/>
              </a:spcBef>
              <a:spcAft>
                <a:spcPts val="0"/>
              </a:spcAft>
              <a:buSzPts val="1400"/>
              <a:buNone/>
            </a:pPr>
            <a:r>
              <a:rPr lang="en-IN"/>
              <a:t>Microsoft Excel 365</a:t>
            </a:r>
            <a:endParaRPr/>
          </a:p>
          <a:p>
            <a:pPr indent="0" lvl="0" marL="36900" rtl="0" algn="ctr">
              <a:spcBef>
                <a:spcPts val="1000"/>
              </a:spcBef>
              <a:spcAft>
                <a:spcPts val="0"/>
              </a:spcAft>
              <a:buSzPts val="1400"/>
              <a:buNone/>
            </a:pPr>
            <a:r>
              <a:t/>
            </a:r>
            <a:endParaRPr/>
          </a:p>
          <a:p>
            <a:pPr indent="0" lvl="0" marL="36900" rtl="0" algn="ctr">
              <a:spcBef>
                <a:spcPts val="1000"/>
              </a:spcBef>
              <a:spcAft>
                <a:spcPts val="0"/>
              </a:spcAft>
              <a:buSzPts val="1400"/>
              <a:buNone/>
            </a:pPr>
            <a:r>
              <a:t/>
            </a:r>
            <a:endParaRPr/>
          </a:p>
          <a:p>
            <a:pPr indent="0" lvl="0" marL="36900" rtl="0" algn="ctr">
              <a:spcBef>
                <a:spcPts val="1000"/>
              </a:spcBef>
              <a:spcAft>
                <a:spcPts val="0"/>
              </a:spcAft>
              <a:buSzPts val="1400"/>
              <a:buNone/>
            </a:pPr>
            <a:r>
              <a:rPr lang="en-IN"/>
              <a:t>PowerPoint Presentation </a:t>
            </a:r>
            <a:br>
              <a:rPr lang="en-IN"/>
            </a:br>
            <a:r>
              <a:rPr lang="en-IN"/>
              <a:t>(For displaying project)</a:t>
            </a:r>
            <a:endParaRPr/>
          </a:p>
          <a:p>
            <a:pPr indent="0" lvl="0" marL="36900" rtl="0" algn="ctr">
              <a:spcBef>
                <a:spcPts val="1000"/>
              </a:spcBef>
              <a:spcAft>
                <a:spcPts val="0"/>
              </a:spcAft>
              <a:buSzPts val="1400"/>
              <a:buNone/>
            </a:pPr>
            <a:r>
              <a:t/>
            </a:r>
            <a:endParaRPr/>
          </a:p>
          <a:p>
            <a:pPr indent="0" lvl="0" marL="36900" rtl="0" algn="ctr">
              <a:spcBef>
                <a:spcPts val="1000"/>
              </a:spcBef>
              <a:spcAft>
                <a:spcPts val="0"/>
              </a:spcAft>
              <a:buSzPts val="1400"/>
              <a:buNone/>
            </a:pPr>
            <a:r>
              <a:t/>
            </a:r>
            <a:endParaRPr/>
          </a:p>
          <a:p>
            <a:pPr indent="0" lvl="0" marL="36900" rtl="0" algn="l">
              <a:spcBef>
                <a:spcPts val="1000"/>
              </a:spcBef>
              <a:spcAft>
                <a:spcPts val="0"/>
              </a:spcAft>
              <a:buSzPts val="1400"/>
              <a:buNone/>
            </a:pPr>
            <a:r>
              <a:t/>
            </a:r>
            <a:endParaRPr/>
          </a:p>
        </p:txBody>
      </p:sp>
      <p:pic>
        <p:nvPicPr>
          <p:cNvPr id="167" name="Google Shape;167;p4"/>
          <p:cNvPicPr preferRelativeResize="0"/>
          <p:nvPr/>
        </p:nvPicPr>
        <p:blipFill rotWithShape="1">
          <a:blip r:embed="rId3">
            <a:alphaModFix/>
          </a:blip>
          <a:srcRect b="0" l="0" r="0" t="0"/>
          <a:stretch/>
        </p:blipFill>
        <p:spPr>
          <a:xfrm>
            <a:off x="7004304" y="4718304"/>
            <a:ext cx="2057400" cy="2057400"/>
          </a:xfrm>
          <a:prstGeom prst="ellipse">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1" name="Shape 171"/>
        <p:cNvGrpSpPr/>
        <p:nvPr/>
      </p:nvGrpSpPr>
      <p:grpSpPr>
        <a:xfrm>
          <a:off x="0" y="0"/>
          <a:ext cx="0" cy="0"/>
          <a:chOff x="0" y="0"/>
          <a:chExt cx="0" cy="0"/>
        </a:xfrm>
      </p:grpSpPr>
      <p:sp>
        <p:nvSpPr>
          <p:cNvPr id="172" name="Google Shape;172;p5"/>
          <p:cNvSpPr txBox="1"/>
          <p:nvPr>
            <p:ph type="title"/>
          </p:nvPr>
        </p:nvSpPr>
        <p:spPr>
          <a:xfrm>
            <a:off x="685346" y="609600"/>
            <a:ext cx="4483554"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IN"/>
              <a:t>Insights</a:t>
            </a:r>
            <a:endParaRPr/>
          </a:p>
        </p:txBody>
      </p:sp>
      <p:sp>
        <p:nvSpPr>
          <p:cNvPr id="173" name="Google Shape;173;p5"/>
          <p:cNvSpPr txBox="1"/>
          <p:nvPr>
            <p:ph idx="1" type="body"/>
          </p:nvPr>
        </p:nvSpPr>
        <p:spPr>
          <a:xfrm>
            <a:off x="182880" y="1875238"/>
            <a:ext cx="5340096" cy="419637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fontScale="85000" lnSpcReduction="20000"/>
          </a:bodyPr>
          <a:lstStyle/>
          <a:p>
            <a:pPr indent="0" lvl="0" marL="36900" rtl="0" algn="l">
              <a:lnSpc>
                <a:spcPct val="90000"/>
              </a:lnSpc>
              <a:spcBef>
                <a:spcPts val="0"/>
              </a:spcBef>
              <a:spcAft>
                <a:spcPts val="0"/>
              </a:spcAft>
              <a:buClr>
                <a:srgbClr val="FF4500"/>
              </a:buClr>
              <a:buSzPct val="70000"/>
              <a:buNone/>
            </a:pPr>
            <a:r>
              <a:rPr b="1" lang="en-IN" sz="1700">
                <a:latin typeface="Arial Rounded"/>
                <a:ea typeface="Arial Rounded"/>
                <a:cs typeface="Arial Rounded"/>
                <a:sym typeface="Arial Rounded"/>
              </a:rPr>
              <a:t>Data Cleaning: </a:t>
            </a:r>
            <a:endParaRPr/>
          </a:p>
          <a:p>
            <a:pPr indent="0" lvl="0" marL="36900" rtl="0" algn="l">
              <a:lnSpc>
                <a:spcPct val="90000"/>
              </a:lnSpc>
              <a:spcBef>
                <a:spcPts val="889"/>
              </a:spcBef>
              <a:spcAft>
                <a:spcPts val="0"/>
              </a:spcAft>
              <a:buClr>
                <a:srgbClr val="FF4500"/>
              </a:buClr>
              <a:buSzPct val="70000"/>
              <a:buNone/>
            </a:pPr>
            <a:r>
              <a:t/>
            </a:r>
            <a:endParaRPr b="1" sz="1700">
              <a:latin typeface="Arial Rounded"/>
              <a:ea typeface="Arial Rounded"/>
              <a:cs typeface="Arial Rounded"/>
              <a:sym typeface="Arial Rounded"/>
            </a:endParaRPr>
          </a:p>
          <a:p>
            <a:pPr indent="0" lvl="0" marL="36900" rtl="0" algn="l">
              <a:lnSpc>
                <a:spcPct val="90000"/>
              </a:lnSpc>
              <a:spcBef>
                <a:spcPts val="889"/>
              </a:spcBef>
              <a:spcAft>
                <a:spcPts val="0"/>
              </a:spcAft>
              <a:buClr>
                <a:srgbClr val="FF4500"/>
              </a:buClr>
              <a:buSzPct val="70000"/>
              <a:buNone/>
            </a:pPr>
            <a:r>
              <a:rPr lang="en-IN" sz="1700">
                <a:latin typeface="Arial"/>
                <a:ea typeface="Arial"/>
                <a:cs typeface="Arial"/>
                <a:sym typeface="Arial"/>
              </a:rPr>
              <a:t>Data was cleaned from the table. All the duplicates from the given dataset were removed and any rows with blank values were removed to perform excel functions and data analysis without any issues.</a:t>
            </a:r>
            <a:endParaRPr/>
          </a:p>
          <a:p>
            <a:pPr indent="0" lvl="0" marL="36900" rtl="0" algn="l">
              <a:lnSpc>
                <a:spcPct val="90000"/>
              </a:lnSpc>
              <a:spcBef>
                <a:spcPts val="889"/>
              </a:spcBef>
              <a:spcAft>
                <a:spcPts val="0"/>
              </a:spcAft>
              <a:buClr>
                <a:srgbClr val="FF4500"/>
              </a:buClr>
              <a:buSzPct val="70000"/>
              <a:buNone/>
            </a:pPr>
            <a:r>
              <a:t/>
            </a:r>
            <a:endParaRPr sz="1700">
              <a:latin typeface="Arial"/>
              <a:ea typeface="Arial"/>
              <a:cs typeface="Arial"/>
              <a:sym typeface="Arial"/>
            </a:endParaRPr>
          </a:p>
          <a:p>
            <a:pPr indent="0" lvl="0" marL="36900" rtl="0" algn="l">
              <a:lnSpc>
                <a:spcPct val="90000"/>
              </a:lnSpc>
              <a:spcBef>
                <a:spcPts val="889"/>
              </a:spcBef>
              <a:spcAft>
                <a:spcPts val="0"/>
              </a:spcAft>
              <a:buClr>
                <a:srgbClr val="FF4500"/>
              </a:buClr>
              <a:buSzPct val="70000"/>
              <a:buNone/>
            </a:pPr>
            <a:r>
              <a:rPr lang="en-IN" sz="1700">
                <a:latin typeface="Arial"/>
                <a:ea typeface="Arial"/>
                <a:cs typeface="Arial"/>
                <a:sym typeface="Arial"/>
              </a:rPr>
              <a:t>No blanks are left as you can see from the image given, same with all columns and no duplicates left hence, the data is cleaned successfully to proceed to do analysis.</a:t>
            </a:r>
            <a:endParaRPr/>
          </a:p>
          <a:p>
            <a:pPr indent="0" lvl="0" marL="36900" rtl="0" algn="l">
              <a:lnSpc>
                <a:spcPct val="90000"/>
              </a:lnSpc>
              <a:spcBef>
                <a:spcPts val="889"/>
              </a:spcBef>
              <a:spcAft>
                <a:spcPts val="0"/>
              </a:spcAft>
              <a:buClr>
                <a:srgbClr val="FF4500"/>
              </a:buClr>
              <a:buSzPct val="70000"/>
              <a:buNone/>
            </a:pPr>
            <a:r>
              <a:t/>
            </a:r>
            <a:endParaRPr sz="1700">
              <a:latin typeface="Arial"/>
              <a:ea typeface="Arial"/>
              <a:cs typeface="Arial"/>
              <a:sym typeface="Arial"/>
            </a:endParaRPr>
          </a:p>
          <a:p>
            <a:pPr indent="0" lvl="0" marL="36900" rtl="0" algn="l">
              <a:lnSpc>
                <a:spcPct val="90000"/>
              </a:lnSpc>
              <a:spcBef>
                <a:spcPts val="889"/>
              </a:spcBef>
              <a:spcAft>
                <a:spcPts val="0"/>
              </a:spcAft>
              <a:buClr>
                <a:srgbClr val="FF4500"/>
              </a:buClr>
              <a:buSzPct val="70000"/>
              <a:buNone/>
            </a:pPr>
            <a:r>
              <a:rPr lang="en-IN" sz="1700">
                <a:latin typeface="Arial"/>
                <a:ea typeface="Arial"/>
                <a:cs typeface="Arial"/>
                <a:sym typeface="Arial"/>
              </a:rPr>
              <a:t>Extra columns which had no need were removed and only relevant data columns needed were shown. </a:t>
            </a:r>
            <a:endParaRPr/>
          </a:p>
          <a:p>
            <a:pPr indent="0" lvl="0" marL="36900" rtl="0" algn="l">
              <a:lnSpc>
                <a:spcPct val="90000"/>
              </a:lnSpc>
              <a:spcBef>
                <a:spcPts val="889"/>
              </a:spcBef>
              <a:spcAft>
                <a:spcPts val="0"/>
              </a:spcAft>
              <a:buClr>
                <a:srgbClr val="FF4500"/>
              </a:buClr>
              <a:buSzPct val="70000"/>
              <a:buNone/>
            </a:pPr>
            <a:r>
              <a:t/>
            </a:r>
            <a:endParaRPr sz="1700">
              <a:latin typeface="Arial"/>
              <a:ea typeface="Arial"/>
              <a:cs typeface="Arial"/>
              <a:sym typeface="Arial"/>
            </a:endParaRPr>
          </a:p>
          <a:p>
            <a:pPr indent="0" lvl="0" marL="36900" rtl="0" algn="l">
              <a:lnSpc>
                <a:spcPct val="90000"/>
              </a:lnSpc>
              <a:spcBef>
                <a:spcPts val="889"/>
              </a:spcBef>
              <a:spcAft>
                <a:spcPts val="0"/>
              </a:spcAft>
              <a:buClr>
                <a:srgbClr val="FF4500"/>
              </a:buClr>
              <a:buSzPct val="70000"/>
              <a:buNone/>
            </a:pPr>
            <a:r>
              <a:t/>
            </a:r>
            <a:endParaRPr sz="1700">
              <a:latin typeface="Arial"/>
              <a:ea typeface="Arial"/>
              <a:cs typeface="Arial"/>
              <a:sym typeface="Arial"/>
            </a:endParaRPr>
          </a:p>
          <a:p>
            <a:pPr indent="0" lvl="0" marL="36900" rtl="0" algn="l">
              <a:lnSpc>
                <a:spcPct val="90000"/>
              </a:lnSpc>
              <a:spcBef>
                <a:spcPts val="889"/>
              </a:spcBef>
              <a:spcAft>
                <a:spcPts val="0"/>
              </a:spcAft>
              <a:buClr>
                <a:srgbClr val="FF4500"/>
              </a:buClr>
              <a:buSzPct val="70000"/>
              <a:buNone/>
            </a:pPr>
            <a:r>
              <a:rPr lang="en-IN" sz="1700">
                <a:latin typeface="Arial"/>
                <a:ea typeface="Arial"/>
                <a:cs typeface="Arial"/>
                <a:sym typeface="Arial"/>
              </a:rPr>
              <a:t>director_name, duration, gross, genres, movie_title, language, country, budget, title_year, imdb_score </a:t>
            </a:r>
            <a:br>
              <a:rPr lang="en-IN" sz="1700">
                <a:latin typeface="Arial"/>
                <a:ea typeface="Arial"/>
                <a:cs typeface="Arial"/>
                <a:sym typeface="Arial"/>
              </a:rPr>
            </a:br>
            <a:r>
              <a:rPr lang="en-IN" sz="1700">
                <a:latin typeface="Arial"/>
                <a:ea typeface="Arial"/>
                <a:cs typeface="Arial"/>
                <a:sym typeface="Arial"/>
              </a:rPr>
              <a:t>were the relevant column</a:t>
            </a:r>
            <a:endParaRPr/>
          </a:p>
          <a:p>
            <a:pPr indent="0" lvl="0" marL="36900" rtl="0" algn="l">
              <a:lnSpc>
                <a:spcPct val="90000"/>
              </a:lnSpc>
              <a:spcBef>
                <a:spcPts val="889"/>
              </a:spcBef>
              <a:spcAft>
                <a:spcPts val="0"/>
              </a:spcAft>
              <a:buClr>
                <a:srgbClr val="FF4500"/>
              </a:buClr>
              <a:buSzPct val="70000"/>
              <a:buNone/>
            </a:pPr>
            <a:r>
              <a:t/>
            </a:r>
            <a:endParaRPr sz="1700"/>
          </a:p>
        </p:txBody>
      </p:sp>
      <p:pic>
        <p:nvPicPr>
          <p:cNvPr id="174" name="Google Shape;174;p5"/>
          <p:cNvPicPr preferRelativeResize="0"/>
          <p:nvPr/>
        </p:nvPicPr>
        <p:blipFill rotWithShape="1">
          <a:blip r:embed="rId4">
            <a:alphaModFix/>
          </a:blip>
          <a:srcRect b="1446" l="0" r="2806" t="964"/>
          <a:stretch/>
        </p:blipFill>
        <p:spPr>
          <a:xfrm>
            <a:off x="5424678" y="1"/>
            <a:ext cx="3719322" cy="6858000"/>
          </a:xfrm>
          <a:prstGeom prst="rect">
            <a:avLst/>
          </a:prstGeom>
          <a:noFill/>
          <a:ln>
            <a:noFill/>
          </a:ln>
        </p:spPr>
      </p:pic>
      <p:pic>
        <p:nvPicPr>
          <p:cNvPr descr="A screenshot of a computer&#10;&#10;Description automatically generated" id="175" name="Google Shape;175;p5"/>
          <p:cNvPicPr preferRelativeResize="0"/>
          <p:nvPr/>
        </p:nvPicPr>
        <p:blipFill rotWithShape="1">
          <a:blip r:embed="rId5">
            <a:alphaModFix/>
          </a:blip>
          <a:srcRect b="3" l="0" r="4" t="2739"/>
          <a:stretch/>
        </p:blipFill>
        <p:spPr>
          <a:xfrm>
            <a:off x="5664708" y="643465"/>
            <a:ext cx="2996694" cy="510337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6"/>
          <p:cNvSpPr txBox="1"/>
          <p:nvPr/>
        </p:nvSpPr>
        <p:spPr>
          <a:xfrm>
            <a:off x="858310" y="4461941"/>
            <a:ext cx="742738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1400" u="none" cap="none" strike="noStrike">
                <a:solidFill>
                  <a:schemeClr val="lt1"/>
                </a:solidFill>
                <a:latin typeface="Lustria"/>
                <a:ea typeface="Lustria"/>
                <a:cs typeface="Lustria"/>
                <a:sym typeface="Lustria"/>
              </a:rPr>
              <a:t>The cleaned data table looks like this now.</a:t>
            </a:r>
            <a:endParaRPr/>
          </a:p>
        </p:txBody>
      </p:sp>
      <p:pic>
        <p:nvPicPr>
          <p:cNvPr descr="A screenshot of a computer&#10;&#10;Description automatically generated" id="181" name="Google Shape;181;p6"/>
          <p:cNvPicPr preferRelativeResize="0"/>
          <p:nvPr/>
        </p:nvPicPr>
        <p:blipFill rotWithShape="1">
          <a:blip r:embed="rId3">
            <a:alphaModFix/>
          </a:blip>
          <a:srcRect b="0" l="0" r="0" t="0"/>
          <a:stretch/>
        </p:blipFill>
        <p:spPr>
          <a:xfrm>
            <a:off x="0" y="499068"/>
            <a:ext cx="9144000" cy="3438617"/>
          </a:xfrm>
          <a:prstGeom prst="rect">
            <a:avLst/>
          </a:prstGeom>
          <a:noFill/>
          <a:ln>
            <a:noFill/>
          </a:ln>
        </p:spPr>
      </p:pic>
      <p:pic>
        <p:nvPicPr>
          <p:cNvPr id="182" name="Google Shape;182;p6"/>
          <p:cNvPicPr preferRelativeResize="0"/>
          <p:nvPr/>
        </p:nvPicPr>
        <p:blipFill rotWithShape="1">
          <a:blip r:embed="rId4">
            <a:alphaModFix/>
          </a:blip>
          <a:srcRect b="0" l="0" r="0" t="0"/>
          <a:stretch/>
        </p:blipFill>
        <p:spPr>
          <a:xfrm>
            <a:off x="7004304" y="4718304"/>
            <a:ext cx="2057400" cy="2057400"/>
          </a:xfrm>
          <a:prstGeom prst="ellipse">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7"/>
          <p:cNvSpPr txBox="1"/>
          <p:nvPr>
            <p:ph idx="1" type="body"/>
          </p:nvPr>
        </p:nvSpPr>
        <p:spPr>
          <a:xfrm>
            <a:off x="217291" y="325038"/>
            <a:ext cx="776532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l">
              <a:spcBef>
                <a:spcPts val="0"/>
              </a:spcBef>
              <a:spcAft>
                <a:spcPts val="0"/>
              </a:spcAft>
              <a:buSzPts val="980"/>
              <a:buNone/>
            </a:pPr>
            <a:r>
              <a:rPr b="1" lang="en-IN" sz="1400">
                <a:latin typeface="Arial Rounded"/>
                <a:ea typeface="Arial Rounded"/>
                <a:cs typeface="Arial Rounded"/>
                <a:sym typeface="Arial Rounded"/>
              </a:rPr>
              <a:t>A. Movie Genre Analysis :</a:t>
            </a:r>
            <a:br>
              <a:rPr lang="en-IN" sz="1400"/>
            </a:br>
            <a:r>
              <a:rPr lang="en-IN" sz="1400"/>
              <a:t>                                                    </a:t>
            </a:r>
            <a:endParaRPr sz="1400"/>
          </a:p>
        </p:txBody>
      </p:sp>
      <p:sp>
        <p:nvSpPr>
          <p:cNvPr id="188" name="Google Shape;188;p7"/>
          <p:cNvSpPr txBox="1"/>
          <p:nvPr/>
        </p:nvSpPr>
        <p:spPr>
          <a:xfrm>
            <a:off x="6796941" y="852091"/>
            <a:ext cx="8926709"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200" u="none" cap="none" strike="noStrike">
                <a:solidFill>
                  <a:schemeClr val="lt1"/>
                </a:solidFill>
                <a:latin typeface="Lustria"/>
                <a:ea typeface="Lustria"/>
                <a:cs typeface="Lustria"/>
                <a:sym typeface="Lustria"/>
              </a:rPr>
              <a:t>All the main genres with their </a:t>
            </a:r>
            <a:endParaRPr/>
          </a:p>
          <a:p>
            <a:pPr indent="0" lvl="0" marL="0" marR="0" rtl="0" algn="l">
              <a:spcBef>
                <a:spcPts val="0"/>
              </a:spcBef>
              <a:spcAft>
                <a:spcPts val="0"/>
              </a:spcAft>
              <a:buNone/>
            </a:pPr>
            <a:r>
              <a:rPr lang="en-IN" sz="1200">
                <a:solidFill>
                  <a:schemeClr val="lt1"/>
                </a:solidFill>
                <a:latin typeface="Lustria"/>
                <a:ea typeface="Lustria"/>
                <a:cs typeface="Lustria"/>
                <a:sym typeface="Lustria"/>
              </a:rPr>
              <a:t>Count, mean, median, mode,</a:t>
            </a:r>
            <a:br>
              <a:rPr lang="en-IN" sz="1200">
                <a:solidFill>
                  <a:schemeClr val="lt1"/>
                </a:solidFill>
                <a:latin typeface="Lustria"/>
                <a:ea typeface="Lustria"/>
                <a:cs typeface="Lustria"/>
                <a:sym typeface="Lustria"/>
              </a:rPr>
            </a:br>
            <a:r>
              <a:rPr lang="en-IN" sz="1200">
                <a:solidFill>
                  <a:schemeClr val="lt1"/>
                </a:solidFill>
                <a:latin typeface="Lustria"/>
                <a:ea typeface="Lustria"/>
                <a:cs typeface="Lustria"/>
                <a:sym typeface="Lustria"/>
              </a:rPr>
              <a:t>max, min and standard deviation</a:t>
            </a:r>
            <a:br>
              <a:rPr lang="en-IN" sz="1200">
                <a:solidFill>
                  <a:schemeClr val="lt1"/>
                </a:solidFill>
                <a:latin typeface="Lustria"/>
                <a:ea typeface="Lustria"/>
                <a:cs typeface="Lustria"/>
                <a:sym typeface="Lustria"/>
              </a:rPr>
            </a:br>
            <a:br>
              <a:rPr lang="en-IN" sz="1200">
                <a:solidFill>
                  <a:schemeClr val="lt1"/>
                </a:solidFill>
                <a:latin typeface="Lustria"/>
                <a:ea typeface="Lustria"/>
                <a:cs typeface="Lustria"/>
                <a:sym typeface="Lustria"/>
              </a:rPr>
            </a:br>
            <a:r>
              <a:rPr lang="en-IN" sz="1200">
                <a:solidFill>
                  <a:schemeClr val="lt1"/>
                </a:solidFill>
                <a:latin typeface="Lustria"/>
                <a:ea typeface="Lustria"/>
                <a:cs typeface="Lustria"/>
                <a:sym typeface="Lustria"/>
              </a:rPr>
              <a:t>Drama genre has the most movie</a:t>
            </a:r>
            <a:br>
              <a:rPr lang="en-IN" sz="1200">
                <a:solidFill>
                  <a:schemeClr val="lt1"/>
                </a:solidFill>
                <a:latin typeface="Lustria"/>
                <a:ea typeface="Lustria"/>
                <a:cs typeface="Lustria"/>
                <a:sym typeface="Lustria"/>
              </a:rPr>
            </a:br>
            <a:r>
              <a:rPr lang="en-IN" sz="1200">
                <a:solidFill>
                  <a:schemeClr val="lt1"/>
                </a:solidFill>
                <a:latin typeface="Lustria"/>
                <a:ea typeface="Lustria"/>
                <a:cs typeface="Lustria"/>
                <a:sym typeface="Lustria"/>
              </a:rPr>
              <a:t>count and  with an impressive </a:t>
            </a:r>
            <a:br>
              <a:rPr lang="en-IN" sz="1200">
                <a:solidFill>
                  <a:schemeClr val="lt1"/>
                </a:solidFill>
                <a:latin typeface="Lustria"/>
                <a:ea typeface="Lustria"/>
                <a:cs typeface="Lustria"/>
                <a:sym typeface="Lustria"/>
              </a:rPr>
            </a:br>
            <a:r>
              <a:rPr lang="en-IN" sz="1200">
                <a:solidFill>
                  <a:schemeClr val="lt1"/>
                </a:solidFill>
                <a:latin typeface="Lustria"/>
                <a:ea typeface="Lustria"/>
                <a:cs typeface="Lustria"/>
                <a:sym typeface="Lustria"/>
              </a:rPr>
              <a:t>average IMDB score. </a:t>
            </a:r>
            <a:br>
              <a:rPr lang="en-IN" sz="1200">
                <a:solidFill>
                  <a:schemeClr val="lt1"/>
                </a:solidFill>
                <a:latin typeface="Lustria"/>
                <a:ea typeface="Lustria"/>
                <a:cs typeface="Lustria"/>
                <a:sym typeface="Lustria"/>
              </a:rPr>
            </a:br>
            <a:br>
              <a:rPr lang="en-IN" sz="1200">
                <a:solidFill>
                  <a:schemeClr val="lt1"/>
                </a:solidFill>
                <a:latin typeface="Lustria"/>
                <a:ea typeface="Lustria"/>
                <a:cs typeface="Lustria"/>
                <a:sym typeface="Lustria"/>
              </a:rPr>
            </a:br>
            <a:r>
              <a:rPr lang="en-IN" sz="1200">
                <a:solidFill>
                  <a:schemeClr val="lt1"/>
                </a:solidFill>
                <a:latin typeface="Lustria"/>
                <a:ea typeface="Lustria"/>
                <a:cs typeface="Lustria"/>
                <a:sym typeface="Lustria"/>
              </a:rPr>
              <a:t>Biography genre has the most</a:t>
            </a:r>
            <a:br>
              <a:rPr lang="en-IN" sz="1200">
                <a:solidFill>
                  <a:schemeClr val="lt1"/>
                </a:solidFill>
                <a:latin typeface="Lustria"/>
                <a:ea typeface="Lustria"/>
                <a:cs typeface="Lustria"/>
                <a:sym typeface="Lustria"/>
              </a:rPr>
            </a:br>
            <a:r>
              <a:rPr lang="en-IN" sz="1200">
                <a:solidFill>
                  <a:schemeClr val="lt1"/>
                </a:solidFill>
                <a:latin typeface="Lustria"/>
                <a:ea typeface="Lustria"/>
                <a:cs typeface="Lustria"/>
                <a:sym typeface="Lustria"/>
              </a:rPr>
              <a:t>average IMDB score of 7.15. </a:t>
            </a:r>
            <a:endParaRPr/>
          </a:p>
          <a:p>
            <a:pPr indent="0" lvl="0" marL="0" marR="0" rtl="0" algn="l">
              <a:spcBef>
                <a:spcPts val="0"/>
              </a:spcBef>
              <a:spcAft>
                <a:spcPts val="0"/>
              </a:spcAft>
              <a:buNone/>
            </a:pPr>
            <a:r>
              <a:t/>
            </a:r>
            <a:endParaRPr sz="1200">
              <a:solidFill>
                <a:schemeClr val="lt1"/>
              </a:solidFill>
              <a:latin typeface="Lustria"/>
              <a:ea typeface="Lustria"/>
              <a:cs typeface="Lustria"/>
              <a:sym typeface="Lustria"/>
            </a:endParaRPr>
          </a:p>
          <a:p>
            <a:pPr indent="0" lvl="0" marL="0" marR="0" rtl="0" algn="l">
              <a:spcBef>
                <a:spcPts val="0"/>
              </a:spcBef>
              <a:spcAft>
                <a:spcPts val="0"/>
              </a:spcAft>
              <a:buNone/>
            </a:pPr>
            <a:r>
              <a:rPr lang="en-IN" sz="1200">
                <a:solidFill>
                  <a:schemeClr val="lt1"/>
                </a:solidFill>
                <a:latin typeface="Lustria"/>
                <a:ea typeface="Lustria"/>
                <a:cs typeface="Lustria"/>
                <a:sym typeface="Lustria"/>
              </a:rPr>
              <a:t>People don’t seem to be liking </a:t>
            </a:r>
            <a:br>
              <a:rPr lang="en-IN" sz="1200">
                <a:solidFill>
                  <a:schemeClr val="lt1"/>
                </a:solidFill>
                <a:latin typeface="Lustria"/>
                <a:ea typeface="Lustria"/>
                <a:cs typeface="Lustria"/>
                <a:sym typeface="Lustria"/>
              </a:rPr>
            </a:br>
            <a:r>
              <a:rPr lang="en-IN" sz="1200">
                <a:solidFill>
                  <a:schemeClr val="lt1"/>
                </a:solidFill>
                <a:latin typeface="Lustria"/>
                <a:ea typeface="Lustria"/>
                <a:cs typeface="Lustria"/>
                <a:sym typeface="Lustria"/>
              </a:rPr>
              <a:t>horror genre much with it being </a:t>
            </a:r>
            <a:br>
              <a:rPr lang="en-IN" sz="1200">
                <a:solidFill>
                  <a:schemeClr val="lt1"/>
                </a:solidFill>
                <a:latin typeface="Lustria"/>
                <a:ea typeface="Lustria"/>
                <a:cs typeface="Lustria"/>
                <a:sym typeface="Lustria"/>
              </a:rPr>
            </a:br>
            <a:r>
              <a:rPr lang="en-IN" sz="1200">
                <a:solidFill>
                  <a:schemeClr val="lt1"/>
                </a:solidFill>
                <a:latin typeface="Lustria"/>
                <a:ea typeface="Lustria"/>
                <a:cs typeface="Lustria"/>
                <a:sym typeface="Lustria"/>
              </a:rPr>
              <a:t>the lowest average IMDB mean </a:t>
            </a:r>
            <a:br>
              <a:rPr lang="en-IN" sz="1200">
                <a:solidFill>
                  <a:schemeClr val="lt1"/>
                </a:solidFill>
                <a:latin typeface="Lustria"/>
                <a:ea typeface="Lustria"/>
                <a:cs typeface="Lustria"/>
                <a:sym typeface="Lustria"/>
              </a:rPr>
            </a:br>
            <a:r>
              <a:rPr lang="en-IN" sz="1200">
                <a:solidFill>
                  <a:schemeClr val="lt1"/>
                </a:solidFill>
                <a:latin typeface="Lustria"/>
                <a:ea typeface="Lustria"/>
                <a:cs typeface="Lustria"/>
                <a:sym typeface="Lustria"/>
              </a:rPr>
              <a:t>score being 5.81</a:t>
            </a:r>
            <a:endParaRPr/>
          </a:p>
          <a:p>
            <a:pPr indent="0" lvl="0" marL="0" marR="0" rtl="0" algn="l">
              <a:spcBef>
                <a:spcPts val="0"/>
              </a:spcBef>
              <a:spcAft>
                <a:spcPts val="0"/>
              </a:spcAft>
              <a:buNone/>
            </a:pPr>
            <a:br>
              <a:rPr lang="en-IN" sz="1200">
                <a:solidFill>
                  <a:schemeClr val="lt1"/>
                </a:solidFill>
                <a:latin typeface="Lustria"/>
                <a:ea typeface="Lustria"/>
                <a:cs typeface="Lustria"/>
                <a:sym typeface="Lustria"/>
              </a:rPr>
            </a:br>
            <a:br>
              <a:rPr lang="en-IN" sz="1200">
                <a:solidFill>
                  <a:schemeClr val="lt1"/>
                </a:solidFill>
                <a:latin typeface="Lustria"/>
                <a:ea typeface="Lustria"/>
                <a:cs typeface="Lustria"/>
                <a:sym typeface="Lustria"/>
              </a:rPr>
            </a:br>
            <a:endParaRPr sz="1200">
              <a:solidFill>
                <a:schemeClr val="lt1"/>
              </a:solidFill>
              <a:latin typeface="Lustria"/>
              <a:ea typeface="Lustria"/>
              <a:cs typeface="Lustria"/>
              <a:sym typeface="Lustria"/>
            </a:endParaRPr>
          </a:p>
        </p:txBody>
      </p:sp>
      <p:pic>
        <p:nvPicPr>
          <p:cNvPr descr="A table with numbers and a number on it&#10;&#10;Description automatically generated" id="189" name="Google Shape;189;p7"/>
          <p:cNvPicPr preferRelativeResize="0"/>
          <p:nvPr/>
        </p:nvPicPr>
        <p:blipFill rotWithShape="1">
          <a:blip r:embed="rId3">
            <a:alphaModFix/>
          </a:blip>
          <a:srcRect b="0" l="0" r="0" t="0"/>
          <a:stretch/>
        </p:blipFill>
        <p:spPr>
          <a:xfrm>
            <a:off x="355600" y="758521"/>
            <a:ext cx="6325483" cy="3081959"/>
          </a:xfrm>
          <a:prstGeom prst="rect">
            <a:avLst/>
          </a:prstGeom>
          <a:noFill/>
          <a:ln>
            <a:noFill/>
          </a:ln>
        </p:spPr>
      </p:pic>
      <p:sp>
        <p:nvSpPr>
          <p:cNvPr id="190" name="Google Shape;190;p7"/>
          <p:cNvSpPr txBox="1"/>
          <p:nvPr/>
        </p:nvSpPr>
        <p:spPr>
          <a:xfrm>
            <a:off x="217291" y="4367533"/>
            <a:ext cx="8926709"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200">
                <a:solidFill>
                  <a:schemeClr val="lt1"/>
                </a:solidFill>
                <a:latin typeface="Lustria"/>
                <a:ea typeface="Lustria"/>
                <a:cs typeface="Lustria"/>
                <a:sym typeface="Lustria"/>
              </a:rPr>
              <a:t>Count and mean IMDB score wise, drama and crime seems to be liked by people. Crime and drama also have movies with the highest IMDB score of 9.3 . </a:t>
            </a:r>
            <a:endParaRPr/>
          </a:p>
          <a:p>
            <a:pPr indent="0" lvl="0" marL="0" marR="0" rtl="0" algn="l">
              <a:spcBef>
                <a:spcPts val="0"/>
              </a:spcBef>
              <a:spcAft>
                <a:spcPts val="0"/>
              </a:spcAft>
              <a:buNone/>
            </a:pPr>
            <a:r>
              <a:t/>
            </a:r>
            <a:endParaRPr sz="1200">
              <a:solidFill>
                <a:schemeClr val="lt1"/>
              </a:solidFill>
              <a:latin typeface="Lustria"/>
              <a:ea typeface="Lustria"/>
              <a:cs typeface="Lustria"/>
              <a:sym typeface="Lustria"/>
            </a:endParaRPr>
          </a:p>
          <a:p>
            <a:pPr indent="0" lvl="0" marL="0" marR="0" rtl="0" algn="l">
              <a:spcBef>
                <a:spcPts val="0"/>
              </a:spcBef>
              <a:spcAft>
                <a:spcPts val="0"/>
              </a:spcAft>
              <a:buNone/>
            </a:pPr>
            <a:r>
              <a:rPr lang="en-IN" sz="1200">
                <a:solidFill>
                  <a:schemeClr val="lt1"/>
                </a:solidFill>
                <a:latin typeface="Lustria"/>
                <a:ea typeface="Lustria"/>
                <a:cs typeface="Lustria"/>
                <a:sym typeface="Lustria"/>
              </a:rPr>
              <a:t>Documentary genre seems to be the most inconsistent with std deviation being 1.19. The minimum IMDB score of documentary </a:t>
            </a:r>
            <a:br>
              <a:rPr lang="en-IN" sz="1200">
                <a:solidFill>
                  <a:schemeClr val="lt1"/>
                </a:solidFill>
                <a:latin typeface="Lustria"/>
                <a:ea typeface="Lustria"/>
                <a:cs typeface="Lustria"/>
                <a:sym typeface="Lustria"/>
              </a:rPr>
            </a:br>
            <a:r>
              <a:rPr lang="en-IN" sz="1200">
                <a:solidFill>
                  <a:schemeClr val="lt1"/>
                </a:solidFill>
                <a:latin typeface="Lustria"/>
                <a:ea typeface="Lustria"/>
                <a:cs typeface="Lustria"/>
                <a:sym typeface="Lustria"/>
              </a:rPr>
              <a:t>genre is 1.6 and highest being 8.5.  </a:t>
            </a:r>
            <a:br>
              <a:rPr lang="en-IN" sz="1200">
                <a:solidFill>
                  <a:schemeClr val="lt1"/>
                </a:solidFill>
                <a:latin typeface="Lustria"/>
                <a:ea typeface="Lustria"/>
                <a:cs typeface="Lustria"/>
                <a:sym typeface="Lustria"/>
              </a:rPr>
            </a:br>
            <a:br>
              <a:rPr lang="en-IN" sz="1200">
                <a:solidFill>
                  <a:schemeClr val="lt1"/>
                </a:solidFill>
                <a:latin typeface="Lustria"/>
                <a:ea typeface="Lustria"/>
                <a:cs typeface="Lustria"/>
                <a:sym typeface="Lustria"/>
              </a:rPr>
            </a:br>
            <a:endParaRPr sz="1200">
              <a:solidFill>
                <a:schemeClr val="lt1"/>
              </a:solidFill>
              <a:latin typeface="Lustria"/>
              <a:ea typeface="Lustria"/>
              <a:cs typeface="Lustria"/>
              <a:sym typeface="Lustria"/>
            </a:endParaRPr>
          </a:p>
        </p:txBody>
      </p:sp>
      <p:pic>
        <p:nvPicPr>
          <p:cNvPr id="191" name="Google Shape;191;p7"/>
          <p:cNvPicPr preferRelativeResize="0"/>
          <p:nvPr/>
        </p:nvPicPr>
        <p:blipFill rotWithShape="1">
          <a:blip r:embed="rId4">
            <a:alphaModFix/>
          </a:blip>
          <a:srcRect b="0" l="0" r="0" t="0"/>
          <a:stretch/>
        </p:blipFill>
        <p:spPr>
          <a:xfrm>
            <a:off x="7004304" y="4718304"/>
            <a:ext cx="2057400" cy="2057400"/>
          </a:xfrm>
          <a:prstGeom prst="ellipse">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8"/>
          <p:cNvSpPr txBox="1"/>
          <p:nvPr/>
        </p:nvSpPr>
        <p:spPr>
          <a:xfrm>
            <a:off x="-2650744" y="242799"/>
            <a:ext cx="8788400" cy="86177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400">
                <a:solidFill>
                  <a:schemeClr val="lt1"/>
                </a:solidFill>
                <a:latin typeface="Lustria"/>
                <a:ea typeface="Lustria"/>
                <a:cs typeface="Lustria"/>
                <a:sym typeface="Lustria"/>
              </a:rPr>
              <a:t>How movie genre analysis was done: </a:t>
            </a:r>
            <a:br>
              <a:rPr lang="en-IN" sz="1400">
                <a:solidFill>
                  <a:schemeClr val="lt1"/>
                </a:solidFill>
                <a:latin typeface="Lustria"/>
                <a:ea typeface="Lustria"/>
                <a:cs typeface="Lustria"/>
                <a:sym typeface="Lustria"/>
              </a:rPr>
            </a:br>
            <a:br>
              <a:rPr lang="en-IN" sz="1800">
                <a:solidFill>
                  <a:schemeClr val="lt1"/>
                </a:solidFill>
                <a:latin typeface="Lustria"/>
                <a:ea typeface="Lustria"/>
                <a:cs typeface="Lustria"/>
                <a:sym typeface="Lustria"/>
              </a:rPr>
            </a:br>
            <a:endParaRPr sz="1800">
              <a:solidFill>
                <a:schemeClr val="lt1"/>
              </a:solidFill>
              <a:latin typeface="Lustria"/>
              <a:ea typeface="Lustria"/>
              <a:cs typeface="Lustria"/>
              <a:sym typeface="Lustria"/>
            </a:endParaRPr>
          </a:p>
        </p:txBody>
      </p:sp>
      <p:pic>
        <p:nvPicPr>
          <p:cNvPr descr="A screenshot of a computer&#10;&#10;Description automatically generated" id="197" name="Google Shape;197;p8"/>
          <p:cNvPicPr preferRelativeResize="0"/>
          <p:nvPr/>
        </p:nvPicPr>
        <p:blipFill rotWithShape="1">
          <a:blip r:embed="rId3">
            <a:alphaModFix/>
          </a:blip>
          <a:srcRect b="0" l="0" r="0" t="0"/>
          <a:stretch/>
        </p:blipFill>
        <p:spPr>
          <a:xfrm>
            <a:off x="714287" y="551766"/>
            <a:ext cx="7715426" cy="2654730"/>
          </a:xfrm>
          <a:prstGeom prst="rect">
            <a:avLst/>
          </a:prstGeom>
          <a:noFill/>
          <a:ln>
            <a:noFill/>
          </a:ln>
        </p:spPr>
      </p:pic>
      <p:sp>
        <p:nvSpPr>
          <p:cNvPr id="198" name="Google Shape;198;p8"/>
          <p:cNvSpPr txBox="1"/>
          <p:nvPr/>
        </p:nvSpPr>
        <p:spPr>
          <a:xfrm>
            <a:off x="355600" y="3398521"/>
            <a:ext cx="8788400"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200">
                <a:solidFill>
                  <a:schemeClr val="lt1"/>
                </a:solidFill>
                <a:latin typeface="Arial"/>
                <a:ea typeface="Arial"/>
                <a:cs typeface="Arial"/>
                <a:sym typeface="Arial"/>
              </a:rPr>
              <a:t> Movie genres were converted to text to column with delimeter as ` | ` so we can separated each genre for search and find functions by excel. </a:t>
            </a:r>
            <a:endParaRPr/>
          </a:p>
          <a:p>
            <a:pPr indent="0" lvl="0" marL="0" marR="0" rtl="0" algn="l">
              <a:spcBef>
                <a:spcPts val="0"/>
              </a:spcBef>
              <a:spcAft>
                <a:spcPts val="0"/>
              </a:spcAft>
              <a:buNone/>
            </a:pPr>
            <a:r>
              <a:t/>
            </a:r>
            <a:endParaRPr sz="1200">
              <a:solidFill>
                <a:schemeClr val="lt1"/>
              </a:solidFill>
              <a:latin typeface="Arial"/>
              <a:ea typeface="Arial"/>
              <a:cs typeface="Arial"/>
              <a:sym typeface="Arial"/>
            </a:endParaRPr>
          </a:p>
          <a:p>
            <a:pPr indent="0" lvl="0" marL="0" marR="0" rtl="0" algn="l">
              <a:spcBef>
                <a:spcPts val="0"/>
              </a:spcBef>
              <a:spcAft>
                <a:spcPts val="0"/>
              </a:spcAft>
              <a:buNone/>
            </a:pPr>
            <a:r>
              <a:t/>
            </a:r>
            <a:endParaRPr sz="1200">
              <a:solidFill>
                <a:schemeClr val="lt1"/>
              </a:solidFill>
              <a:latin typeface="Arial"/>
              <a:ea typeface="Arial"/>
              <a:cs typeface="Arial"/>
              <a:sym typeface="Arial"/>
            </a:endParaRPr>
          </a:p>
          <a:p>
            <a:pPr indent="0" lvl="0" marL="0" marR="0" rtl="0" algn="l">
              <a:spcBef>
                <a:spcPts val="0"/>
              </a:spcBef>
              <a:spcAft>
                <a:spcPts val="0"/>
              </a:spcAft>
              <a:buNone/>
            </a:pPr>
            <a:r>
              <a:rPr lang="en-IN" sz="1200">
                <a:solidFill>
                  <a:schemeClr val="lt1"/>
                </a:solidFill>
                <a:latin typeface="Arial"/>
                <a:ea typeface="Arial"/>
                <a:cs typeface="Arial"/>
                <a:sym typeface="Arial"/>
              </a:rPr>
              <a:t>FUNCTIONS USED:</a:t>
            </a:r>
            <a:endParaRPr/>
          </a:p>
          <a:p>
            <a:pPr indent="0" lvl="0" marL="0" marR="0" rtl="0" algn="l">
              <a:spcBef>
                <a:spcPts val="0"/>
              </a:spcBef>
              <a:spcAft>
                <a:spcPts val="0"/>
              </a:spcAft>
              <a:buNone/>
            </a:pPr>
            <a:r>
              <a:rPr lang="en-IN" sz="1200">
                <a:solidFill>
                  <a:schemeClr val="lt1"/>
                </a:solidFill>
                <a:latin typeface="Arial"/>
                <a:ea typeface="Arial"/>
                <a:cs typeface="Arial"/>
                <a:sym typeface="Arial"/>
              </a:rPr>
              <a:t> </a:t>
            </a:r>
            <a:endParaRPr/>
          </a:p>
          <a:p>
            <a:pPr indent="-228600" lvl="0" marL="228600" marR="0" rtl="0" algn="l">
              <a:spcBef>
                <a:spcPts val="0"/>
              </a:spcBef>
              <a:spcAft>
                <a:spcPts val="0"/>
              </a:spcAft>
              <a:buClr>
                <a:schemeClr val="lt1"/>
              </a:buClr>
              <a:buSzPts val="1200"/>
              <a:buFont typeface="Arial"/>
              <a:buAutoNum type="arabicPeriod"/>
            </a:pPr>
            <a:r>
              <a:rPr lang="en-IN" sz="1200">
                <a:solidFill>
                  <a:schemeClr val="lt1"/>
                </a:solidFill>
                <a:latin typeface="Arial"/>
                <a:ea typeface="Arial"/>
                <a:cs typeface="Arial"/>
                <a:sym typeface="Arial"/>
              </a:rPr>
              <a:t>COUNT :  =COUNTIF(A:G, M6)</a:t>
            </a:r>
            <a:endParaRPr/>
          </a:p>
          <a:p>
            <a:pPr indent="-228600" lvl="0" marL="228600" marR="0" rtl="0" algn="l">
              <a:spcBef>
                <a:spcPts val="0"/>
              </a:spcBef>
              <a:spcAft>
                <a:spcPts val="0"/>
              </a:spcAft>
              <a:buClr>
                <a:schemeClr val="lt1"/>
              </a:buClr>
              <a:buSzPts val="1200"/>
              <a:buFont typeface="Arial"/>
              <a:buAutoNum type="arabicPeriod"/>
            </a:pPr>
            <a:r>
              <a:rPr lang="en-IN" sz="1200">
                <a:solidFill>
                  <a:schemeClr val="lt1"/>
                </a:solidFill>
                <a:latin typeface="Arial"/>
                <a:ea typeface="Arial"/>
                <a:cs typeface="Arial"/>
                <a:sym typeface="Arial"/>
              </a:rPr>
              <a:t>MEAN :    =AVERAGEIF($A$2:$G$3787, M6, $H$2:$H$3787)</a:t>
            </a:r>
            <a:endParaRPr/>
          </a:p>
          <a:p>
            <a:pPr indent="-228600" lvl="0" marL="228600" marR="0" rtl="0" algn="l">
              <a:spcBef>
                <a:spcPts val="0"/>
              </a:spcBef>
              <a:spcAft>
                <a:spcPts val="0"/>
              </a:spcAft>
              <a:buClr>
                <a:schemeClr val="lt1"/>
              </a:buClr>
              <a:buSzPts val="1200"/>
              <a:buFont typeface="Arial"/>
              <a:buAutoNum type="arabicPeriod"/>
            </a:pPr>
            <a:r>
              <a:rPr lang="en-IN" sz="1200">
                <a:solidFill>
                  <a:schemeClr val="lt1"/>
                </a:solidFill>
                <a:latin typeface="Arial"/>
                <a:ea typeface="Arial"/>
                <a:cs typeface="Arial"/>
                <a:sym typeface="Arial"/>
              </a:rPr>
              <a:t>MEDIAN: =MEDIAN(IF($A$2:$G$3787 =  M6, $H$2:$H$3787))</a:t>
            </a:r>
            <a:endParaRPr/>
          </a:p>
          <a:p>
            <a:pPr indent="-228600" lvl="0" marL="228600" marR="0" rtl="0" algn="l">
              <a:spcBef>
                <a:spcPts val="0"/>
              </a:spcBef>
              <a:spcAft>
                <a:spcPts val="0"/>
              </a:spcAft>
              <a:buClr>
                <a:schemeClr val="lt1"/>
              </a:buClr>
              <a:buSzPts val="1200"/>
              <a:buFont typeface="Arial"/>
              <a:buAutoNum type="arabicPeriod"/>
            </a:pPr>
            <a:r>
              <a:rPr lang="en-IN" sz="1200">
                <a:solidFill>
                  <a:schemeClr val="lt1"/>
                </a:solidFill>
                <a:latin typeface="Arial"/>
                <a:ea typeface="Arial"/>
                <a:cs typeface="Arial"/>
                <a:sym typeface="Arial"/>
              </a:rPr>
              <a:t>MODE:     =MODE(IF($A$2:$G$3787 =  M6, $H$2:$H$3787))</a:t>
            </a:r>
            <a:endParaRPr/>
          </a:p>
          <a:p>
            <a:pPr indent="-228600" lvl="0" marL="228600" marR="0" rtl="0" algn="l">
              <a:spcBef>
                <a:spcPts val="0"/>
              </a:spcBef>
              <a:spcAft>
                <a:spcPts val="0"/>
              </a:spcAft>
              <a:buClr>
                <a:schemeClr val="lt1"/>
              </a:buClr>
              <a:buSzPts val="1200"/>
              <a:buFont typeface="Arial"/>
              <a:buAutoNum type="arabicPeriod"/>
            </a:pPr>
            <a:r>
              <a:rPr lang="en-IN" sz="1200">
                <a:solidFill>
                  <a:schemeClr val="lt1"/>
                </a:solidFill>
                <a:latin typeface="Arial"/>
                <a:ea typeface="Arial"/>
                <a:cs typeface="Arial"/>
                <a:sym typeface="Arial"/>
              </a:rPr>
              <a:t>MAX:        =MAX(IF($A$2:$G$3787 =  M6, $H$2:$H$3787))</a:t>
            </a:r>
            <a:endParaRPr/>
          </a:p>
          <a:p>
            <a:pPr indent="-228600" lvl="0" marL="228600" marR="0" rtl="0" algn="l">
              <a:spcBef>
                <a:spcPts val="0"/>
              </a:spcBef>
              <a:spcAft>
                <a:spcPts val="0"/>
              </a:spcAft>
              <a:buClr>
                <a:schemeClr val="lt1"/>
              </a:buClr>
              <a:buSzPts val="1200"/>
              <a:buFont typeface="Arial"/>
              <a:buAutoNum type="arabicPeriod"/>
            </a:pPr>
            <a:r>
              <a:rPr lang="en-IN" sz="1200">
                <a:solidFill>
                  <a:schemeClr val="lt1"/>
                </a:solidFill>
                <a:latin typeface="Arial"/>
                <a:ea typeface="Arial"/>
                <a:cs typeface="Arial"/>
                <a:sym typeface="Arial"/>
              </a:rPr>
              <a:t>MIN:         =MIN(IF($A$2:$G$3787 =  M6, $H$2:$H$3787))</a:t>
            </a:r>
            <a:endParaRPr/>
          </a:p>
          <a:p>
            <a:pPr indent="-228600" lvl="0" marL="228600" marR="0" rtl="0" algn="l">
              <a:spcBef>
                <a:spcPts val="0"/>
              </a:spcBef>
              <a:spcAft>
                <a:spcPts val="0"/>
              </a:spcAft>
              <a:buClr>
                <a:schemeClr val="lt1"/>
              </a:buClr>
              <a:buSzPts val="1200"/>
              <a:buFont typeface="Arial"/>
              <a:buAutoNum type="arabicPeriod"/>
            </a:pPr>
            <a:r>
              <a:rPr lang="en-IN" sz="1200">
                <a:solidFill>
                  <a:schemeClr val="lt1"/>
                </a:solidFill>
                <a:latin typeface="Arial"/>
                <a:ea typeface="Arial"/>
                <a:cs typeface="Arial"/>
                <a:sym typeface="Arial"/>
              </a:rPr>
              <a:t>VAR:         =VAR(IF($A$2:$G$3787 =  M6, $H$2:$H$3787))</a:t>
            </a:r>
            <a:endParaRPr/>
          </a:p>
          <a:p>
            <a:pPr indent="-228600" lvl="0" marL="228600" marR="0" rtl="0" algn="l">
              <a:spcBef>
                <a:spcPts val="0"/>
              </a:spcBef>
              <a:spcAft>
                <a:spcPts val="0"/>
              </a:spcAft>
              <a:buClr>
                <a:schemeClr val="lt1"/>
              </a:buClr>
              <a:buSzPts val="1200"/>
              <a:buFont typeface="Arial"/>
              <a:buAutoNum type="arabicPeriod"/>
            </a:pPr>
            <a:r>
              <a:rPr lang="en-IN" sz="1200">
                <a:solidFill>
                  <a:schemeClr val="lt1"/>
                </a:solidFill>
                <a:latin typeface="Arial"/>
                <a:ea typeface="Arial"/>
                <a:cs typeface="Arial"/>
                <a:sym typeface="Arial"/>
              </a:rPr>
              <a:t>STD DEV: =STDEV(IF($A$2:$G$3787 =  M6, $H$2:$H$3787))</a:t>
            </a:r>
            <a:endParaRPr sz="1200">
              <a:solidFill>
                <a:schemeClr val="lt1"/>
              </a:solidFill>
              <a:latin typeface="Arial"/>
              <a:ea typeface="Arial"/>
              <a:cs typeface="Arial"/>
              <a:sym typeface="Arial"/>
            </a:endParaRPr>
          </a:p>
        </p:txBody>
      </p:sp>
      <p:pic>
        <p:nvPicPr>
          <p:cNvPr id="199" name="Google Shape;199;p8"/>
          <p:cNvPicPr preferRelativeResize="0"/>
          <p:nvPr/>
        </p:nvPicPr>
        <p:blipFill rotWithShape="1">
          <a:blip r:embed="rId4">
            <a:alphaModFix/>
          </a:blip>
          <a:srcRect b="0" l="0" r="0" t="0"/>
          <a:stretch/>
        </p:blipFill>
        <p:spPr>
          <a:xfrm>
            <a:off x="7004304" y="4718304"/>
            <a:ext cx="2057400" cy="2057400"/>
          </a:xfrm>
          <a:prstGeom prst="ellipse">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9"/>
          <p:cNvSpPr txBox="1"/>
          <p:nvPr>
            <p:ph idx="1" type="body"/>
          </p:nvPr>
        </p:nvSpPr>
        <p:spPr>
          <a:xfrm>
            <a:off x="415257" y="30762"/>
            <a:ext cx="776532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l">
              <a:spcBef>
                <a:spcPts val="0"/>
              </a:spcBef>
              <a:spcAft>
                <a:spcPts val="0"/>
              </a:spcAft>
              <a:buSzPts val="980"/>
              <a:buNone/>
            </a:pPr>
            <a:br>
              <a:rPr b="1" lang="en-IN" sz="1400">
                <a:latin typeface="Arial Rounded"/>
                <a:ea typeface="Arial Rounded"/>
                <a:cs typeface="Arial Rounded"/>
                <a:sym typeface="Arial Rounded"/>
              </a:rPr>
            </a:br>
            <a:r>
              <a:rPr b="1" lang="en-IN" sz="1400">
                <a:latin typeface="Arial Rounded"/>
                <a:ea typeface="Arial Rounded"/>
                <a:cs typeface="Arial Rounded"/>
                <a:sym typeface="Arial Rounded"/>
              </a:rPr>
              <a:t>B . Movie duration Analysis</a:t>
            </a:r>
            <a:r>
              <a:rPr lang="en-IN" sz="1400"/>
              <a:t>:</a:t>
            </a:r>
            <a:br>
              <a:rPr lang="en-IN" sz="1400"/>
            </a:br>
            <a:r>
              <a:rPr lang="en-IN" sz="1400"/>
              <a:t>                                                    </a:t>
            </a:r>
            <a:endParaRPr sz="1400"/>
          </a:p>
        </p:txBody>
      </p:sp>
      <p:sp>
        <p:nvSpPr>
          <p:cNvPr id="205" name="Google Shape;205;p9"/>
          <p:cNvSpPr txBox="1"/>
          <p:nvPr/>
        </p:nvSpPr>
        <p:spPr>
          <a:xfrm>
            <a:off x="3189650" y="833325"/>
            <a:ext cx="5762400" cy="19701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1200">
                <a:solidFill>
                  <a:schemeClr val="lt1"/>
                </a:solidFill>
                <a:latin typeface="Play"/>
                <a:ea typeface="Play"/>
                <a:cs typeface="Play"/>
                <a:sym typeface="Play"/>
              </a:rPr>
              <a:t>Most movies with highest IMDB score seems to have 120+ duration. </a:t>
            </a:r>
            <a:endParaRPr/>
          </a:p>
          <a:p>
            <a:pPr indent="0" lvl="0" marL="0" marR="0" rtl="0" algn="just">
              <a:spcBef>
                <a:spcPts val="0"/>
              </a:spcBef>
              <a:spcAft>
                <a:spcPts val="0"/>
              </a:spcAft>
              <a:buNone/>
            </a:pPr>
            <a:r>
              <a:rPr lang="en-IN" sz="1200">
                <a:solidFill>
                  <a:schemeClr val="lt1"/>
                </a:solidFill>
                <a:latin typeface="Play"/>
                <a:ea typeface="Play"/>
                <a:cs typeface="Play"/>
                <a:sym typeface="Play"/>
              </a:rPr>
              <a:t>From the table we can clearly see IMDB movie scores drop along with average of duration. </a:t>
            </a:r>
            <a:endParaRPr/>
          </a:p>
          <a:p>
            <a:pPr indent="0" lvl="0" marL="0" marR="0" rtl="0" algn="just">
              <a:spcBef>
                <a:spcPts val="0"/>
              </a:spcBef>
              <a:spcAft>
                <a:spcPts val="0"/>
              </a:spcAft>
              <a:buNone/>
            </a:pPr>
            <a:r>
              <a:rPr lang="en-IN" sz="1200">
                <a:solidFill>
                  <a:schemeClr val="lt1"/>
                </a:solidFill>
                <a:latin typeface="Play"/>
                <a:ea typeface="Play"/>
                <a:cs typeface="Play"/>
                <a:sym typeface="Play"/>
              </a:rPr>
              <a:t>Considering 7 as an average good IMDB score, for an average movie to do good the duration should be atleast 95+ seeing the trend from the table. </a:t>
            </a:r>
            <a:endParaRPr/>
          </a:p>
          <a:p>
            <a:pPr indent="0" lvl="0" marL="0" marR="0" rtl="0" algn="just">
              <a:spcBef>
                <a:spcPts val="0"/>
              </a:spcBef>
              <a:spcAft>
                <a:spcPts val="0"/>
              </a:spcAft>
              <a:buNone/>
            </a:pPr>
            <a:r>
              <a:rPr lang="en-IN" sz="1200">
                <a:solidFill>
                  <a:schemeClr val="lt1"/>
                </a:solidFill>
                <a:latin typeface="Play"/>
                <a:ea typeface="Play"/>
                <a:cs typeface="Play"/>
                <a:sym typeface="Play"/>
              </a:rPr>
              <a:t>As movies with higher budget have the ability to make high duration movies they seem to be loved by the audience. Lower IMDB scores have an average duration less than 100 showing their was not much effort given in making it neither did the audience loved it. </a:t>
            </a:r>
            <a:endParaRPr/>
          </a:p>
          <a:p>
            <a:pPr indent="0" lvl="0" marL="0" marR="0" rtl="0" algn="just">
              <a:spcBef>
                <a:spcPts val="0"/>
              </a:spcBef>
              <a:spcAft>
                <a:spcPts val="0"/>
              </a:spcAft>
              <a:buNone/>
            </a:pPr>
            <a:r>
              <a:t/>
            </a:r>
            <a:endParaRPr sz="1400">
              <a:solidFill>
                <a:schemeClr val="lt1"/>
              </a:solidFill>
              <a:latin typeface="Play"/>
              <a:ea typeface="Play"/>
              <a:cs typeface="Play"/>
              <a:sym typeface="Play"/>
            </a:endParaRPr>
          </a:p>
        </p:txBody>
      </p:sp>
      <p:pic>
        <p:nvPicPr>
          <p:cNvPr descr="A screenshot of a table&#10;&#10;Description automatically generated" id="206" name="Google Shape;206;p9"/>
          <p:cNvPicPr preferRelativeResize="0"/>
          <p:nvPr/>
        </p:nvPicPr>
        <p:blipFill rotWithShape="1">
          <a:blip r:embed="rId3">
            <a:alphaModFix/>
          </a:blip>
          <a:srcRect b="0" l="0" r="0" t="0"/>
          <a:stretch/>
        </p:blipFill>
        <p:spPr>
          <a:xfrm>
            <a:off x="191900" y="838765"/>
            <a:ext cx="2774403" cy="5855254"/>
          </a:xfrm>
          <a:prstGeom prst="rect">
            <a:avLst/>
          </a:prstGeom>
          <a:noFill/>
          <a:ln>
            <a:noFill/>
          </a:ln>
        </p:spPr>
      </p:pic>
      <p:pic>
        <p:nvPicPr>
          <p:cNvPr descr="A graph with blue dots&#10;&#10;Description automatically generated" id="207" name="Google Shape;207;p9"/>
          <p:cNvPicPr preferRelativeResize="0"/>
          <p:nvPr/>
        </p:nvPicPr>
        <p:blipFill rotWithShape="1">
          <a:blip r:embed="rId4">
            <a:alphaModFix/>
          </a:blip>
          <a:srcRect b="0" l="0" r="0" t="0"/>
          <a:stretch/>
        </p:blipFill>
        <p:spPr>
          <a:xfrm>
            <a:off x="3189660" y="2635268"/>
            <a:ext cx="5770715" cy="40587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000000"/>
      </a:dk1>
      <a:lt1>
        <a:srgbClr val="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dc:creator>Meghneel</dc:creator>
</cp:coreProperties>
</file>