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77"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8/17/2024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008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8/17/2024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6382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8/17/2024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2370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8/17/2024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34310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8/17/2024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737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8/17/2024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87367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8/17/2024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2839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8/17/2024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25753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8/17/2024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1079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8/17/2024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3773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8/17/2024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55316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8/17/2024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04657267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spreadsheets/d/1J_QRTC87hBftSccEB1wEztqsdc9oFbqU/edit?usp=sharing&amp;ouid=117119704857987901939&amp;rtpof=true&amp;sd=tru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81B36-82B4-B71A-850E-616564A30183}"/>
              </a:ext>
            </a:extLst>
          </p:cNvPr>
          <p:cNvSpPr>
            <a:spLocks noGrp="1"/>
          </p:cNvSpPr>
          <p:nvPr>
            <p:ph type="ctrTitle"/>
          </p:nvPr>
        </p:nvSpPr>
        <p:spPr>
          <a:xfrm>
            <a:off x="253039" y="335713"/>
            <a:ext cx="5671868" cy="2700785"/>
          </a:xfrm>
        </p:spPr>
        <p:txBody>
          <a:bodyPr>
            <a:normAutofit fontScale="90000"/>
          </a:bodyPr>
          <a:lstStyle/>
          <a:p>
            <a:pPr algn="ctr"/>
            <a:r>
              <a:rPr lang="en-US" b="1" i="0" dirty="0">
                <a:solidFill>
                  <a:srgbClr val="3C4858"/>
                </a:solidFill>
                <a:effectLst/>
                <a:highlight>
                  <a:srgbClr val="FFFFFF"/>
                </a:highlight>
                <a:latin typeface="Manrope"/>
              </a:rPr>
              <a:t>Analyzing the Impact of Car Features on Price and Profitability</a:t>
            </a:r>
            <a:br>
              <a:rPr lang="en-US" b="1" i="0" dirty="0">
                <a:solidFill>
                  <a:srgbClr val="3C4858"/>
                </a:solidFill>
                <a:effectLst/>
                <a:highlight>
                  <a:srgbClr val="FFFFFF"/>
                </a:highlight>
                <a:latin typeface="Manrope"/>
              </a:rPr>
            </a:br>
            <a:endParaRPr lang="en-IN" dirty="0"/>
          </a:p>
        </p:txBody>
      </p:sp>
      <p:sp>
        <p:nvSpPr>
          <p:cNvPr id="3" name="Subtitle 2">
            <a:extLst>
              <a:ext uri="{FF2B5EF4-FFF2-40B4-BE49-F238E27FC236}">
                <a16:creationId xmlns:a16="http://schemas.microsoft.com/office/drawing/2014/main" id="{F12291CE-7626-FCA7-738C-1529B9F99ED5}"/>
              </a:ext>
            </a:extLst>
          </p:cNvPr>
          <p:cNvSpPr>
            <a:spLocks noGrp="1"/>
          </p:cNvSpPr>
          <p:nvPr>
            <p:ph type="subTitle" idx="1"/>
          </p:nvPr>
        </p:nvSpPr>
        <p:spPr>
          <a:xfrm>
            <a:off x="1436299" y="3295292"/>
            <a:ext cx="2679356" cy="1465118"/>
          </a:xfrm>
        </p:spPr>
        <p:txBody>
          <a:bodyPr anchor="b">
            <a:normAutofit/>
          </a:bodyPr>
          <a:lstStyle/>
          <a:p>
            <a:pPr algn="ctr"/>
            <a:r>
              <a:rPr lang="en-IN" dirty="0"/>
              <a:t>By Meghneel Gogoi</a:t>
            </a:r>
            <a:br>
              <a:rPr lang="en-IN" dirty="0"/>
            </a:br>
            <a:br>
              <a:rPr lang="en-IN" dirty="0"/>
            </a:br>
            <a:r>
              <a:rPr lang="en-IN" dirty="0"/>
              <a:t>Data Analyst Trainee</a:t>
            </a:r>
            <a:br>
              <a:rPr lang="en-IN" dirty="0"/>
            </a:br>
            <a:br>
              <a:rPr lang="en-IN" dirty="0"/>
            </a:br>
            <a:r>
              <a:rPr lang="en-IN" dirty="0" err="1"/>
              <a:t>Trainity</a:t>
            </a:r>
            <a:endParaRPr lang="en-IN" dirty="0"/>
          </a:p>
        </p:txBody>
      </p:sp>
      <p:pic>
        <p:nvPicPr>
          <p:cNvPr id="4" name="Picture 3" descr="Vector background of vibrant colors splashing">
            <a:extLst>
              <a:ext uri="{FF2B5EF4-FFF2-40B4-BE49-F238E27FC236}">
                <a16:creationId xmlns:a16="http://schemas.microsoft.com/office/drawing/2014/main" id="{105B79DF-D71B-D7B9-00AD-9D8063BF88F5}"/>
              </a:ext>
            </a:extLst>
          </p:cNvPr>
          <p:cNvPicPr>
            <a:picLocks noChangeAspect="1"/>
          </p:cNvPicPr>
          <p:nvPr/>
        </p:nvPicPr>
        <p:blipFill>
          <a:blip r:embed="rId2"/>
          <a:srcRect l="21537" r="10307"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Tree>
    <p:extLst>
      <p:ext uri="{BB962C8B-B14F-4D97-AF65-F5344CB8AC3E}">
        <p14:creationId xmlns:p14="http://schemas.microsoft.com/office/powerpoint/2010/main" val="34206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3299E72-699A-D892-F94D-612985802B0F}"/>
              </a:ext>
            </a:extLst>
          </p:cNvPr>
          <p:cNvSpPr txBox="1">
            <a:spLocks/>
          </p:cNvSpPr>
          <p:nvPr/>
        </p:nvSpPr>
        <p:spPr>
          <a:xfrm>
            <a:off x="1283897" y="5395119"/>
            <a:ext cx="10908103" cy="35671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dirty="0"/>
              <a:t>Engine Cylinder has 8250 coefficient and number of doors has least with -4871 coefficient. </a:t>
            </a:r>
          </a:p>
        </p:txBody>
      </p:sp>
      <p:sp>
        <p:nvSpPr>
          <p:cNvPr id="8" name="Content Placeholder 2">
            <a:extLst>
              <a:ext uri="{FF2B5EF4-FFF2-40B4-BE49-F238E27FC236}">
                <a16:creationId xmlns:a16="http://schemas.microsoft.com/office/drawing/2014/main" id="{832E81CC-5949-1DD8-0A11-6F1D8B6F6BBB}"/>
              </a:ext>
            </a:extLst>
          </p:cNvPr>
          <p:cNvSpPr txBox="1">
            <a:spLocks/>
          </p:cNvSpPr>
          <p:nvPr/>
        </p:nvSpPr>
        <p:spPr>
          <a:xfrm>
            <a:off x="1541334" y="430771"/>
            <a:ext cx="10908103" cy="35671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b="1" u="sng" dirty="0"/>
              <a:t>Task 3</a:t>
            </a:r>
            <a:r>
              <a:rPr lang="en-IN" sz="1400" dirty="0"/>
              <a:t>:  </a:t>
            </a:r>
            <a:r>
              <a:rPr lang="en-US" sz="1400" dirty="0"/>
              <a:t>Which car features are most important in determining a car's price?</a:t>
            </a:r>
          </a:p>
          <a:p>
            <a:endParaRPr lang="en-IN" sz="1400" dirty="0"/>
          </a:p>
        </p:txBody>
      </p:sp>
      <p:pic>
        <p:nvPicPr>
          <p:cNvPr id="3" name="Picture 2" descr="A graph of various types of graphs&#10;&#10;Description automatically generated with medium confidence">
            <a:extLst>
              <a:ext uri="{FF2B5EF4-FFF2-40B4-BE49-F238E27FC236}">
                <a16:creationId xmlns:a16="http://schemas.microsoft.com/office/drawing/2014/main" id="{08C33D6E-AB1C-1FB0-EB0B-8F23265D2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382" y="1061134"/>
            <a:ext cx="6744641" cy="3924848"/>
          </a:xfrm>
          <a:prstGeom prst="rect">
            <a:avLst/>
          </a:prstGeom>
        </p:spPr>
      </p:pic>
    </p:spTree>
    <p:extLst>
      <p:ext uri="{BB962C8B-B14F-4D97-AF65-F5344CB8AC3E}">
        <p14:creationId xmlns:p14="http://schemas.microsoft.com/office/powerpoint/2010/main" val="225133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3299E72-699A-D892-F94D-612985802B0F}"/>
              </a:ext>
            </a:extLst>
          </p:cNvPr>
          <p:cNvSpPr txBox="1">
            <a:spLocks/>
          </p:cNvSpPr>
          <p:nvPr/>
        </p:nvSpPr>
        <p:spPr>
          <a:xfrm>
            <a:off x="1458479" y="5495026"/>
            <a:ext cx="10908103" cy="35671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dirty="0"/>
              <a:t>Bugatti has the highest average MSRP of  $ 1,757,224.</a:t>
            </a:r>
          </a:p>
          <a:p>
            <a:r>
              <a:rPr lang="en-IN" sz="1200" dirty="0"/>
              <a:t>Plymouth with only $ 3,700</a:t>
            </a:r>
          </a:p>
        </p:txBody>
      </p:sp>
      <p:sp>
        <p:nvSpPr>
          <p:cNvPr id="8" name="Content Placeholder 2">
            <a:extLst>
              <a:ext uri="{FF2B5EF4-FFF2-40B4-BE49-F238E27FC236}">
                <a16:creationId xmlns:a16="http://schemas.microsoft.com/office/drawing/2014/main" id="{832E81CC-5949-1DD8-0A11-6F1D8B6F6BBB}"/>
              </a:ext>
            </a:extLst>
          </p:cNvPr>
          <p:cNvSpPr txBox="1">
            <a:spLocks/>
          </p:cNvSpPr>
          <p:nvPr/>
        </p:nvSpPr>
        <p:spPr>
          <a:xfrm>
            <a:off x="1541334" y="335881"/>
            <a:ext cx="10908103" cy="35671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b="1" u="sng" dirty="0"/>
              <a:t>Task 4</a:t>
            </a:r>
            <a:r>
              <a:rPr lang="en-IN" sz="1400" dirty="0"/>
              <a:t>: </a:t>
            </a:r>
            <a:r>
              <a:rPr lang="en-US" sz="1400" dirty="0"/>
              <a:t>How does the average price of a car vary across different manufacturers?</a:t>
            </a:r>
          </a:p>
          <a:p>
            <a:endParaRPr lang="en-IN" sz="1400" dirty="0"/>
          </a:p>
        </p:txBody>
      </p:sp>
      <p:pic>
        <p:nvPicPr>
          <p:cNvPr id="4" name="Picture 3" descr="A graph with blue and white lines&#10;&#10;Description automatically generated">
            <a:extLst>
              <a:ext uri="{FF2B5EF4-FFF2-40B4-BE49-F238E27FC236}">
                <a16:creationId xmlns:a16="http://schemas.microsoft.com/office/drawing/2014/main" id="{8EC196D7-36E8-4BFD-8426-4A989DD35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334" y="868217"/>
            <a:ext cx="9079686" cy="4626809"/>
          </a:xfrm>
          <a:prstGeom prst="rect">
            <a:avLst/>
          </a:prstGeom>
        </p:spPr>
      </p:pic>
    </p:spTree>
    <p:extLst>
      <p:ext uri="{BB962C8B-B14F-4D97-AF65-F5344CB8AC3E}">
        <p14:creationId xmlns:p14="http://schemas.microsoft.com/office/powerpoint/2010/main" val="4148892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3299E72-699A-D892-F94D-612985802B0F}"/>
              </a:ext>
            </a:extLst>
          </p:cNvPr>
          <p:cNvSpPr txBox="1">
            <a:spLocks/>
          </p:cNvSpPr>
          <p:nvPr/>
        </p:nvSpPr>
        <p:spPr>
          <a:xfrm>
            <a:off x="1541333" y="5317482"/>
            <a:ext cx="10908103" cy="35671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dirty="0"/>
              <a:t>Correlation coefficient: -0.6557</a:t>
            </a:r>
          </a:p>
          <a:p>
            <a:endParaRPr lang="en-IN" sz="1200" dirty="0"/>
          </a:p>
        </p:txBody>
      </p:sp>
      <p:sp>
        <p:nvSpPr>
          <p:cNvPr id="8" name="Content Placeholder 2">
            <a:extLst>
              <a:ext uri="{FF2B5EF4-FFF2-40B4-BE49-F238E27FC236}">
                <a16:creationId xmlns:a16="http://schemas.microsoft.com/office/drawing/2014/main" id="{832E81CC-5949-1DD8-0A11-6F1D8B6F6BBB}"/>
              </a:ext>
            </a:extLst>
          </p:cNvPr>
          <p:cNvSpPr txBox="1">
            <a:spLocks/>
          </p:cNvSpPr>
          <p:nvPr/>
        </p:nvSpPr>
        <p:spPr>
          <a:xfrm>
            <a:off x="1541334" y="430771"/>
            <a:ext cx="10908103" cy="35671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100" b="1" u="sng" dirty="0"/>
              <a:t>Task 5</a:t>
            </a:r>
            <a:r>
              <a:rPr lang="en-IN" sz="1100" dirty="0"/>
              <a:t>: </a:t>
            </a:r>
            <a:r>
              <a:rPr lang="en-US" sz="1100" dirty="0"/>
              <a:t>What is the relationship between fuel efficiency and the number of cylinders in a car's engine?</a:t>
            </a:r>
          </a:p>
          <a:p>
            <a:endParaRPr lang="en-IN" sz="1100" dirty="0"/>
          </a:p>
        </p:txBody>
      </p:sp>
      <p:pic>
        <p:nvPicPr>
          <p:cNvPr id="3" name="Picture 2" descr="A graph of a graph&#10;&#10;Description automatically generated">
            <a:extLst>
              <a:ext uri="{FF2B5EF4-FFF2-40B4-BE49-F238E27FC236}">
                <a16:creationId xmlns:a16="http://schemas.microsoft.com/office/drawing/2014/main" id="{B7FAB09A-81B9-055F-5471-3D75EAD3D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697" y="876908"/>
            <a:ext cx="7792537" cy="4172532"/>
          </a:xfrm>
          <a:prstGeom prst="rect">
            <a:avLst/>
          </a:prstGeom>
        </p:spPr>
      </p:pic>
    </p:spTree>
    <p:extLst>
      <p:ext uri="{BB962C8B-B14F-4D97-AF65-F5344CB8AC3E}">
        <p14:creationId xmlns:p14="http://schemas.microsoft.com/office/powerpoint/2010/main" val="178886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462B-0852-54DC-07B8-ED939307EC04}"/>
              </a:ext>
            </a:extLst>
          </p:cNvPr>
          <p:cNvSpPr>
            <a:spLocks noGrp="1"/>
          </p:cNvSpPr>
          <p:nvPr>
            <p:ph type="title"/>
          </p:nvPr>
        </p:nvSpPr>
        <p:spPr>
          <a:xfrm>
            <a:off x="1065362" y="-271076"/>
            <a:ext cx="9905999" cy="1360898"/>
          </a:xfrm>
        </p:spPr>
        <p:txBody>
          <a:bodyPr/>
          <a:lstStyle/>
          <a:p>
            <a:pPr algn="ctr"/>
            <a:r>
              <a:rPr lang="en-IN" dirty="0"/>
              <a:t>Dashboard Analysis Tasks</a:t>
            </a:r>
          </a:p>
        </p:txBody>
      </p:sp>
      <p:sp>
        <p:nvSpPr>
          <p:cNvPr id="3" name="Content Placeholder 2">
            <a:extLst>
              <a:ext uri="{FF2B5EF4-FFF2-40B4-BE49-F238E27FC236}">
                <a16:creationId xmlns:a16="http://schemas.microsoft.com/office/drawing/2014/main" id="{584231CD-5B4C-CE94-E901-17DD2E7382CB}"/>
              </a:ext>
            </a:extLst>
          </p:cNvPr>
          <p:cNvSpPr>
            <a:spLocks noGrp="1"/>
          </p:cNvSpPr>
          <p:nvPr>
            <p:ph idx="1"/>
          </p:nvPr>
        </p:nvSpPr>
        <p:spPr>
          <a:xfrm>
            <a:off x="1143000" y="943173"/>
            <a:ext cx="9905999" cy="3567118"/>
          </a:xfrm>
        </p:spPr>
        <p:txBody>
          <a:bodyPr/>
          <a:lstStyle/>
          <a:p>
            <a:r>
              <a:rPr lang="en-US" dirty="0"/>
              <a:t>Task 1: How does the distribution of car prices vary by brand and body style?</a:t>
            </a:r>
            <a:endParaRPr lang="en-IN" dirty="0"/>
          </a:p>
        </p:txBody>
      </p:sp>
      <p:pic>
        <p:nvPicPr>
          <p:cNvPr id="5" name="Picture 4" descr="A graph of different colored lines&#10;&#10;Description automatically generated">
            <a:extLst>
              <a:ext uri="{FF2B5EF4-FFF2-40B4-BE49-F238E27FC236}">
                <a16:creationId xmlns:a16="http://schemas.microsoft.com/office/drawing/2014/main" id="{3FE86DBB-5746-F19A-39B0-602DAF1F4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10" y="1434849"/>
            <a:ext cx="9341675" cy="4617149"/>
          </a:xfrm>
          <a:prstGeom prst="rect">
            <a:avLst/>
          </a:prstGeom>
        </p:spPr>
      </p:pic>
      <p:sp>
        <p:nvSpPr>
          <p:cNvPr id="6" name="Content Placeholder 2">
            <a:extLst>
              <a:ext uri="{FF2B5EF4-FFF2-40B4-BE49-F238E27FC236}">
                <a16:creationId xmlns:a16="http://schemas.microsoft.com/office/drawing/2014/main" id="{55CB140B-F9F8-7DCA-83FB-D74F0E390052}"/>
              </a:ext>
            </a:extLst>
          </p:cNvPr>
          <p:cNvSpPr txBox="1">
            <a:spLocks/>
          </p:cNvSpPr>
          <p:nvPr/>
        </p:nvSpPr>
        <p:spPr>
          <a:xfrm>
            <a:off x="9588185" y="2045301"/>
            <a:ext cx="2603815" cy="21572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dirty="0"/>
              <a:t>Top total MSRP earned is by Chevrolet $ 31,252,763 </a:t>
            </a:r>
          </a:p>
          <a:p>
            <a:r>
              <a:rPr lang="en-IN" sz="1200" dirty="0"/>
              <a:t>Genesis with least MSRP earned with $1,39,850.</a:t>
            </a:r>
          </a:p>
          <a:p>
            <a:r>
              <a:rPr lang="en-IN" sz="1200" dirty="0"/>
              <a:t>Slicers are provided in excel for interactive charts. </a:t>
            </a:r>
          </a:p>
          <a:p>
            <a:endParaRPr lang="en-IN" sz="1200" dirty="0"/>
          </a:p>
          <a:p>
            <a:endParaRPr lang="en-IN" sz="1200" dirty="0"/>
          </a:p>
          <a:p>
            <a:endParaRPr lang="en-IN" sz="1200" dirty="0"/>
          </a:p>
        </p:txBody>
      </p:sp>
    </p:spTree>
    <p:extLst>
      <p:ext uri="{BB962C8B-B14F-4D97-AF65-F5344CB8AC3E}">
        <p14:creationId xmlns:p14="http://schemas.microsoft.com/office/powerpoint/2010/main" val="3610079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4231CD-5B4C-CE94-E901-17DD2E7382CB}"/>
              </a:ext>
            </a:extLst>
          </p:cNvPr>
          <p:cNvSpPr>
            <a:spLocks noGrp="1"/>
          </p:cNvSpPr>
          <p:nvPr>
            <p:ph idx="1"/>
          </p:nvPr>
        </p:nvSpPr>
        <p:spPr>
          <a:xfrm>
            <a:off x="984093" y="176305"/>
            <a:ext cx="9905999" cy="3567118"/>
          </a:xfrm>
        </p:spPr>
        <p:txBody>
          <a:bodyPr/>
          <a:lstStyle/>
          <a:p>
            <a:r>
              <a:rPr lang="en-US" dirty="0"/>
              <a:t>Task 2:  Which car brands have the highest and lowest average MSRPs, and how does this vary by body style?</a:t>
            </a:r>
            <a:endParaRPr lang="en-IN" dirty="0"/>
          </a:p>
        </p:txBody>
      </p:sp>
      <p:sp>
        <p:nvSpPr>
          <p:cNvPr id="6" name="Content Placeholder 2">
            <a:extLst>
              <a:ext uri="{FF2B5EF4-FFF2-40B4-BE49-F238E27FC236}">
                <a16:creationId xmlns:a16="http://schemas.microsoft.com/office/drawing/2014/main" id="{55CB140B-F9F8-7DCA-83FB-D74F0E390052}"/>
              </a:ext>
            </a:extLst>
          </p:cNvPr>
          <p:cNvSpPr txBox="1">
            <a:spLocks/>
          </p:cNvSpPr>
          <p:nvPr/>
        </p:nvSpPr>
        <p:spPr>
          <a:xfrm>
            <a:off x="9588185" y="2045301"/>
            <a:ext cx="2603815" cy="21572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dirty="0"/>
              <a:t>Top average MSRP is of Bugatti of $ 1.7M</a:t>
            </a:r>
          </a:p>
          <a:p>
            <a:r>
              <a:rPr lang="en-IN" sz="1200" dirty="0"/>
              <a:t>Least average MSRP is of Plymouth</a:t>
            </a:r>
          </a:p>
          <a:p>
            <a:endParaRPr lang="en-IN" sz="1200" dirty="0"/>
          </a:p>
          <a:p>
            <a:endParaRPr lang="en-IN" sz="1200" dirty="0"/>
          </a:p>
        </p:txBody>
      </p:sp>
      <p:pic>
        <p:nvPicPr>
          <p:cNvPr id="9" name="Picture 8" descr="A graph of different colored lines&#10;&#10;Description automatically generated">
            <a:extLst>
              <a:ext uri="{FF2B5EF4-FFF2-40B4-BE49-F238E27FC236}">
                <a16:creationId xmlns:a16="http://schemas.microsoft.com/office/drawing/2014/main" id="{075E0C84-F6A6-D548-9B13-0CE71A3D4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99" y="1095555"/>
            <a:ext cx="8990918" cy="4884239"/>
          </a:xfrm>
          <a:prstGeom prst="rect">
            <a:avLst/>
          </a:prstGeom>
        </p:spPr>
      </p:pic>
    </p:spTree>
    <p:extLst>
      <p:ext uri="{BB962C8B-B14F-4D97-AF65-F5344CB8AC3E}">
        <p14:creationId xmlns:p14="http://schemas.microsoft.com/office/powerpoint/2010/main" val="390991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4231CD-5B4C-CE94-E901-17DD2E7382CB}"/>
              </a:ext>
            </a:extLst>
          </p:cNvPr>
          <p:cNvSpPr>
            <a:spLocks noGrp="1"/>
          </p:cNvSpPr>
          <p:nvPr>
            <p:ph idx="1"/>
          </p:nvPr>
        </p:nvSpPr>
        <p:spPr>
          <a:xfrm>
            <a:off x="984093" y="176305"/>
            <a:ext cx="9905999" cy="3567118"/>
          </a:xfrm>
        </p:spPr>
        <p:txBody>
          <a:bodyPr/>
          <a:lstStyle/>
          <a:p>
            <a:r>
              <a:rPr lang="en-US" dirty="0"/>
              <a:t>Task 3: How do the different feature such as transmission type affect the MSRP, and how does this vary by body style?</a:t>
            </a:r>
          </a:p>
          <a:p>
            <a:endParaRPr lang="en-IN" dirty="0"/>
          </a:p>
        </p:txBody>
      </p:sp>
      <p:sp>
        <p:nvSpPr>
          <p:cNvPr id="6" name="Content Placeholder 2">
            <a:extLst>
              <a:ext uri="{FF2B5EF4-FFF2-40B4-BE49-F238E27FC236}">
                <a16:creationId xmlns:a16="http://schemas.microsoft.com/office/drawing/2014/main" id="{55CB140B-F9F8-7DCA-83FB-D74F0E390052}"/>
              </a:ext>
            </a:extLst>
          </p:cNvPr>
          <p:cNvSpPr txBox="1">
            <a:spLocks/>
          </p:cNvSpPr>
          <p:nvPr/>
        </p:nvSpPr>
        <p:spPr>
          <a:xfrm>
            <a:off x="1341333" y="5281837"/>
            <a:ext cx="9769490" cy="21572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dirty="0" err="1"/>
              <a:t>Automated_manual</a:t>
            </a:r>
            <a:r>
              <a:rPr lang="en-IN" sz="1200" dirty="0"/>
              <a:t> transmission type has the most average MSRP outliers.</a:t>
            </a:r>
          </a:p>
          <a:p>
            <a:r>
              <a:rPr lang="en-IN" sz="1200" dirty="0"/>
              <a:t>Manual has the least average MSRP out of all.  </a:t>
            </a:r>
          </a:p>
          <a:p>
            <a:endParaRPr lang="en-IN" sz="1200" dirty="0"/>
          </a:p>
        </p:txBody>
      </p:sp>
      <p:pic>
        <p:nvPicPr>
          <p:cNvPr id="4" name="Picture 3" descr="A graph with blue dots&#10;&#10;Description automatically generated">
            <a:extLst>
              <a:ext uri="{FF2B5EF4-FFF2-40B4-BE49-F238E27FC236}">
                <a16:creationId xmlns:a16="http://schemas.microsoft.com/office/drawing/2014/main" id="{26686105-8782-9629-8400-3BECF34E1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71" y="1484819"/>
            <a:ext cx="5716897" cy="3567119"/>
          </a:xfrm>
          <a:prstGeom prst="rect">
            <a:avLst/>
          </a:prstGeom>
        </p:spPr>
      </p:pic>
      <p:pic>
        <p:nvPicPr>
          <p:cNvPr id="7" name="Picture 6" descr="A graph with different colored lines&#10;&#10;Description automatically generated">
            <a:extLst>
              <a:ext uri="{FF2B5EF4-FFF2-40B4-BE49-F238E27FC236}">
                <a16:creationId xmlns:a16="http://schemas.microsoft.com/office/drawing/2014/main" id="{A3878B2F-8F17-EB1D-920E-F7B6A667C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733" y="1484819"/>
            <a:ext cx="5716896" cy="3567119"/>
          </a:xfrm>
          <a:prstGeom prst="rect">
            <a:avLst/>
          </a:prstGeom>
        </p:spPr>
      </p:pic>
    </p:spTree>
    <p:extLst>
      <p:ext uri="{BB962C8B-B14F-4D97-AF65-F5344CB8AC3E}">
        <p14:creationId xmlns:p14="http://schemas.microsoft.com/office/powerpoint/2010/main" val="3678642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4231CD-5B4C-CE94-E901-17DD2E7382CB}"/>
              </a:ext>
            </a:extLst>
          </p:cNvPr>
          <p:cNvSpPr>
            <a:spLocks noGrp="1"/>
          </p:cNvSpPr>
          <p:nvPr>
            <p:ph idx="1"/>
          </p:nvPr>
        </p:nvSpPr>
        <p:spPr>
          <a:xfrm>
            <a:off x="984093" y="176305"/>
            <a:ext cx="9905999" cy="3567118"/>
          </a:xfrm>
        </p:spPr>
        <p:txBody>
          <a:bodyPr/>
          <a:lstStyle/>
          <a:p>
            <a:r>
              <a:rPr lang="en-US" dirty="0"/>
              <a:t>Task 4: How does the fuel efficiency of cars vary across different body styles and model years? </a:t>
            </a:r>
          </a:p>
          <a:p>
            <a:endParaRPr lang="en-IN" dirty="0"/>
          </a:p>
        </p:txBody>
      </p:sp>
      <p:sp>
        <p:nvSpPr>
          <p:cNvPr id="6" name="Content Placeholder 2">
            <a:extLst>
              <a:ext uri="{FF2B5EF4-FFF2-40B4-BE49-F238E27FC236}">
                <a16:creationId xmlns:a16="http://schemas.microsoft.com/office/drawing/2014/main" id="{55CB140B-F9F8-7DCA-83FB-D74F0E390052}"/>
              </a:ext>
            </a:extLst>
          </p:cNvPr>
          <p:cNvSpPr txBox="1">
            <a:spLocks/>
          </p:cNvSpPr>
          <p:nvPr/>
        </p:nvSpPr>
        <p:spPr>
          <a:xfrm>
            <a:off x="9264770" y="1399950"/>
            <a:ext cx="2823032" cy="21572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dirty="0"/>
              <a:t>Fuel efficiency increase linearly after 2006. </a:t>
            </a:r>
          </a:p>
          <a:p>
            <a:r>
              <a:rPr lang="en-IN" sz="1200" dirty="0"/>
              <a:t>Fuel efficiency advancement from 21 average MPG in 1998 to 29 average MPG in 2016. </a:t>
            </a:r>
          </a:p>
          <a:p>
            <a:endParaRPr lang="en-IN" sz="1200" dirty="0"/>
          </a:p>
        </p:txBody>
      </p:sp>
      <p:pic>
        <p:nvPicPr>
          <p:cNvPr id="5" name="Picture 4" descr="A graph with blue lines and numbers&#10;&#10;Description automatically generated">
            <a:extLst>
              <a:ext uri="{FF2B5EF4-FFF2-40B4-BE49-F238E27FC236}">
                <a16:creationId xmlns:a16="http://schemas.microsoft.com/office/drawing/2014/main" id="{27D72CEC-768C-095E-0FF7-521AB54C3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28" y="1438319"/>
            <a:ext cx="9092242" cy="4237721"/>
          </a:xfrm>
          <a:prstGeom prst="rect">
            <a:avLst/>
          </a:prstGeom>
        </p:spPr>
      </p:pic>
    </p:spTree>
    <p:extLst>
      <p:ext uri="{BB962C8B-B14F-4D97-AF65-F5344CB8AC3E}">
        <p14:creationId xmlns:p14="http://schemas.microsoft.com/office/powerpoint/2010/main" val="2378922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5CB140B-F9F8-7DCA-83FB-D74F0E390052}"/>
              </a:ext>
            </a:extLst>
          </p:cNvPr>
          <p:cNvSpPr txBox="1">
            <a:spLocks/>
          </p:cNvSpPr>
          <p:nvPr/>
        </p:nvSpPr>
        <p:spPr>
          <a:xfrm>
            <a:off x="8456351" y="2451877"/>
            <a:ext cx="2823032" cy="21572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dirty="0"/>
              <a:t>2017 highest average MPG</a:t>
            </a:r>
          </a:p>
          <a:p>
            <a:r>
              <a:rPr lang="en-IN" sz="1200" dirty="0"/>
              <a:t>1991 lowest average MPG</a:t>
            </a:r>
          </a:p>
        </p:txBody>
      </p:sp>
      <p:pic>
        <p:nvPicPr>
          <p:cNvPr id="14" name="Picture 13" descr="A graph of different colored lines&#10;&#10;Description automatically generated">
            <a:extLst>
              <a:ext uri="{FF2B5EF4-FFF2-40B4-BE49-F238E27FC236}">
                <a16:creationId xmlns:a16="http://schemas.microsoft.com/office/drawing/2014/main" id="{16CF3A72-233D-06E7-F892-898A14D32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69" y="605824"/>
            <a:ext cx="7430537" cy="5125165"/>
          </a:xfrm>
          <a:prstGeom prst="rect">
            <a:avLst/>
          </a:prstGeom>
        </p:spPr>
      </p:pic>
    </p:spTree>
    <p:extLst>
      <p:ext uri="{BB962C8B-B14F-4D97-AF65-F5344CB8AC3E}">
        <p14:creationId xmlns:p14="http://schemas.microsoft.com/office/powerpoint/2010/main" val="2553225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4231CD-5B4C-CE94-E901-17DD2E7382CB}"/>
              </a:ext>
            </a:extLst>
          </p:cNvPr>
          <p:cNvSpPr>
            <a:spLocks noGrp="1"/>
          </p:cNvSpPr>
          <p:nvPr>
            <p:ph idx="1"/>
          </p:nvPr>
        </p:nvSpPr>
        <p:spPr>
          <a:xfrm>
            <a:off x="984093" y="176305"/>
            <a:ext cx="9905999" cy="3567118"/>
          </a:xfrm>
        </p:spPr>
        <p:txBody>
          <a:bodyPr/>
          <a:lstStyle/>
          <a:p>
            <a:r>
              <a:rPr lang="en-US" dirty="0"/>
              <a:t>Task 5: How does the car's horsepower, MPG, and price vary across different Brands?</a:t>
            </a:r>
            <a:endParaRPr lang="en-IN" dirty="0"/>
          </a:p>
        </p:txBody>
      </p:sp>
      <p:sp>
        <p:nvSpPr>
          <p:cNvPr id="6" name="Content Placeholder 2">
            <a:extLst>
              <a:ext uri="{FF2B5EF4-FFF2-40B4-BE49-F238E27FC236}">
                <a16:creationId xmlns:a16="http://schemas.microsoft.com/office/drawing/2014/main" id="{55CB140B-F9F8-7DCA-83FB-D74F0E390052}"/>
              </a:ext>
            </a:extLst>
          </p:cNvPr>
          <p:cNvSpPr txBox="1">
            <a:spLocks/>
          </p:cNvSpPr>
          <p:nvPr/>
        </p:nvSpPr>
        <p:spPr>
          <a:xfrm>
            <a:off x="9129933" y="881249"/>
            <a:ext cx="2823032" cy="21572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dirty="0"/>
              <a:t>Bugatti has the highest horsepower of 1001 and the highest average MSRP of $ 1.7M. But its average MPG of 14 is below average. </a:t>
            </a:r>
          </a:p>
          <a:p>
            <a:r>
              <a:rPr lang="en-IN" sz="1200" dirty="0"/>
              <a:t>Plymouth has the least average horsepower of  134 and the lowest average MSRP of  $ 3.2K. </a:t>
            </a:r>
          </a:p>
          <a:p>
            <a:pPr marL="0" indent="0">
              <a:buNone/>
            </a:pPr>
            <a:endParaRPr lang="en-IN" sz="1200" dirty="0"/>
          </a:p>
        </p:txBody>
      </p:sp>
      <p:pic>
        <p:nvPicPr>
          <p:cNvPr id="4" name="Picture 3" descr="A screen shot of a graph&#10;&#10;Description automatically generated">
            <a:extLst>
              <a:ext uri="{FF2B5EF4-FFF2-40B4-BE49-F238E27FC236}">
                <a16:creationId xmlns:a16="http://schemas.microsoft.com/office/drawing/2014/main" id="{98DE3548-074D-648F-DA33-A56CCC087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35" y="809259"/>
            <a:ext cx="8849960" cy="5239481"/>
          </a:xfrm>
          <a:prstGeom prst="rect">
            <a:avLst/>
          </a:prstGeom>
        </p:spPr>
      </p:pic>
    </p:spTree>
    <p:extLst>
      <p:ext uri="{BB962C8B-B14F-4D97-AF65-F5344CB8AC3E}">
        <p14:creationId xmlns:p14="http://schemas.microsoft.com/office/powerpoint/2010/main" val="942868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9" name="Straight Connector 28">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graph&#10;&#10;Description automatically generated">
            <a:extLst>
              <a:ext uri="{FF2B5EF4-FFF2-40B4-BE49-F238E27FC236}">
                <a16:creationId xmlns:a16="http://schemas.microsoft.com/office/drawing/2014/main" id="{9BB113F2-FFAB-5AF8-EA4C-52159B3F7BD0}"/>
              </a:ext>
            </a:extLst>
          </p:cNvPr>
          <p:cNvPicPr>
            <a:picLocks noChangeAspect="1"/>
          </p:cNvPicPr>
          <p:nvPr/>
        </p:nvPicPr>
        <p:blipFill>
          <a:blip r:embed="rId2">
            <a:extLst>
              <a:ext uri="{28A0092B-C50C-407E-A947-70E740481C1C}">
                <a14:useLocalDpi xmlns:a14="http://schemas.microsoft.com/office/drawing/2010/main" val="0"/>
              </a:ext>
            </a:extLst>
          </a:blip>
          <a:srcRect l="24445"/>
          <a:stretch/>
        </p:blipFill>
        <p:spPr>
          <a:xfrm>
            <a:off x="20" y="10"/>
            <a:ext cx="12191979" cy="6857989"/>
          </a:xfrm>
          <a:prstGeom prst="rect">
            <a:avLst/>
          </a:prstGeom>
        </p:spPr>
      </p:pic>
      <p:sp>
        <p:nvSpPr>
          <p:cNvPr id="31" name="Freeform: Shape 30">
            <a:extLst>
              <a:ext uri="{FF2B5EF4-FFF2-40B4-BE49-F238E27FC236}">
                <a16:creationId xmlns:a16="http://schemas.microsoft.com/office/drawing/2014/main" id="{3EE42C3D-9FF4-4A79-B1A6-8CD4E7A2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custGeom>
            <a:avLst/>
            <a:gdLst>
              <a:gd name="connsiteX0" fmla="*/ 4657775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12191999 w 12192000"/>
              <a:gd name="connsiteY4" fmla="*/ 1526601 h 6858000"/>
              <a:gd name="connsiteX5" fmla="*/ 7524745 w 12192000"/>
              <a:gd name="connsiteY5" fmla="*/ 6856911 h 6858000"/>
              <a:gd name="connsiteX6" fmla="*/ 12191999 w 12192000"/>
              <a:gd name="connsiteY6" fmla="*/ 6858000 h 6858000"/>
              <a:gd name="connsiteX7" fmla="*/ 0 w 12192000"/>
              <a:gd name="connsiteY7" fmla="*/ 6858000 h 6858000"/>
              <a:gd name="connsiteX8" fmla="*/ 0 w 12192000"/>
              <a:gd name="connsiteY8" fmla="*/ 53144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A631C0-9455-1743-3FE7-1A7A096796D3}"/>
              </a:ext>
            </a:extLst>
          </p:cNvPr>
          <p:cNvSpPr>
            <a:spLocks noGrp="1"/>
          </p:cNvSpPr>
          <p:nvPr>
            <p:ph type="title"/>
          </p:nvPr>
        </p:nvSpPr>
        <p:spPr>
          <a:xfrm>
            <a:off x="4304210" y="1269997"/>
            <a:ext cx="6021979" cy="2159004"/>
          </a:xfrm>
        </p:spPr>
        <p:txBody>
          <a:bodyPr vert="horz" lIns="91440" tIns="45720" rIns="91440" bIns="45720" rtlCol="0" anchor="t">
            <a:normAutofit fontScale="90000"/>
          </a:bodyPr>
          <a:lstStyle/>
          <a:p>
            <a:pPr algn="r"/>
            <a:r>
              <a:rPr lang="en-US" sz="4800" cap="all" spc="300" dirty="0">
                <a:solidFill>
                  <a:srgbClr val="FFFFFF"/>
                </a:solidFill>
              </a:rPr>
              <a:t>DASHBOARD</a:t>
            </a:r>
            <a:br>
              <a:rPr lang="en-US" sz="4800" cap="all" spc="300" dirty="0">
                <a:solidFill>
                  <a:srgbClr val="FFFFFF"/>
                </a:solidFill>
              </a:rPr>
            </a:br>
            <a:r>
              <a:rPr lang="en-US" sz="4800" cap="all" spc="300" dirty="0">
                <a:solidFill>
                  <a:srgbClr val="FFFFFF"/>
                </a:solidFill>
              </a:rPr>
              <a:t>provided in excel file</a:t>
            </a:r>
          </a:p>
        </p:txBody>
      </p:sp>
      <p:cxnSp>
        <p:nvCxnSpPr>
          <p:cNvPr id="32" name="Straight Connector 31">
            <a:extLst>
              <a:ext uri="{FF2B5EF4-FFF2-40B4-BE49-F238E27FC236}">
                <a16:creationId xmlns:a16="http://schemas.microsoft.com/office/drawing/2014/main" id="{83B828B0-F33B-4806-9D53-69C862A4C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30829" y="4903471"/>
            <a:ext cx="6087291"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43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E489-E33F-D3EF-07CE-0B28AEFE06E1}"/>
              </a:ext>
            </a:extLst>
          </p:cNvPr>
          <p:cNvSpPr>
            <a:spLocks noGrp="1"/>
          </p:cNvSpPr>
          <p:nvPr>
            <p:ph type="title"/>
          </p:nvPr>
        </p:nvSpPr>
        <p:spPr>
          <a:xfrm>
            <a:off x="1143000" y="0"/>
            <a:ext cx="9905999" cy="1360898"/>
          </a:xfrm>
        </p:spPr>
        <p:txBody>
          <a:bodyPr/>
          <a:lstStyle/>
          <a:p>
            <a:pPr algn="ctr"/>
            <a:r>
              <a:rPr lang="en-IN" dirty="0"/>
              <a:t>Project Description</a:t>
            </a:r>
          </a:p>
        </p:txBody>
      </p:sp>
      <p:sp>
        <p:nvSpPr>
          <p:cNvPr id="3" name="Content Placeholder 2">
            <a:extLst>
              <a:ext uri="{FF2B5EF4-FFF2-40B4-BE49-F238E27FC236}">
                <a16:creationId xmlns:a16="http://schemas.microsoft.com/office/drawing/2014/main" id="{132AB41A-9CB8-ADB0-10E2-E648B097A5B5}"/>
              </a:ext>
            </a:extLst>
          </p:cNvPr>
          <p:cNvSpPr>
            <a:spLocks noGrp="1"/>
          </p:cNvSpPr>
          <p:nvPr>
            <p:ph idx="1"/>
          </p:nvPr>
        </p:nvSpPr>
        <p:spPr>
          <a:xfrm>
            <a:off x="1143001" y="1512517"/>
            <a:ext cx="9622765" cy="4387951"/>
          </a:xfrm>
        </p:spPr>
        <p:txBody>
          <a:bodyPr>
            <a:normAutofit fontScale="62500" lnSpcReduction="20000"/>
          </a:bodyPr>
          <a:lstStyle/>
          <a:p>
            <a:r>
              <a:rPr lang="en-US" dirty="0"/>
              <a:t>The automotive industry has been rapidly evolving over the past few decades, with a growing focus on fuel efficiency, environmental sustainability, and technological innovation. With increasing competition among manufacturers and a changing consumer landscape, it has become more important than ever to understand the factors that drive consumer demand for cars.</a:t>
            </a:r>
          </a:p>
          <a:p>
            <a:endParaRPr lang="en-US" dirty="0"/>
          </a:p>
          <a:p>
            <a:r>
              <a:rPr lang="en-US" dirty="0"/>
              <a:t>In recent years, there has been a growing trend towards electric and hybrid vehicles and increased interest in alternative fuel sources such as hydrogen and natural gas. At the same time, traditional gasoline-powered cars remain dominant in the market, with varying fuel types and grades available to consumers.</a:t>
            </a:r>
          </a:p>
          <a:p>
            <a:endParaRPr lang="en-US" dirty="0"/>
          </a:p>
          <a:p>
            <a:pPr algn="just"/>
            <a:r>
              <a:rPr lang="en-US" dirty="0"/>
              <a:t>For the given dataset, as a Data Analyst, the client has asked How can a car manufacturer optimize pricing and product development decisions to maximize profitability while meeting consumer demand?</a:t>
            </a:r>
          </a:p>
          <a:p>
            <a:endParaRPr lang="en-US" dirty="0"/>
          </a:p>
          <a:p>
            <a:r>
              <a:rPr lang="en-US" dirty="0"/>
              <a:t>This problem could be approached by analyzing the relationship between a car's features, market category, and pricing, and identifying which features and categories are most popular among consumers and most profitable for the manufacturer. By using data analysis techniques such as regression analysis and market segmentation, the manufacturer could develop a pricing strategy that balances consumer demand with profitability and identify which product features to focus on in future product development efforts. This could help the manufacturer improve its competitiveness in the market and increase its profitability over time.</a:t>
            </a:r>
          </a:p>
          <a:p>
            <a:endParaRPr lang="en-IN" dirty="0"/>
          </a:p>
        </p:txBody>
      </p:sp>
    </p:spTree>
    <p:extLst>
      <p:ext uri="{BB962C8B-B14F-4D97-AF65-F5344CB8AC3E}">
        <p14:creationId xmlns:p14="http://schemas.microsoft.com/office/powerpoint/2010/main" val="1629356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35E6-4506-714D-88AB-23D9498FA123}"/>
              </a:ext>
            </a:extLst>
          </p:cNvPr>
          <p:cNvSpPr>
            <a:spLocks noGrp="1"/>
          </p:cNvSpPr>
          <p:nvPr>
            <p:ph type="title"/>
          </p:nvPr>
        </p:nvSpPr>
        <p:spPr>
          <a:xfrm>
            <a:off x="1659176" y="-205802"/>
            <a:ext cx="9905999" cy="1360898"/>
          </a:xfrm>
        </p:spPr>
        <p:txBody>
          <a:bodyPr/>
          <a:lstStyle/>
          <a:p>
            <a:r>
              <a:rPr lang="en-IN" dirty="0"/>
              <a:t>Key Insights for business / REPORT</a:t>
            </a:r>
          </a:p>
        </p:txBody>
      </p:sp>
      <p:sp>
        <p:nvSpPr>
          <p:cNvPr id="3" name="Content Placeholder 2">
            <a:extLst>
              <a:ext uri="{FF2B5EF4-FFF2-40B4-BE49-F238E27FC236}">
                <a16:creationId xmlns:a16="http://schemas.microsoft.com/office/drawing/2014/main" id="{623C7DAE-5BA4-2B89-D175-939CF1361E7A}"/>
              </a:ext>
            </a:extLst>
          </p:cNvPr>
          <p:cNvSpPr>
            <a:spLocks noGrp="1"/>
          </p:cNvSpPr>
          <p:nvPr>
            <p:ph idx="1"/>
          </p:nvPr>
        </p:nvSpPr>
        <p:spPr>
          <a:xfrm>
            <a:off x="145401" y="922358"/>
            <a:ext cx="11901197" cy="5211023"/>
          </a:xfrm>
        </p:spPr>
        <p:txBody>
          <a:bodyPr>
            <a:normAutofit fontScale="92500" lnSpcReduction="20000"/>
          </a:bodyPr>
          <a:lstStyle/>
          <a:p>
            <a:pPr algn="just"/>
            <a:r>
              <a:rPr lang="en-IN" dirty="0"/>
              <a:t>Market category cars of Flex Fuel seems to be the most popular amongst customers. Flex fuel and crossover cars should be the safest bet for a new car manufacturer. </a:t>
            </a:r>
          </a:p>
          <a:p>
            <a:pPr algn="just"/>
            <a:r>
              <a:rPr lang="en-IN" dirty="0"/>
              <a:t>More the engine HP and engine cylinders, more the powerful the car is and costlier is the manufacturing process and MSRP.  Bugatti has the highest average MSRP of $1.7 M as it produces only powerful cars with more engine HP and engine cylinders. </a:t>
            </a:r>
          </a:p>
          <a:p>
            <a:pPr algn="just"/>
            <a:r>
              <a:rPr lang="en-IN" dirty="0"/>
              <a:t>Average MPG and number of engine cylinders have negative correlation suggesting if customers want a car which has high MPG, car manufacturer should fit low number of engine cylinders in their cars. </a:t>
            </a:r>
          </a:p>
          <a:p>
            <a:pPr algn="just"/>
            <a:r>
              <a:rPr lang="en-IN" dirty="0"/>
              <a:t>Car body styles such as 4dr SUV, convertible, coupe and sedan are more in number and are more costly in terms of MSRP. For mass production these car body styles are most suitable. </a:t>
            </a:r>
          </a:p>
          <a:p>
            <a:pPr algn="just"/>
            <a:r>
              <a:rPr lang="en-IN" dirty="0"/>
              <a:t>Most popular transmission type for car is automatic. Mass production of these type is best. </a:t>
            </a:r>
          </a:p>
          <a:p>
            <a:pPr algn="just"/>
            <a:r>
              <a:rPr lang="en-US" dirty="0"/>
              <a:t>Car brands like Ford mass-produce cars, resulting in a high total MSRP, while brands like Bugatti produce fewer cars with a greater focus on quality. Car manufacturer should decide which company ideas like these should he follow for an example. </a:t>
            </a:r>
          </a:p>
          <a:p>
            <a:pPr algn="just"/>
            <a:r>
              <a:rPr lang="en-US" dirty="0"/>
              <a:t>Car manufacturer could also look for manufacturing electric cars as their average popularity is on par with other top cars and their growing demand for their environmental sustainability in today’s world.</a:t>
            </a:r>
            <a:endParaRPr lang="en-IN" dirty="0"/>
          </a:p>
          <a:p>
            <a:pPr algn="just"/>
            <a:endParaRPr lang="en-IN" dirty="0"/>
          </a:p>
        </p:txBody>
      </p:sp>
    </p:spTree>
    <p:extLst>
      <p:ext uri="{BB962C8B-B14F-4D97-AF65-F5344CB8AC3E}">
        <p14:creationId xmlns:p14="http://schemas.microsoft.com/office/powerpoint/2010/main" val="1894481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AF46-97BD-2364-1970-187F981479D4}"/>
              </a:ext>
            </a:extLst>
          </p:cNvPr>
          <p:cNvSpPr>
            <a:spLocks noGrp="1"/>
          </p:cNvSpPr>
          <p:nvPr>
            <p:ph type="title"/>
          </p:nvPr>
        </p:nvSpPr>
        <p:spPr>
          <a:xfrm>
            <a:off x="1142999" y="174195"/>
            <a:ext cx="9905999" cy="1360898"/>
          </a:xfrm>
        </p:spPr>
        <p:txBody>
          <a:bodyPr/>
          <a:lstStyle/>
          <a:p>
            <a:pPr algn="ctr"/>
            <a:r>
              <a:rPr lang="en-IN" dirty="0"/>
              <a:t>RESULT</a:t>
            </a:r>
          </a:p>
        </p:txBody>
      </p:sp>
      <p:sp>
        <p:nvSpPr>
          <p:cNvPr id="3" name="Content Placeholder 2">
            <a:extLst>
              <a:ext uri="{FF2B5EF4-FFF2-40B4-BE49-F238E27FC236}">
                <a16:creationId xmlns:a16="http://schemas.microsoft.com/office/drawing/2014/main" id="{3080F9D6-6D58-E20E-63E5-262D95A5CD3F}"/>
              </a:ext>
            </a:extLst>
          </p:cNvPr>
          <p:cNvSpPr>
            <a:spLocks noGrp="1"/>
          </p:cNvSpPr>
          <p:nvPr>
            <p:ph idx="1"/>
          </p:nvPr>
        </p:nvSpPr>
        <p:spPr>
          <a:xfrm>
            <a:off x="1142999" y="2332026"/>
            <a:ext cx="9905999" cy="3567118"/>
          </a:xfrm>
        </p:spPr>
        <p:txBody>
          <a:bodyPr/>
          <a:lstStyle/>
          <a:p>
            <a:pPr marL="0" indent="0" algn="just">
              <a:buNone/>
            </a:pPr>
            <a:r>
              <a:rPr lang="en-US" dirty="0"/>
              <a:t>This project provided me with a comprehensive understanding of the automotive industry by analyzing trends in car features, fuel efficiency, pricing, and popularity across a wide range of models. I gained valuable insights into how consumer preferences and technological advancements shape the market, helping manufacturers make informed decisions about product development and pricing strategies. The project also improved my ability to predict car prices based on specific features. </a:t>
            </a:r>
            <a:endParaRPr lang="en-IN" dirty="0"/>
          </a:p>
        </p:txBody>
      </p:sp>
    </p:spTree>
    <p:extLst>
      <p:ext uri="{BB962C8B-B14F-4D97-AF65-F5344CB8AC3E}">
        <p14:creationId xmlns:p14="http://schemas.microsoft.com/office/powerpoint/2010/main" val="252595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2A2C-DFDB-6349-B0EE-31E2B65A0577}"/>
              </a:ext>
            </a:extLst>
          </p:cNvPr>
          <p:cNvSpPr>
            <a:spLocks noGrp="1"/>
          </p:cNvSpPr>
          <p:nvPr>
            <p:ph type="title"/>
          </p:nvPr>
        </p:nvSpPr>
        <p:spPr/>
        <p:txBody>
          <a:bodyPr/>
          <a:lstStyle/>
          <a:p>
            <a:pPr algn="ctr"/>
            <a:r>
              <a:rPr lang="en-IN" dirty="0"/>
              <a:t>Approach</a:t>
            </a:r>
          </a:p>
        </p:txBody>
      </p:sp>
      <p:sp>
        <p:nvSpPr>
          <p:cNvPr id="3" name="Content Placeholder 2">
            <a:extLst>
              <a:ext uri="{FF2B5EF4-FFF2-40B4-BE49-F238E27FC236}">
                <a16:creationId xmlns:a16="http://schemas.microsoft.com/office/drawing/2014/main" id="{6008DCC1-56FB-C10E-88A0-EC10C4C7451D}"/>
              </a:ext>
            </a:extLst>
          </p:cNvPr>
          <p:cNvSpPr>
            <a:spLocks noGrp="1"/>
          </p:cNvSpPr>
          <p:nvPr>
            <p:ph idx="1"/>
          </p:nvPr>
        </p:nvSpPr>
        <p:spPr/>
        <p:txBody>
          <a:bodyPr/>
          <a:lstStyle/>
          <a:p>
            <a:r>
              <a:rPr lang="en-IN" dirty="0"/>
              <a:t>Downloading the dataset </a:t>
            </a:r>
          </a:p>
          <a:p>
            <a:r>
              <a:rPr lang="en-IN" dirty="0"/>
              <a:t>Understanding the data</a:t>
            </a:r>
          </a:p>
          <a:p>
            <a:r>
              <a:rPr lang="en-IN" dirty="0"/>
              <a:t>Cleaning and handling missing data</a:t>
            </a:r>
          </a:p>
          <a:p>
            <a:r>
              <a:rPr lang="en-IN" dirty="0"/>
              <a:t>Using descriptive statistics, linear regression and other analysis to find insights</a:t>
            </a:r>
          </a:p>
          <a:p>
            <a:r>
              <a:rPr lang="en-IN" dirty="0"/>
              <a:t>Data visualization </a:t>
            </a:r>
          </a:p>
          <a:p>
            <a:pPr marL="0" indent="0">
              <a:buNone/>
            </a:pPr>
            <a:endParaRPr lang="en-IN" dirty="0"/>
          </a:p>
          <a:p>
            <a:endParaRPr lang="en-IN" dirty="0"/>
          </a:p>
        </p:txBody>
      </p:sp>
    </p:spTree>
    <p:extLst>
      <p:ext uri="{BB962C8B-B14F-4D97-AF65-F5344CB8AC3E}">
        <p14:creationId xmlns:p14="http://schemas.microsoft.com/office/powerpoint/2010/main" val="19560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734B-E3F6-50C7-4935-C2E312BF503B}"/>
              </a:ext>
            </a:extLst>
          </p:cNvPr>
          <p:cNvSpPr>
            <a:spLocks noGrp="1"/>
          </p:cNvSpPr>
          <p:nvPr>
            <p:ph type="title"/>
          </p:nvPr>
        </p:nvSpPr>
        <p:spPr>
          <a:xfrm>
            <a:off x="1143000" y="96557"/>
            <a:ext cx="9905999" cy="1360898"/>
          </a:xfrm>
        </p:spPr>
        <p:txBody>
          <a:bodyPr/>
          <a:lstStyle/>
          <a:p>
            <a:pPr algn="ctr"/>
            <a:r>
              <a:rPr lang="en-IN" dirty="0"/>
              <a:t>Tech-Stack Used</a:t>
            </a:r>
          </a:p>
        </p:txBody>
      </p:sp>
      <p:sp>
        <p:nvSpPr>
          <p:cNvPr id="3" name="Content Placeholder 2">
            <a:extLst>
              <a:ext uri="{FF2B5EF4-FFF2-40B4-BE49-F238E27FC236}">
                <a16:creationId xmlns:a16="http://schemas.microsoft.com/office/drawing/2014/main" id="{6E3CB8A1-38A6-EB2F-A417-31FF10D91A70}"/>
              </a:ext>
            </a:extLst>
          </p:cNvPr>
          <p:cNvSpPr>
            <a:spLocks noGrp="1"/>
          </p:cNvSpPr>
          <p:nvPr>
            <p:ph idx="1"/>
          </p:nvPr>
        </p:nvSpPr>
        <p:spPr>
          <a:xfrm>
            <a:off x="1142999" y="1900705"/>
            <a:ext cx="9905999" cy="3567118"/>
          </a:xfrm>
        </p:spPr>
        <p:txBody>
          <a:bodyPr/>
          <a:lstStyle/>
          <a:p>
            <a:r>
              <a:rPr lang="en-IN" u="sng" dirty="0"/>
              <a:t>Microsoft Excel 365 </a:t>
            </a:r>
            <a:r>
              <a:rPr lang="en-IN" dirty="0"/>
              <a:t>: </a:t>
            </a:r>
            <a:r>
              <a:rPr lang="en-US" dirty="0"/>
              <a:t>Excel is used extensively for data cleaning, initial data exploration, and basic statistical analysis. Its user-friendly interface allows for quick visualization of patterns, trends, and anomalies in data.</a:t>
            </a:r>
            <a:endParaRPr lang="en-IN" dirty="0"/>
          </a:p>
          <a:p>
            <a:endParaRPr lang="en-IN" dirty="0"/>
          </a:p>
          <a:p>
            <a:r>
              <a:rPr lang="en-IN" u="sng" dirty="0"/>
              <a:t>Microsoft PowerPoint</a:t>
            </a:r>
            <a:r>
              <a:rPr lang="en-IN" dirty="0"/>
              <a:t>: </a:t>
            </a:r>
            <a:r>
              <a:rPr lang="en-US" dirty="0"/>
              <a:t>PowerPoint is used for creating presentations to communicate insights derived from data analysis. Visualizations, charts, and summaries of findings are crafted into slides for meetings, project updates, and stakeholder briefings.</a:t>
            </a:r>
          </a:p>
          <a:p>
            <a:pPr marL="0" indent="0">
              <a:buNone/>
            </a:pPr>
            <a:endParaRPr lang="en-US" dirty="0"/>
          </a:p>
        </p:txBody>
      </p:sp>
    </p:spTree>
    <p:extLst>
      <p:ext uri="{BB962C8B-B14F-4D97-AF65-F5344CB8AC3E}">
        <p14:creationId xmlns:p14="http://schemas.microsoft.com/office/powerpoint/2010/main" val="147833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D1AEB-23F3-15EA-D459-A6031B5111F6}"/>
              </a:ext>
            </a:extLst>
          </p:cNvPr>
          <p:cNvSpPr>
            <a:spLocks noGrp="1"/>
          </p:cNvSpPr>
          <p:nvPr>
            <p:ph idx="1"/>
          </p:nvPr>
        </p:nvSpPr>
        <p:spPr>
          <a:xfrm>
            <a:off x="1237891" y="1400373"/>
            <a:ext cx="9905999" cy="3567118"/>
          </a:xfrm>
        </p:spPr>
        <p:txBody>
          <a:bodyPr/>
          <a:lstStyle/>
          <a:p>
            <a:r>
              <a:rPr lang="en-IN" dirty="0"/>
              <a:t>EXCEL LINK: </a:t>
            </a:r>
            <a:r>
              <a:rPr lang="en-IN" dirty="0">
                <a:hlinkClick r:id="rId2"/>
              </a:rPr>
              <a:t>https://docs.google.com/spreadsheets/d/1J_QRTC87hBftSccEB1wEztqsdc9oFbqU/edit?usp=sharing&amp;ouid=117119704857987901939&amp;rtpof=true&amp;sd=true</a:t>
            </a:r>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13328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14C8-BEEA-187C-041D-D7AF0B12F9E1}"/>
              </a:ext>
            </a:extLst>
          </p:cNvPr>
          <p:cNvSpPr>
            <a:spLocks noGrp="1"/>
          </p:cNvSpPr>
          <p:nvPr>
            <p:ph type="title"/>
          </p:nvPr>
        </p:nvSpPr>
        <p:spPr>
          <a:xfrm>
            <a:off x="1143000" y="0"/>
            <a:ext cx="9905999" cy="1360898"/>
          </a:xfrm>
        </p:spPr>
        <p:txBody>
          <a:bodyPr/>
          <a:lstStyle/>
          <a:p>
            <a:pPr algn="ctr"/>
            <a:r>
              <a:rPr lang="en-IN" dirty="0"/>
              <a:t>Understanding Data</a:t>
            </a:r>
          </a:p>
        </p:txBody>
      </p:sp>
      <p:sp>
        <p:nvSpPr>
          <p:cNvPr id="3" name="Content Placeholder 2">
            <a:extLst>
              <a:ext uri="{FF2B5EF4-FFF2-40B4-BE49-F238E27FC236}">
                <a16:creationId xmlns:a16="http://schemas.microsoft.com/office/drawing/2014/main" id="{017308B6-950C-7A4A-072D-120C0C619CF9}"/>
              </a:ext>
            </a:extLst>
          </p:cNvPr>
          <p:cNvSpPr>
            <a:spLocks noGrp="1"/>
          </p:cNvSpPr>
          <p:nvPr>
            <p:ph idx="1"/>
          </p:nvPr>
        </p:nvSpPr>
        <p:spPr>
          <a:xfrm>
            <a:off x="1142997" y="2081860"/>
            <a:ext cx="9905999" cy="2222722"/>
          </a:xfrm>
        </p:spPr>
        <p:txBody>
          <a:bodyPr/>
          <a:lstStyle/>
          <a:p>
            <a:pPr algn="ctr"/>
            <a:r>
              <a:rPr lang="en-IN" dirty="0"/>
              <a:t>One dataset was provided in excel sheet format.  DATASET . XLSX</a:t>
            </a:r>
          </a:p>
          <a:p>
            <a:pPr algn="ctr"/>
            <a:r>
              <a:rPr lang="en-IN" dirty="0"/>
              <a:t>Total columns were 16</a:t>
            </a:r>
          </a:p>
          <a:p>
            <a:pPr algn="ctr"/>
            <a:r>
              <a:rPr lang="en-IN" dirty="0"/>
              <a:t>Total rows were 11915</a:t>
            </a:r>
          </a:p>
          <a:p>
            <a:pPr algn="ctr"/>
            <a:r>
              <a:rPr lang="en-IN" dirty="0"/>
              <a:t>Duplicates removed were 715</a:t>
            </a:r>
          </a:p>
          <a:p>
            <a:pPr algn="ctr"/>
            <a:endParaRPr lang="en-IN" dirty="0"/>
          </a:p>
          <a:p>
            <a:pPr algn="ctr"/>
            <a:endParaRPr lang="en-IN" dirty="0"/>
          </a:p>
        </p:txBody>
      </p:sp>
      <p:graphicFrame>
        <p:nvGraphicFramePr>
          <p:cNvPr id="4" name="Table 3">
            <a:extLst>
              <a:ext uri="{FF2B5EF4-FFF2-40B4-BE49-F238E27FC236}">
                <a16:creationId xmlns:a16="http://schemas.microsoft.com/office/drawing/2014/main" id="{605DA5C7-7E19-D0E7-D6B7-0C3CD472F683}"/>
              </a:ext>
            </a:extLst>
          </p:cNvPr>
          <p:cNvGraphicFramePr>
            <a:graphicFrameLocks noGrp="1"/>
          </p:cNvGraphicFramePr>
          <p:nvPr>
            <p:extLst>
              <p:ext uri="{D42A27DB-BD31-4B8C-83A1-F6EECF244321}">
                <p14:modId xmlns:p14="http://schemas.microsoft.com/office/powerpoint/2010/main" val="1660375536"/>
              </p:ext>
            </p:extLst>
          </p:nvPr>
        </p:nvGraphicFramePr>
        <p:xfrm>
          <a:off x="2031998" y="4612431"/>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89335838"/>
                    </a:ext>
                  </a:extLst>
                </a:gridCol>
                <a:gridCol w="2709333">
                  <a:extLst>
                    <a:ext uri="{9D8B030D-6E8A-4147-A177-3AD203B41FA5}">
                      <a16:colId xmlns:a16="http://schemas.microsoft.com/office/drawing/2014/main" val="2993967968"/>
                    </a:ext>
                  </a:extLst>
                </a:gridCol>
                <a:gridCol w="2709333">
                  <a:extLst>
                    <a:ext uri="{9D8B030D-6E8A-4147-A177-3AD203B41FA5}">
                      <a16:colId xmlns:a16="http://schemas.microsoft.com/office/drawing/2014/main" val="334236345"/>
                    </a:ext>
                  </a:extLst>
                </a:gridCol>
              </a:tblGrid>
              <a:tr h="370840">
                <a:tc>
                  <a:txBody>
                    <a:bodyPr/>
                    <a:lstStyle/>
                    <a:p>
                      <a:r>
                        <a:rPr lang="en-IN" dirty="0"/>
                        <a:t>Total Columns</a:t>
                      </a:r>
                    </a:p>
                  </a:txBody>
                  <a:tcPr/>
                </a:tc>
                <a:tc>
                  <a:txBody>
                    <a:bodyPr/>
                    <a:lstStyle/>
                    <a:p>
                      <a:r>
                        <a:rPr lang="en-IN" dirty="0"/>
                        <a:t>Total Rows</a:t>
                      </a:r>
                    </a:p>
                  </a:txBody>
                  <a:tcPr/>
                </a:tc>
                <a:tc>
                  <a:txBody>
                    <a:bodyPr/>
                    <a:lstStyle/>
                    <a:p>
                      <a:r>
                        <a:rPr lang="en-IN" dirty="0"/>
                        <a:t>Duplicates</a:t>
                      </a:r>
                    </a:p>
                  </a:txBody>
                  <a:tcPr/>
                </a:tc>
                <a:extLst>
                  <a:ext uri="{0D108BD9-81ED-4DB2-BD59-A6C34878D82A}">
                    <a16:rowId xmlns:a16="http://schemas.microsoft.com/office/drawing/2014/main" val="2453110211"/>
                  </a:ext>
                </a:extLst>
              </a:tr>
              <a:tr h="370840">
                <a:tc>
                  <a:txBody>
                    <a:bodyPr/>
                    <a:lstStyle/>
                    <a:p>
                      <a:pPr algn="ctr"/>
                      <a:r>
                        <a:rPr lang="en-IN" dirty="0"/>
                        <a:t>16</a:t>
                      </a:r>
                    </a:p>
                  </a:txBody>
                  <a:tcPr/>
                </a:tc>
                <a:tc>
                  <a:txBody>
                    <a:bodyPr/>
                    <a:lstStyle/>
                    <a:p>
                      <a:pPr algn="ctr"/>
                      <a:r>
                        <a:rPr lang="en-IN" dirty="0"/>
                        <a:t>11915</a:t>
                      </a:r>
                    </a:p>
                  </a:txBody>
                  <a:tcPr/>
                </a:tc>
                <a:tc>
                  <a:txBody>
                    <a:bodyPr/>
                    <a:lstStyle/>
                    <a:p>
                      <a:pPr algn="ctr"/>
                      <a:r>
                        <a:rPr lang="en-IN" dirty="0"/>
                        <a:t>715</a:t>
                      </a:r>
                    </a:p>
                  </a:txBody>
                  <a:tcPr/>
                </a:tc>
                <a:extLst>
                  <a:ext uri="{0D108BD9-81ED-4DB2-BD59-A6C34878D82A}">
                    <a16:rowId xmlns:a16="http://schemas.microsoft.com/office/drawing/2014/main" val="349363260"/>
                  </a:ext>
                </a:extLst>
              </a:tr>
            </a:tbl>
          </a:graphicData>
        </a:graphic>
      </p:graphicFrame>
    </p:spTree>
    <p:extLst>
      <p:ext uri="{BB962C8B-B14F-4D97-AF65-F5344CB8AC3E}">
        <p14:creationId xmlns:p14="http://schemas.microsoft.com/office/powerpoint/2010/main" val="351763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7796-DB9C-B0D6-8461-9EB7B5243FAD}"/>
              </a:ext>
            </a:extLst>
          </p:cNvPr>
          <p:cNvSpPr>
            <a:spLocks noGrp="1"/>
          </p:cNvSpPr>
          <p:nvPr>
            <p:ph type="title"/>
          </p:nvPr>
        </p:nvSpPr>
        <p:spPr>
          <a:xfrm>
            <a:off x="1143000" y="0"/>
            <a:ext cx="9905999" cy="1360898"/>
          </a:xfrm>
        </p:spPr>
        <p:txBody>
          <a:bodyPr/>
          <a:lstStyle/>
          <a:p>
            <a:pPr algn="ctr"/>
            <a:r>
              <a:rPr lang="en-IN" dirty="0"/>
              <a:t>Data Cleaning</a:t>
            </a:r>
          </a:p>
        </p:txBody>
      </p:sp>
      <p:sp>
        <p:nvSpPr>
          <p:cNvPr id="3" name="Content Placeholder 2">
            <a:extLst>
              <a:ext uri="{FF2B5EF4-FFF2-40B4-BE49-F238E27FC236}">
                <a16:creationId xmlns:a16="http://schemas.microsoft.com/office/drawing/2014/main" id="{04C2D4E9-19E9-5B22-D5D7-30C8B0BADE35}"/>
              </a:ext>
            </a:extLst>
          </p:cNvPr>
          <p:cNvSpPr>
            <a:spLocks noGrp="1"/>
          </p:cNvSpPr>
          <p:nvPr>
            <p:ph idx="1"/>
          </p:nvPr>
        </p:nvSpPr>
        <p:spPr>
          <a:xfrm>
            <a:off x="1143000" y="1645441"/>
            <a:ext cx="9905999" cy="4151510"/>
          </a:xfrm>
        </p:spPr>
        <p:txBody>
          <a:bodyPr>
            <a:normAutofit fontScale="92500" lnSpcReduction="10000"/>
          </a:bodyPr>
          <a:lstStyle/>
          <a:p>
            <a:r>
              <a:rPr lang="en-IN" dirty="0"/>
              <a:t>Engine fuel types were changed to make data more concise and visibly appealing</a:t>
            </a:r>
          </a:p>
          <a:p>
            <a:endParaRPr lang="en-IN" dirty="0"/>
          </a:p>
          <a:p>
            <a:endParaRPr lang="en-IN" dirty="0"/>
          </a:p>
          <a:p>
            <a:endParaRPr lang="en-IN" dirty="0"/>
          </a:p>
          <a:p>
            <a:r>
              <a:rPr lang="en-US" dirty="0"/>
              <a:t>3 rows of BLANKS from engine fuel type deleted.</a:t>
            </a:r>
          </a:p>
          <a:p>
            <a:r>
              <a:rPr lang="en-US" dirty="0"/>
              <a:t>Blank rows of engine HP. If electric, impute 0. </a:t>
            </a:r>
          </a:p>
          <a:p>
            <a:r>
              <a:rPr lang="en-US" dirty="0"/>
              <a:t>engine cylinder 0 for electric</a:t>
            </a:r>
          </a:p>
          <a:p>
            <a:r>
              <a:rPr lang="en-US" dirty="0"/>
              <a:t>highway mpg 354 deleted, outlier detected and no such technological advancement in 2017.</a:t>
            </a:r>
          </a:p>
          <a:p>
            <a:r>
              <a:rPr lang="en-US" dirty="0"/>
              <a:t>Some of the missing engine fuel type were imputed using median. </a:t>
            </a:r>
          </a:p>
          <a:p>
            <a:endParaRPr lang="en-US" dirty="0"/>
          </a:p>
          <a:p>
            <a:endParaRPr lang="en-US" dirty="0"/>
          </a:p>
          <a:p>
            <a:endParaRPr lang="en-US" dirty="0"/>
          </a:p>
          <a:p>
            <a:endParaRPr lang="en-IN" dirty="0"/>
          </a:p>
        </p:txBody>
      </p:sp>
      <p:graphicFrame>
        <p:nvGraphicFramePr>
          <p:cNvPr id="5" name="Table 4">
            <a:extLst>
              <a:ext uri="{FF2B5EF4-FFF2-40B4-BE49-F238E27FC236}">
                <a16:creationId xmlns:a16="http://schemas.microsoft.com/office/drawing/2014/main" id="{CEF32A49-E240-FDC8-8DDC-D9CF5CCF29C3}"/>
              </a:ext>
            </a:extLst>
          </p:cNvPr>
          <p:cNvGraphicFramePr>
            <a:graphicFrameLocks noGrp="1"/>
          </p:cNvGraphicFramePr>
          <p:nvPr>
            <p:extLst>
              <p:ext uri="{D42A27DB-BD31-4B8C-83A1-F6EECF244321}">
                <p14:modId xmlns:p14="http://schemas.microsoft.com/office/powerpoint/2010/main" val="3042366011"/>
              </p:ext>
            </p:extLst>
          </p:nvPr>
        </p:nvGraphicFramePr>
        <p:xfrm>
          <a:off x="1492898" y="2143125"/>
          <a:ext cx="3975100" cy="1285875"/>
        </p:xfrm>
        <a:graphic>
          <a:graphicData uri="http://schemas.openxmlformats.org/drawingml/2006/table">
            <a:tbl>
              <a:tblPr>
                <a:tableStyleId>{5C22544A-7EE6-4342-B048-85BDC9FD1C3A}</a:tableStyleId>
              </a:tblPr>
              <a:tblGrid>
                <a:gridCol w="2654300">
                  <a:extLst>
                    <a:ext uri="{9D8B030D-6E8A-4147-A177-3AD203B41FA5}">
                      <a16:colId xmlns:a16="http://schemas.microsoft.com/office/drawing/2014/main" val="3291056526"/>
                    </a:ext>
                  </a:extLst>
                </a:gridCol>
                <a:gridCol w="1320800">
                  <a:extLst>
                    <a:ext uri="{9D8B030D-6E8A-4147-A177-3AD203B41FA5}">
                      <a16:colId xmlns:a16="http://schemas.microsoft.com/office/drawing/2014/main" val="1636241083"/>
                    </a:ext>
                  </a:extLst>
                </a:gridCol>
              </a:tblGrid>
              <a:tr h="161925">
                <a:tc>
                  <a:txBody>
                    <a:bodyPr/>
                    <a:lstStyle/>
                    <a:p>
                      <a:pPr algn="l" fontAlgn="b"/>
                      <a:r>
                        <a:rPr lang="en-IN" sz="1000" u="none" strike="noStrike">
                          <a:effectLst/>
                          <a:highlight>
                            <a:srgbClr val="4472C4"/>
                          </a:highlight>
                        </a:rPr>
                        <a:t>Engine Fuel Type</a:t>
                      </a:r>
                      <a:endParaRPr lang="en-IN" sz="1000" b="1" i="0" u="none" strike="noStrike">
                        <a:solidFill>
                          <a:srgbClr val="FFFFFF"/>
                        </a:solidFill>
                        <a:effectLst/>
                        <a:highlight>
                          <a:srgbClr val="4472C4"/>
                        </a:highlight>
                        <a:latin typeface="Calibri" panose="020F0502020204030204" pitchFamily="34" charset="0"/>
                      </a:endParaRPr>
                    </a:p>
                  </a:txBody>
                  <a:tcPr marL="9525" marR="9525" marT="9525" marB="0" anchor="b"/>
                </a:tc>
                <a:tc>
                  <a:txBody>
                    <a:bodyPr/>
                    <a:lstStyle/>
                    <a:p>
                      <a:pPr algn="l" fontAlgn="b"/>
                      <a:r>
                        <a:rPr lang="en-IN" sz="1000" u="none" strike="noStrike">
                          <a:effectLst/>
                        </a:rPr>
                        <a:t>changed</a:t>
                      </a:r>
                      <a:endParaRPr lang="en-IN"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0330759"/>
                  </a:ext>
                </a:extLst>
              </a:tr>
              <a:tr h="161925">
                <a:tc>
                  <a:txBody>
                    <a:bodyPr/>
                    <a:lstStyle/>
                    <a:p>
                      <a:pPr algn="l" fontAlgn="b"/>
                      <a:r>
                        <a:rPr lang="en-IN" sz="1000" u="none" strike="noStrike">
                          <a:effectLst/>
                        </a:rPr>
                        <a:t>premium unleaded (required)</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000" u="none" strike="noStrike">
                          <a:effectLst/>
                        </a:rPr>
                        <a:t>premium unleaded</a:t>
                      </a:r>
                      <a:endParaRPr lang="en-IN"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87872452"/>
                  </a:ext>
                </a:extLst>
              </a:tr>
              <a:tr h="161925">
                <a:tc>
                  <a:txBody>
                    <a:bodyPr/>
                    <a:lstStyle/>
                    <a:p>
                      <a:pPr algn="l" fontAlgn="b"/>
                      <a:r>
                        <a:rPr lang="en-IN" sz="1000" u="none" strike="noStrike">
                          <a:effectLst/>
                        </a:rPr>
                        <a:t>premium unleaded (recommended)</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000" u="none" strike="noStrike">
                          <a:effectLst/>
                        </a:rPr>
                        <a:t>premium unleaded</a:t>
                      </a:r>
                      <a:endParaRPr lang="en-IN"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8966918"/>
                  </a:ext>
                </a:extLst>
              </a:tr>
              <a:tr h="161925">
                <a:tc>
                  <a:txBody>
                    <a:bodyPr/>
                    <a:lstStyle/>
                    <a:p>
                      <a:pPr algn="l" fontAlgn="b"/>
                      <a:r>
                        <a:rPr lang="en-IN" sz="1000" u="none" strike="noStrike">
                          <a:effectLst/>
                        </a:rPr>
                        <a:t>flex-fuel (unleaded/E85)</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000" u="none" strike="noStrike">
                          <a:effectLst/>
                        </a:rPr>
                        <a:t>flex-fuel(E85)</a:t>
                      </a:r>
                      <a:endParaRPr lang="en-IN"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0235688"/>
                  </a:ext>
                </a:extLst>
              </a:tr>
              <a:tr h="161925">
                <a:tc>
                  <a:txBody>
                    <a:bodyPr/>
                    <a:lstStyle/>
                    <a:p>
                      <a:pPr algn="l" fontAlgn="b"/>
                      <a:r>
                        <a:rPr lang="en-US" sz="1000" u="none" strike="noStrike">
                          <a:effectLst/>
                        </a:rPr>
                        <a:t>flex-fuel (premium unleaded recommended/E85)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000" u="none" strike="noStrike">
                          <a:effectLst/>
                        </a:rPr>
                        <a:t>flex-fuel(E85)</a:t>
                      </a:r>
                      <a:endParaRPr lang="en-IN"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741393"/>
                  </a:ext>
                </a:extLst>
              </a:tr>
              <a:tr h="161925">
                <a:tc>
                  <a:txBody>
                    <a:bodyPr/>
                    <a:lstStyle/>
                    <a:p>
                      <a:pPr algn="l" fontAlgn="b"/>
                      <a:r>
                        <a:rPr lang="en-US" sz="1000" u="none" strike="noStrike">
                          <a:effectLst/>
                        </a:rPr>
                        <a:t>flex-fuel (premium unleaded required/E85)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000" u="none" strike="noStrike">
                          <a:effectLst/>
                        </a:rPr>
                        <a:t>flex-fuel(E85)</a:t>
                      </a:r>
                      <a:endParaRPr lang="en-IN"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2856919"/>
                  </a:ext>
                </a:extLst>
              </a:tr>
              <a:tr h="161925">
                <a:tc>
                  <a:txBody>
                    <a:bodyPr/>
                    <a:lstStyle/>
                    <a:p>
                      <a:pPr algn="l" fontAlgn="b"/>
                      <a:r>
                        <a:rPr lang="en-IN" sz="1000" u="none" strike="noStrike">
                          <a:effectLst/>
                        </a:rPr>
                        <a:t>flex-fuel (unleaded/natural gas)</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000" u="none" strike="noStrike" dirty="0">
                          <a:effectLst/>
                        </a:rPr>
                        <a:t>flex-fuel(NG)</a:t>
                      </a:r>
                      <a:endParaRPr lang="en-IN"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6423249"/>
                  </a:ext>
                </a:extLst>
              </a:tr>
            </a:tbl>
          </a:graphicData>
        </a:graphic>
      </p:graphicFrame>
    </p:spTree>
    <p:extLst>
      <p:ext uri="{BB962C8B-B14F-4D97-AF65-F5344CB8AC3E}">
        <p14:creationId xmlns:p14="http://schemas.microsoft.com/office/powerpoint/2010/main" val="770505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D132-F385-463F-249A-0EFA40AB9707}"/>
              </a:ext>
            </a:extLst>
          </p:cNvPr>
          <p:cNvSpPr>
            <a:spLocks noGrp="1"/>
          </p:cNvSpPr>
          <p:nvPr>
            <p:ph type="title"/>
          </p:nvPr>
        </p:nvSpPr>
        <p:spPr>
          <a:xfrm>
            <a:off x="1208313" y="-261257"/>
            <a:ext cx="9905999" cy="1360898"/>
          </a:xfrm>
        </p:spPr>
        <p:txBody>
          <a:bodyPr/>
          <a:lstStyle/>
          <a:p>
            <a:pPr algn="ctr"/>
            <a:r>
              <a:rPr lang="en-IN" dirty="0"/>
              <a:t>Insights</a:t>
            </a:r>
          </a:p>
        </p:txBody>
      </p:sp>
      <p:sp>
        <p:nvSpPr>
          <p:cNvPr id="3" name="Content Placeholder 2">
            <a:extLst>
              <a:ext uri="{FF2B5EF4-FFF2-40B4-BE49-F238E27FC236}">
                <a16:creationId xmlns:a16="http://schemas.microsoft.com/office/drawing/2014/main" id="{E1CD4F34-E452-077E-02A8-38625813DA87}"/>
              </a:ext>
            </a:extLst>
          </p:cNvPr>
          <p:cNvSpPr>
            <a:spLocks noGrp="1"/>
          </p:cNvSpPr>
          <p:nvPr>
            <p:ph idx="1"/>
          </p:nvPr>
        </p:nvSpPr>
        <p:spPr>
          <a:xfrm>
            <a:off x="1429191" y="752823"/>
            <a:ext cx="10908103" cy="3567118"/>
          </a:xfrm>
        </p:spPr>
        <p:txBody>
          <a:bodyPr>
            <a:normAutofit/>
          </a:bodyPr>
          <a:lstStyle/>
          <a:p>
            <a:r>
              <a:rPr lang="en-IN" sz="1400" b="1" u="sng" dirty="0"/>
              <a:t>Task 1</a:t>
            </a:r>
            <a:r>
              <a:rPr lang="en-IN" sz="1400" dirty="0"/>
              <a:t>: </a:t>
            </a:r>
            <a:r>
              <a:rPr lang="en-US" sz="1400" dirty="0"/>
              <a:t>How does the popularity of a car model vary across different market categories?</a:t>
            </a:r>
          </a:p>
          <a:p>
            <a:endParaRPr lang="en-IN" sz="1400" dirty="0"/>
          </a:p>
        </p:txBody>
      </p:sp>
      <p:pic>
        <p:nvPicPr>
          <p:cNvPr id="5" name="Picture 4" descr="A graph of blue and orange lines&#10;&#10;Description automatically generated">
            <a:extLst>
              <a:ext uri="{FF2B5EF4-FFF2-40B4-BE49-F238E27FC236}">
                <a16:creationId xmlns:a16="http://schemas.microsoft.com/office/drawing/2014/main" id="{C6C08B8A-8719-9729-3F0E-0148B4A3F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191" y="1265134"/>
            <a:ext cx="9333618" cy="4327732"/>
          </a:xfrm>
          <a:prstGeom prst="rect">
            <a:avLst/>
          </a:prstGeom>
        </p:spPr>
      </p:pic>
      <p:sp>
        <p:nvSpPr>
          <p:cNvPr id="6" name="Content Placeholder 2">
            <a:extLst>
              <a:ext uri="{FF2B5EF4-FFF2-40B4-BE49-F238E27FC236}">
                <a16:creationId xmlns:a16="http://schemas.microsoft.com/office/drawing/2014/main" id="{A3299E72-699A-D892-F94D-612985802B0F}"/>
              </a:ext>
            </a:extLst>
          </p:cNvPr>
          <p:cNvSpPr txBox="1">
            <a:spLocks/>
          </p:cNvSpPr>
          <p:nvPr/>
        </p:nvSpPr>
        <p:spPr>
          <a:xfrm>
            <a:off x="1208313" y="5705670"/>
            <a:ext cx="10908103" cy="35671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dirty="0"/>
              <a:t>Market category with the most average popularity: Crossover, Flex Fuel, Performance |  Flex Fuel, Diesel </a:t>
            </a:r>
          </a:p>
        </p:txBody>
      </p:sp>
    </p:spTree>
    <p:extLst>
      <p:ext uri="{BB962C8B-B14F-4D97-AF65-F5344CB8AC3E}">
        <p14:creationId xmlns:p14="http://schemas.microsoft.com/office/powerpoint/2010/main" val="1007827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3299E72-699A-D892-F94D-612985802B0F}"/>
              </a:ext>
            </a:extLst>
          </p:cNvPr>
          <p:cNvSpPr txBox="1">
            <a:spLocks/>
          </p:cNvSpPr>
          <p:nvPr/>
        </p:nvSpPr>
        <p:spPr>
          <a:xfrm>
            <a:off x="1208313" y="5498636"/>
            <a:ext cx="10908103" cy="35671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dirty="0"/>
              <a:t>Coefficient: 360.5</a:t>
            </a:r>
          </a:p>
          <a:p>
            <a:r>
              <a:rPr lang="en-IN" sz="1200" dirty="0"/>
              <a:t>Positive correlation between engine HP and MSRP.  </a:t>
            </a:r>
          </a:p>
        </p:txBody>
      </p:sp>
      <p:sp>
        <p:nvSpPr>
          <p:cNvPr id="8" name="Content Placeholder 2">
            <a:extLst>
              <a:ext uri="{FF2B5EF4-FFF2-40B4-BE49-F238E27FC236}">
                <a16:creationId xmlns:a16="http://schemas.microsoft.com/office/drawing/2014/main" id="{832E81CC-5949-1DD8-0A11-6F1D8B6F6BBB}"/>
              </a:ext>
            </a:extLst>
          </p:cNvPr>
          <p:cNvSpPr txBox="1">
            <a:spLocks/>
          </p:cNvSpPr>
          <p:nvPr/>
        </p:nvSpPr>
        <p:spPr>
          <a:xfrm>
            <a:off x="1208313" y="240990"/>
            <a:ext cx="10908103" cy="35671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b="1" u="sng" dirty="0"/>
              <a:t>Task 2:  </a:t>
            </a:r>
            <a:r>
              <a:rPr lang="en-US" sz="1400" dirty="0"/>
              <a:t>What is the relationship between a car's engine power and its price?</a:t>
            </a:r>
          </a:p>
          <a:p>
            <a:endParaRPr lang="en-US" sz="1400" dirty="0"/>
          </a:p>
          <a:p>
            <a:endParaRPr lang="en-IN" sz="1400" dirty="0"/>
          </a:p>
        </p:txBody>
      </p:sp>
      <p:pic>
        <p:nvPicPr>
          <p:cNvPr id="11" name="Picture 10" descr="A graph with blue and red dots&#10;&#10;Description automatically generated">
            <a:extLst>
              <a:ext uri="{FF2B5EF4-FFF2-40B4-BE49-F238E27FC236}">
                <a16:creationId xmlns:a16="http://schemas.microsoft.com/office/drawing/2014/main" id="{6B398E16-C06E-8211-D1D4-885DEA9B5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313" y="744066"/>
            <a:ext cx="9297698" cy="4610743"/>
          </a:xfrm>
          <a:prstGeom prst="rect">
            <a:avLst/>
          </a:prstGeom>
        </p:spPr>
      </p:pic>
    </p:spTree>
    <p:extLst>
      <p:ext uri="{BB962C8B-B14F-4D97-AF65-F5344CB8AC3E}">
        <p14:creationId xmlns:p14="http://schemas.microsoft.com/office/powerpoint/2010/main" val="2362075480"/>
      </p:ext>
    </p:extLst>
  </p:cSld>
  <p:clrMapOvr>
    <a:masterClrMapping/>
  </p:clrMapOvr>
</p:sld>
</file>

<file path=ppt/theme/theme1.xml><?xml version="1.0" encoding="utf-8"?>
<a:theme xmlns:a="http://schemas.openxmlformats.org/drawingml/2006/main" name="Regatta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781</TotalTime>
  <Words>1294</Words>
  <Application>Microsoft Office PowerPoint</Application>
  <PresentationFormat>Widescreen</PresentationFormat>
  <Paragraphs>103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Manrope</vt:lpstr>
      <vt:lpstr>Walbaum Display</vt:lpstr>
      <vt:lpstr>RegattaVTI</vt:lpstr>
      <vt:lpstr>Analyzing the Impact of Car Features on Price and Profitability </vt:lpstr>
      <vt:lpstr>Project Description</vt:lpstr>
      <vt:lpstr>Approach</vt:lpstr>
      <vt:lpstr>Tech-Stack Used</vt:lpstr>
      <vt:lpstr>PowerPoint Presentation</vt:lpstr>
      <vt:lpstr>Understanding Data</vt:lpstr>
      <vt:lpstr>Data Cleaning</vt:lpstr>
      <vt:lpstr>Insights</vt:lpstr>
      <vt:lpstr>PowerPoint Presentation</vt:lpstr>
      <vt:lpstr>PowerPoint Presentation</vt:lpstr>
      <vt:lpstr>PowerPoint Presentation</vt:lpstr>
      <vt:lpstr>PowerPoint Presentation</vt:lpstr>
      <vt:lpstr>Dashboard Analysis Tasks</vt:lpstr>
      <vt:lpstr>PowerPoint Presentation</vt:lpstr>
      <vt:lpstr>PowerPoint Presentation</vt:lpstr>
      <vt:lpstr>PowerPoint Presentation</vt:lpstr>
      <vt:lpstr>PowerPoint Presentation</vt:lpstr>
      <vt:lpstr>PowerPoint Presentation</vt:lpstr>
      <vt:lpstr>DASHBOARD provided in excel file</vt:lpstr>
      <vt:lpstr>Key Insights for business / REPORT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Meghneel Gogoi [CCE - 2022]</dc:creator>
  <cp:lastModifiedBy>Meghneel Gogoi [CCE - 2022]</cp:lastModifiedBy>
  <cp:revision>1</cp:revision>
  <dcterms:created xsi:type="dcterms:W3CDTF">2024-08-17T06:17:36Z</dcterms:created>
  <dcterms:modified xsi:type="dcterms:W3CDTF">2024-08-17T19:18:57Z</dcterms:modified>
</cp:coreProperties>
</file>