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259" r:id="rId3"/>
    <p:sldId id="261" r:id="rId4"/>
    <p:sldId id="263" r:id="rId5"/>
    <p:sldId id="275" r:id="rId6"/>
    <p:sldId id="264" r:id="rId7"/>
    <p:sldId id="284" r:id="rId8"/>
    <p:sldId id="265" r:id="rId9"/>
    <p:sldId id="266" r:id="rId10"/>
    <p:sldId id="285" r:id="rId11"/>
    <p:sldId id="268" r:id="rId12"/>
    <p:sldId id="278" r:id="rId13"/>
    <p:sldId id="279" r:id="rId14"/>
    <p:sldId id="280" r:id="rId15"/>
    <p:sldId id="281" r:id="rId16"/>
    <p:sldId id="282" r:id="rId17"/>
    <p:sldId id="269" r:id="rId18"/>
    <p:sldId id="272" r:id="rId19"/>
    <p:sldId id="270" r:id="rId20"/>
    <p:sldId id="273" r:id="rId21"/>
    <p:sldId id="274"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roduction" id="{1BD0E75E-ED94-4F88-B8E9-853F85056D5F}">
          <p14:sldIdLst>
            <p14:sldId id="256"/>
            <p14:sldId id="259"/>
            <p14:sldId id="261"/>
            <p14:sldId id="263"/>
            <p14:sldId id="275"/>
            <p14:sldId id="264"/>
            <p14:sldId id="284"/>
            <p14:sldId id="265"/>
            <p14:sldId id="266"/>
            <p14:sldId id="285"/>
            <p14:sldId id="268"/>
            <p14:sldId id="278"/>
            <p14:sldId id="279"/>
            <p14:sldId id="280"/>
            <p14:sldId id="281"/>
            <p14:sldId id="282"/>
            <p14:sldId id="269"/>
            <p14:sldId id="272"/>
            <p14:sldId id="270"/>
            <p14:sldId id="273"/>
            <p14:sldId id="274"/>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7D9F59-1E10-4A9B-A1B9-2BAC453C0211}" type="datetimeFigureOut">
              <a:rPr lang="en-US" smtClean="0"/>
              <a:t>11/8/2024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1C0B06-3340-4109-9BB8-90BBDABABCD8}" type="slidenum">
              <a:rPr lang="en-US" smtClean="0"/>
              <a:t>‹#›</a:t>
            </a:fld>
            <a:endParaRPr lang="en-US"/>
          </a:p>
        </p:txBody>
      </p:sp>
    </p:spTree>
    <p:extLst>
      <p:ext uri="{BB962C8B-B14F-4D97-AF65-F5344CB8AC3E}">
        <p14:creationId xmlns:p14="http://schemas.microsoft.com/office/powerpoint/2010/main" val="169821173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E6848-630C-4143-931A-3482CD985CE7}"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7B949A-DC14-404E-98B4-A4D89143D60E}" type="slidenum">
              <a:rPr lang="en-US" smtClean="0"/>
              <a:t>‹#›</a:t>
            </a:fld>
            <a:endParaRPr lang="en-US"/>
          </a:p>
        </p:txBody>
      </p:sp>
    </p:spTree>
    <p:extLst>
      <p:ext uri="{BB962C8B-B14F-4D97-AF65-F5344CB8AC3E}">
        <p14:creationId xmlns:p14="http://schemas.microsoft.com/office/powerpoint/2010/main" val="378405754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FA4D39-3DF9-45F0-B12A-A60F2B84AF00}" type="datetime1">
              <a:rPr lang="en-US" smtClean="0"/>
              <a:t>11/8/2024</a:t>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p>
        </p:txBody>
      </p:sp>
      <p:sp>
        <p:nvSpPr>
          <p:cNvPr id="6" name="Slide Number Placeholder 5"/>
          <p:cNvSpPr>
            <a:spLocks noGrp="1"/>
          </p:cNvSpPr>
          <p:nvPr>
            <p:ph type="sldNum" sz="quarter" idx="12"/>
          </p:nvPr>
        </p:nvSpPr>
        <p:spPr/>
        <p:txBody>
          <a:bodyPr/>
          <a:lstStyle/>
          <a:p>
            <a:fld id="{252F294B-B6A8-44F3-8A3C-0EE5B1E3450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237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A10A5-7694-4E6D-B9EB-5FED3A264B2B}" type="datetime1">
              <a:rPr lang="en-US" smtClean="0"/>
              <a:t>11/8/2024</a:t>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p>
        </p:txBody>
      </p:sp>
      <p:sp>
        <p:nvSpPr>
          <p:cNvPr id="6" name="Slide Number Placeholder 5"/>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30425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E15FEA-70C5-4284-AE7E-C5E02B60CA1B}" type="datetime1">
              <a:rPr lang="en-US" smtClean="0"/>
              <a:t>11/8/2024</a:t>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p>
        </p:txBody>
      </p:sp>
      <p:sp>
        <p:nvSpPr>
          <p:cNvPr id="6" name="Slide Number Placeholder 5"/>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1144243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0A95E-1C47-4CEF-BFBB-0974FDB304DB}" type="datetime1">
              <a:rPr lang="en-US" smtClean="0"/>
              <a:t>11/8/2024</a:t>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p>
        </p:txBody>
      </p:sp>
      <p:sp>
        <p:nvSpPr>
          <p:cNvPr id="6" name="Slide Number Placeholder 5"/>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54021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88B2C4-D439-45A3-A117-51F3E01B60C3}" type="datetime1">
              <a:rPr lang="en-US" smtClean="0"/>
              <a:t>11/8/2024</a:t>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p>
        </p:txBody>
      </p:sp>
      <p:sp>
        <p:nvSpPr>
          <p:cNvPr id="6" name="Slide Number Placeholder 5"/>
          <p:cNvSpPr>
            <a:spLocks noGrp="1"/>
          </p:cNvSpPr>
          <p:nvPr>
            <p:ph type="sldNum" sz="quarter" idx="12"/>
          </p:nvPr>
        </p:nvSpPr>
        <p:spPr/>
        <p:txBody>
          <a:bodyPr/>
          <a:lstStyle/>
          <a:p>
            <a:fld id="{252F294B-B6A8-44F3-8A3C-0EE5B1E3450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105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067F6E-A66B-4381-8A2C-3486C09D598B}" type="datetime1">
              <a:rPr lang="en-US" smtClean="0"/>
              <a:t>11/8/2024</a:t>
            </a:fld>
            <a:endParaRPr lang="en-US"/>
          </a:p>
        </p:txBody>
      </p:sp>
      <p:sp>
        <p:nvSpPr>
          <p:cNvPr id="6" name="Footer Placeholder 5"/>
          <p:cNvSpPr>
            <a:spLocks noGrp="1"/>
          </p:cNvSpPr>
          <p:nvPr>
            <p:ph type="ftr" sz="quarter" idx="11"/>
          </p:nvPr>
        </p:nvSpPr>
        <p:spPr/>
        <p:txBody>
          <a:bodyPr/>
          <a:lstStyle/>
          <a:p>
            <a:r>
              <a:rPr lang="en-US"/>
              <a:t>Department of Computer Science &amp; Engineering ,CSPIT</a:t>
            </a:r>
          </a:p>
        </p:txBody>
      </p:sp>
      <p:sp>
        <p:nvSpPr>
          <p:cNvPr id="7" name="Slide Number Placeholder 6"/>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1577703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96E20F-C7C1-4D22-8980-41122AA8A602}" type="datetime1">
              <a:rPr lang="en-US" smtClean="0"/>
              <a:t>11/8/2024</a:t>
            </a:fld>
            <a:endParaRPr lang="en-US"/>
          </a:p>
        </p:txBody>
      </p:sp>
      <p:sp>
        <p:nvSpPr>
          <p:cNvPr id="8" name="Footer Placeholder 7"/>
          <p:cNvSpPr>
            <a:spLocks noGrp="1"/>
          </p:cNvSpPr>
          <p:nvPr>
            <p:ph type="ftr" sz="quarter" idx="11"/>
          </p:nvPr>
        </p:nvSpPr>
        <p:spPr/>
        <p:txBody>
          <a:bodyPr/>
          <a:lstStyle/>
          <a:p>
            <a:r>
              <a:rPr lang="en-US"/>
              <a:t>Department of Computer Science &amp; Engineering ,CSPIT</a:t>
            </a:r>
          </a:p>
        </p:txBody>
      </p:sp>
      <p:sp>
        <p:nvSpPr>
          <p:cNvPr id="9" name="Slide Number Placeholder 8"/>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1977456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8222F-A0B4-4627-BA7D-1684A17AC69B}" type="datetime1">
              <a:rPr lang="en-US" smtClean="0"/>
              <a:t>11/8/2024</a:t>
            </a:fld>
            <a:endParaRPr lang="en-US"/>
          </a:p>
        </p:txBody>
      </p:sp>
      <p:sp>
        <p:nvSpPr>
          <p:cNvPr id="4" name="Footer Placeholder 3"/>
          <p:cNvSpPr>
            <a:spLocks noGrp="1"/>
          </p:cNvSpPr>
          <p:nvPr>
            <p:ph type="ftr" sz="quarter" idx="11"/>
          </p:nvPr>
        </p:nvSpPr>
        <p:spPr/>
        <p:txBody>
          <a:bodyPr/>
          <a:lstStyle/>
          <a:p>
            <a:r>
              <a:rPr lang="en-US"/>
              <a:t>Department of Computer Science &amp; Engineering ,CSPIT</a:t>
            </a:r>
          </a:p>
        </p:txBody>
      </p:sp>
      <p:sp>
        <p:nvSpPr>
          <p:cNvPr id="5" name="Slide Number Placeholder 4"/>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3804862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F57C41A-BDE4-4D8F-A183-1217B30E28B4}" type="datetime1">
              <a:rPr lang="en-US" smtClean="0"/>
              <a:t>11/8/2024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Science &amp; Engineering ,CSPIT</a:t>
            </a:r>
          </a:p>
        </p:txBody>
      </p:sp>
      <p:sp>
        <p:nvSpPr>
          <p:cNvPr id="9" name="Slide Number Placeholder 8"/>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111009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31206F-3307-4F0F-A434-2A5B37659217}" type="datetime1">
              <a:rPr lang="en-US" smtClean="0"/>
              <a:t>11/8/2024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Department of Computer Science &amp; Engineering ,CSPIT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2F294B-B6A8-44F3-8A3C-0EE5B1E3450E}" type="slidenum">
              <a:rPr lang="en-US" smtClean="0"/>
              <a:t>‹#›</a:t>
            </a:fld>
            <a:endParaRPr lang="en-US"/>
          </a:p>
        </p:txBody>
      </p:sp>
    </p:spTree>
    <p:extLst>
      <p:ext uri="{BB962C8B-B14F-4D97-AF65-F5344CB8AC3E}">
        <p14:creationId xmlns:p14="http://schemas.microsoft.com/office/powerpoint/2010/main" val="280701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F0B680-DFE7-47E7-8C10-791358E93EC8}" type="datetime1">
              <a:rPr lang="en-US" smtClean="0"/>
              <a:t>11/8/2024</a:t>
            </a:fld>
            <a:endParaRPr lang="en-US"/>
          </a:p>
        </p:txBody>
      </p:sp>
      <p:sp>
        <p:nvSpPr>
          <p:cNvPr id="6" name="Footer Placeholder 5"/>
          <p:cNvSpPr>
            <a:spLocks noGrp="1"/>
          </p:cNvSpPr>
          <p:nvPr>
            <p:ph type="ftr" sz="quarter" idx="11"/>
          </p:nvPr>
        </p:nvSpPr>
        <p:spPr/>
        <p:txBody>
          <a:bodyPr/>
          <a:lstStyle/>
          <a:p>
            <a:r>
              <a:rPr lang="en-US"/>
              <a:t>Department of Computer Science &amp; Engineering ,CSPIT</a:t>
            </a:r>
          </a:p>
        </p:txBody>
      </p:sp>
      <p:sp>
        <p:nvSpPr>
          <p:cNvPr id="7" name="Slide Number Placeholder 6"/>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1633624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1EE931B-43B2-469F-93B9-3C56D1192037}" type="datetime1">
              <a:rPr lang="en-US" smtClean="0"/>
              <a:t>11/8/2024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Computer Science &amp; Engineering ,CSPIT</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52F294B-B6A8-44F3-8A3C-0EE5B1E3450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207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youtu.be/MC--T_ULUGE?si=FdjyCL2tv-b4CiKR" TargetMode="External"/><Relationship Id="rId3" Type="http://schemas.openxmlformats.org/officeDocument/2006/relationships/hyperlink" Target="https://www.w3schools.com/css/default.asp" TargetMode="External"/><Relationship Id="rId7" Type="http://schemas.openxmlformats.org/officeDocument/2006/relationships/hyperlink" Target="https://www.geeksforgeeks.org/sql-create-database" TargetMode="External"/><Relationship Id="rId2" Type="http://schemas.openxmlformats.org/officeDocument/2006/relationships/hyperlink" Target="https://www.w3schools.com/html" TargetMode="External"/><Relationship Id="rId1" Type="http://schemas.openxmlformats.org/officeDocument/2006/relationships/slideLayout" Target="../slideLayouts/slideLayout2.xml"/><Relationship Id="rId6" Type="http://schemas.openxmlformats.org/officeDocument/2006/relationships/hyperlink" Target="https://youtu.be/33stYi03hAs?si=qXX9Uu-bhP6FjbNg" TargetMode="External"/><Relationship Id="rId5" Type="http://schemas.openxmlformats.org/officeDocument/2006/relationships/hyperlink" Target="https://youtu.be/hQPBeS4xlxg?si=rXZEsvCdbW7mfHv-" TargetMode="External"/><Relationship Id="rId10" Type="http://schemas.openxmlformats.org/officeDocument/2006/relationships/hyperlink" Target="https://bookmysport.co.in/" TargetMode="External"/><Relationship Id="rId4" Type="http://schemas.openxmlformats.org/officeDocument/2006/relationships/hyperlink" Target="https://www.w3schools.com/php/default.asp" TargetMode="External"/><Relationship Id="rId9" Type="http://schemas.openxmlformats.org/officeDocument/2006/relationships/hyperlink" Target="https://playo.c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252F294B-B6A8-44F3-8A3C-0EE5B1E3450E}" type="slidenum">
              <a:rPr lang="en-US" smtClean="0"/>
              <a:t>1</a:t>
            </a:fld>
            <a:endParaRPr lang="en-US"/>
          </a:p>
        </p:txBody>
      </p:sp>
      <p:sp>
        <p:nvSpPr>
          <p:cNvPr id="4" name="Rectangle 3"/>
          <p:cNvSpPr/>
          <p:nvPr/>
        </p:nvSpPr>
        <p:spPr>
          <a:xfrm>
            <a:off x="7070102" y="4714310"/>
            <a:ext cx="4989107" cy="2416046"/>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Team Members : Nisarg Patel 23CS070</a:t>
            </a:r>
            <a:endParaRPr lang="en-US" dirty="0">
              <a:latin typeface="Times New Roman" panose="02020603050405020304" pitchFamily="18" charset="0"/>
              <a:cs typeface="Times New Roman" panose="02020603050405020304" pitchFamily="18" charset="0"/>
            </a:endParaRPr>
          </a:p>
          <a:p>
            <a:pPr>
              <a:spcBef>
                <a:spcPts val="1000"/>
              </a:spcBef>
            </a:pP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Tejas</a:t>
            </a:r>
            <a:r>
              <a:rPr lang="en-US" dirty="0">
                <a:solidFill>
                  <a:srgbClr val="000000"/>
                </a:solidFill>
                <a:latin typeface="Times New Roman" panose="02020603050405020304" pitchFamily="18" charset="0"/>
                <a:cs typeface="Times New Roman" panose="02020603050405020304" pitchFamily="18" charset="0"/>
              </a:rPr>
              <a:t> Patel 23CS075</a:t>
            </a:r>
          </a:p>
          <a:p>
            <a:pPr>
              <a:spcBef>
                <a:spcPts val="1000"/>
              </a:spcBef>
            </a:pPr>
            <a:r>
              <a:rPr lang="en-US" dirty="0">
                <a:solidFill>
                  <a:srgbClr val="000000"/>
                </a:solidFill>
                <a:latin typeface="Times New Roman" panose="02020603050405020304" pitchFamily="18" charset="0"/>
                <a:cs typeface="Times New Roman" panose="02020603050405020304" pitchFamily="18" charset="0"/>
              </a:rPr>
              <a:t>			    Megh Patel 23CS069</a:t>
            </a:r>
            <a:endParaRPr lang="en-US" dirty="0">
              <a:latin typeface="Times New Roman" panose="02020603050405020304" pitchFamily="18" charset="0"/>
              <a:cs typeface="Times New Roman" panose="02020603050405020304" pitchFamily="18" charset="0"/>
            </a:endParaRPr>
          </a:p>
          <a:p>
            <a:pPr>
              <a:spcBef>
                <a:spcPts val="1000"/>
              </a:spcBef>
            </a:pPr>
            <a:br>
              <a:rPr lang="en-US" dirty="0"/>
            </a:br>
            <a:r>
              <a:rPr lang="en-US" dirty="0">
                <a:solidFill>
                  <a:srgbClr val="000000"/>
                </a:solidFill>
                <a:latin typeface="Calibri" panose="020F0502020204030204" pitchFamily="34" charset="0"/>
              </a:rPr>
              <a:t>      </a:t>
            </a:r>
            <a:endParaRPr lang="en-US" dirty="0"/>
          </a:p>
          <a:p>
            <a:br>
              <a:rPr lang="en-US" dirty="0"/>
            </a:br>
            <a:endParaRPr lang="en-US" dirty="0"/>
          </a:p>
        </p:txBody>
      </p:sp>
      <p:sp>
        <p:nvSpPr>
          <p:cNvPr id="6" name="Rectangle 5"/>
          <p:cNvSpPr/>
          <p:nvPr/>
        </p:nvSpPr>
        <p:spPr>
          <a:xfrm>
            <a:off x="389641" y="4743498"/>
            <a:ext cx="6096000" cy="923330"/>
          </a:xfrm>
          <a:prstGeom prst="rect">
            <a:avLst/>
          </a:prstGeom>
        </p:spPr>
        <p:txBody>
          <a:bodyPr>
            <a:spAutoFit/>
          </a:bodyPr>
          <a:lstStyle/>
          <a:p>
            <a:r>
              <a:rPr lang="en-US" dirty="0">
                <a:solidFill>
                  <a:srgbClr val="000000"/>
                </a:solidFill>
                <a:latin typeface="Times New Roman" panose="02020603050405020304" pitchFamily="18" charset="0"/>
                <a:cs typeface="Times New Roman" panose="02020603050405020304" pitchFamily="18" charset="0"/>
              </a:rPr>
              <a:t>Guided By : Asst. Prof. Pinal </a:t>
            </a:r>
            <a:r>
              <a:rPr lang="en-US" dirty="0" err="1">
                <a:solidFill>
                  <a:srgbClr val="000000"/>
                </a:solidFill>
                <a:latin typeface="Times New Roman" panose="02020603050405020304" pitchFamily="18" charset="0"/>
                <a:cs typeface="Times New Roman" panose="02020603050405020304" pitchFamily="18" charset="0"/>
              </a:rPr>
              <a:t>Hansora</a:t>
            </a:r>
            <a:r>
              <a:rPr lang="en-US" dirty="0">
                <a:solidFill>
                  <a:srgbClr val="000000"/>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br>
              <a:rPr lang="en-US" dirty="0"/>
            </a:b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8535" y="379250"/>
            <a:ext cx="4672240" cy="894445"/>
          </a:xfrm>
          <a:prstGeom prst="rect">
            <a:avLst/>
          </a:prstGeom>
        </p:spPr>
      </p:pic>
      <p:sp>
        <p:nvSpPr>
          <p:cNvPr id="11" name="Title 10"/>
          <p:cNvSpPr>
            <a:spLocks noGrp="1"/>
          </p:cNvSpPr>
          <p:nvPr>
            <p:ph type="ctrTitle"/>
          </p:nvPr>
        </p:nvSpPr>
        <p:spPr>
          <a:xfrm>
            <a:off x="1097280" y="758952"/>
            <a:ext cx="10058400" cy="3575656"/>
          </a:xfrm>
        </p:spPr>
        <p:txBody>
          <a:bodyPr>
            <a:normAutofit/>
          </a:bodyPr>
          <a:lstStyle/>
          <a:p>
            <a:pPr algn="ctr"/>
            <a:r>
              <a:rPr lang="en-IN" sz="4800" dirty="0">
                <a:solidFill>
                  <a:schemeClr val="tx1"/>
                </a:solidFill>
                <a:latin typeface="Times New Roman" panose="02020603050405020304" pitchFamily="18" charset="0"/>
                <a:cs typeface="Times New Roman" panose="02020603050405020304" pitchFamily="18" charset="0"/>
              </a:rPr>
              <a:t>SPORTS LOCATION SEARCH SYSTEM</a:t>
            </a:r>
            <a:br>
              <a:rPr lang="en-IN" sz="4800" dirty="0"/>
            </a:br>
            <a:br>
              <a:rPr lang="en-IN" sz="4800" dirty="0"/>
            </a:br>
            <a:r>
              <a:rPr lang="en-IN" sz="3600" dirty="0">
                <a:latin typeface="Times New Roman" panose="02020603050405020304" pitchFamily="18" charset="0"/>
                <a:cs typeface="Times New Roman" panose="02020603050405020304" pitchFamily="18" charset="0"/>
              </a:rPr>
              <a:t>CSE204: Project-I</a:t>
            </a:r>
            <a:endParaRPr lang="en-IN" sz="4800" dirty="0">
              <a:latin typeface="Times New Roman" panose="02020603050405020304" pitchFamily="18" charset="0"/>
              <a:cs typeface="Times New Roman" panose="02020603050405020304" pitchFamily="18" charset="0"/>
            </a:endParaRPr>
          </a:p>
        </p:txBody>
      </p:sp>
      <p:sp>
        <p:nvSpPr>
          <p:cNvPr id="12" name="Title 10"/>
          <p:cNvSpPr txBox="1">
            <a:spLocks/>
          </p:cNvSpPr>
          <p:nvPr/>
        </p:nvSpPr>
        <p:spPr>
          <a:xfrm>
            <a:off x="1097280" y="5530362"/>
            <a:ext cx="10058400" cy="592074"/>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endParaRPr lang="en-IN" sz="4800" b="1" dirty="0"/>
          </a:p>
        </p:txBody>
      </p:sp>
      <p:sp>
        <p:nvSpPr>
          <p:cNvPr id="13" name="Rectangle 12"/>
          <p:cNvSpPr/>
          <p:nvPr/>
        </p:nvSpPr>
        <p:spPr>
          <a:xfrm>
            <a:off x="2705099" y="6324525"/>
            <a:ext cx="7045570" cy="615553"/>
          </a:xfrm>
          <a:prstGeom prst="rect">
            <a:avLst/>
          </a:prstGeom>
        </p:spPr>
        <p:txBody>
          <a:bodyPr wrap="square">
            <a:spAutoFit/>
          </a:bodyPr>
          <a:lstStyle/>
          <a:p>
            <a:pPr algn="ctr"/>
            <a:r>
              <a:rPr lang="en-IN" sz="1600" b="1" dirty="0">
                <a:solidFill>
                  <a:schemeClr val="bg1"/>
                </a:solidFill>
              </a:rPr>
              <a:t>Department of Computer Science &amp; Engineering, </a:t>
            </a:r>
          </a:p>
          <a:p>
            <a:r>
              <a:rPr lang="en-US" b="1" dirty="0"/>
              <a:t>                        </a:t>
            </a:r>
            <a:r>
              <a:rPr lang="en-US" b="1" dirty="0">
                <a:solidFill>
                  <a:schemeClr val="bg1"/>
                </a:solidFill>
              </a:rPr>
              <a:t> </a:t>
            </a:r>
            <a:r>
              <a:rPr lang="en-US" sz="1600" b="1" dirty="0">
                <a:solidFill>
                  <a:schemeClr val="bg1"/>
                </a:solidFill>
              </a:rPr>
              <a:t>Chandubhai S. Patel Institute of Technology (CSPIT)</a:t>
            </a:r>
            <a:endParaRPr lang="en-IN" sz="1600"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295" y="0"/>
            <a:ext cx="2054374" cy="2054374"/>
          </a:xfrm>
          <a:prstGeom prst="rect">
            <a:avLst/>
          </a:prstGeom>
        </p:spPr>
      </p:pic>
    </p:spTree>
    <p:extLst>
      <p:ext uri="{BB962C8B-B14F-4D97-AF65-F5344CB8AC3E}">
        <p14:creationId xmlns:p14="http://schemas.microsoft.com/office/powerpoint/2010/main" val="212081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ARCHITECTURAL   DESIGN</a:t>
            </a:r>
            <a:endParaRPr lang="en-US" dirty="0"/>
          </a:p>
        </p:txBody>
      </p:sp>
      <p:sp>
        <p:nvSpPr>
          <p:cNvPr id="4" name="Footer Placeholder 3"/>
          <p:cNvSpPr>
            <a:spLocks noGrp="1"/>
          </p:cNvSpPr>
          <p:nvPr>
            <p:ph type="ftr" sz="quarter" idx="11"/>
          </p:nvPr>
        </p:nvSpPr>
        <p:spPr/>
        <p:txBody>
          <a:bodyPr/>
          <a:lstStyle/>
          <a:p>
            <a:r>
              <a:rPr lang="en-US"/>
              <a:t>Department of Computer Science &amp; Engineering ,CSPIT</a:t>
            </a:r>
          </a:p>
        </p:txBody>
      </p:sp>
      <p:sp>
        <p:nvSpPr>
          <p:cNvPr id="5" name="Slide Number Placeholder 4"/>
          <p:cNvSpPr>
            <a:spLocks noGrp="1"/>
          </p:cNvSpPr>
          <p:nvPr>
            <p:ph type="sldNum" sz="quarter" idx="12"/>
          </p:nvPr>
        </p:nvSpPr>
        <p:spPr/>
        <p:txBody>
          <a:bodyPr/>
          <a:lstStyle/>
          <a:p>
            <a:fld id="{252F294B-B6A8-44F3-8A3C-0EE5B1E3450E}" type="slidenum">
              <a:rPr lang="en-US" smtClean="0"/>
              <a:t>10</a:t>
            </a:fld>
            <a:endParaRPr lang="en-US"/>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37359"/>
            <a:ext cx="12192000" cy="4555375"/>
          </a:xfrm>
          <a:prstGeom prst="rect">
            <a:avLst/>
          </a:prstGeom>
        </p:spPr>
      </p:pic>
    </p:spTree>
    <p:extLst>
      <p:ext uri="{BB962C8B-B14F-4D97-AF65-F5344CB8AC3E}">
        <p14:creationId xmlns:p14="http://schemas.microsoft.com/office/powerpoint/2010/main" val="853355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7C492-8B1A-0094-F41D-3230C23F31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282666-6195-9111-3858-3A15017408FE}"/>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RESULTS</a:t>
            </a:r>
          </a:p>
        </p:txBody>
      </p:sp>
      <p:sp>
        <p:nvSpPr>
          <p:cNvPr id="6" name="Content Placeholder 5">
            <a:extLst>
              <a:ext uri="{FF2B5EF4-FFF2-40B4-BE49-F238E27FC236}">
                <a16:creationId xmlns:a16="http://schemas.microsoft.com/office/drawing/2014/main" id="{52602399-51F6-D71F-2BAF-11C5DCD9089D}"/>
              </a:ext>
            </a:extLst>
          </p:cNvPr>
          <p:cNvSpPr>
            <a:spLocks noGrp="1"/>
          </p:cNvSpPr>
          <p:nvPr>
            <p:ph idx="1"/>
          </p:nvPr>
        </p:nvSpPr>
        <p:spPr/>
        <p:txBody>
          <a:bodyPr>
            <a:normAutofit/>
          </a:bodyPr>
          <a:lstStyle/>
          <a:p>
            <a:pPr marL="749808" lvl="1" indent="-457200" algn="just">
              <a:lnSpc>
                <a:spcPct val="150000"/>
              </a:lnSpc>
              <a:buClr>
                <a:schemeClr val="tx1"/>
              </a:buClr>
              <a:buFont typeface="Wingdings" panose="05000000000000000000" pitchFamily="2" charset="2"/>
              <a:buChar char="v"/>
            </a:pPr>
            <a:r>
              <a:rPr lang="en-IN" sz="2000" dirty="0">
                <a:solidFill>
                  <a:schemeClr val="tx1"/>
                </a:solidFill>
                <a:latin typeface="Times New Roman" panose="02020603050405020304" pitchFamily="18" charset="0"/>
                <a:cs typeface="Times New Roman" panose="02020603050405020304" pitchFamily="18" charset="0"/>
              </a:rPr>
              <a:t>Key features developed include:</a:t>
            </a:r>
          </a:p>
          <a:p>
            <a:pPr marL="932688" lvl="2" indent="-457200" algn="just">
              <a:lnSpc>
                <a:spcPct val="150000"/>
              </a:lnSpc>
              <a:buClr>
                <a:schemeClr val="tx1"/>
              </a:buClr>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User registration, login, and search functionality.</a:t>
            </a:r>
            <a:endParaRPr lang="en-IN" sz="2000" dirty="0">
              <a:solidFill>
                <a:schemeClr val="tx1"/>
              </a:solidFill>
              <a:latin typeface="Times New Roman" panose="02020603050405020304" pitchFamily="18" charset="0"/>
              <a:cs typeface="Times New Roman" panose="02020603050405020304" pitchFamily="18" charset="0"/>
            </a:endParaRPr>
          </a:p>
          <a:p>
            <a:pPr marL="932688" lvl="2" indent="-457200" algn="just">
              <a:lnSpc>
                <a:spcPct val="150000"/>
              </a:lnSpc>
              <a:buClr>
                <a:schemeClr val="tx1"/>
              </a:buClr>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Advanced filtering and venue comparison options.</a:t>
            </a:r>
          </a:p>
          <a:p>
            <a:pPr marL="932688" lvl="2" indent="-457200" algn="just">
              <a:lnSpc>
                <a:spcPct val="150000"/>
              </a:lnSpc>
              <a:buClr>
                <a:schemeClr val="tx1"/>
              </a:buClr>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Admin dashboard for venue and booking management.</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5D257DB-ED34-62EC-4C70-044D3DDB4AB5}"/>
              </a:ext>
            </a:extLst>
          </p:cNvPr>
          <p:cNvSpPr>
            <a:spLocks noGrp="1"/>
          </p:cNvSpPr>
          <p:nvPr>
            <p:ph type="ftr" sz="quarter" idx="11"/>
          </p:nvPr>
        </p:nvSpPr>
        <p:spPr/>
        <p:txBody>
          <a:bodyPr/>
          <a:lstStyle/>
          <a:p>
            <a:r>
              <a:rPr lang="en-US" sz="1100" dirty="0"/>
              <a:t>Department of Computer Science &amp; Engineering, CSPIT</a:t>
            </a:r>
          </a:p>
        </p:txBody>
      </p:sp>
      <p:sp>
        <p:nvSpPr>
          <p:cNvPr id="5" name="Slide Number Placeholder 4">
            <a:extLst>
              <a:ext uri="{FF2B5EF4-FFF2-40B4-BE49-F238E27FC236}">
                <a16:creationId xmlns:a16="http://schemas.microsoft.com/office/drawing/2014/main" id="{91596407-0809-76DB-702C-06AD69D57399}"/>
              </a:ext>
            </a:extLst>
          </p:cNvPr>
          <p:cNvSpPr>
            <a:spLocks noGrp="1"/>
          </p:cNvSpPr>
          <p:nvPr>
            <p:ph type="sldNum" sz="quarter" idx="12"/>
          </p:nvPr>
        </p:nvSpPr>
        <p:spPr/>
        <p:txBody>
          <a:bodyPr/>
          <a:lstStyle/>
          <a:p>
            <a:fld id="{252F294B-B6A8-44F3-8A3C-0EE5B1E3450E}" type="slidenum">
              <a:rPr lang="en-US" smtClean="0"/>
              <a:t>11</a:t>
            </a:fld>
            <a:endParaRPr lang="en-US"/>
          </a:p>
        </p:txBody>
      </p:sp>
    </p:spTree>
    <p:extLst>
      <p:ext uri="{BB962C8B-B14F-4D97-AF65-F5344CB8AC3E}">
        <p14:creationId xmlns:p14="http://schemas.microsoft.com/office/powerpoint/2010/main" val="3677383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D9E8F-48E9-21CE-2CF1-56142596ECF1}"/>
              </a:ext>
            </a:extLst>
          </p:cNvPr>
          <p:cNvSpPr>
            <a:spLocks noGrp="1"/>
          </p:cNvSpPr>
          <p:nvPr>
            <p:ph type="title"/>
          </p:nvPr>
        </p:nvSpPr>
        <p:spPr>
          <a:xfrm>
            <a:off x="507076" y="286603"/>
            <a:ext cx="10208029" cy="1450757"/>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User Registration</a:t>
            </a:r>
          </a:p>
        </p:txBody>
      </p:sp>
      <p:pic>
        <p:nvPicPr>
          <p:cNvPr id="7" name="Content Placeholder 6">
            <a:extLst>
              <a:ext uri="{FF2B5EF4-FFF2-40B4-BE49-F238E27FC236}">
                <a16:creationId xmlns:a16="http://schemas.microsoft.com/office/drawing/2014/main" id="{3FCAEC17-AA0C-C86C-2577-DF47CDCFE49B}"/>
              </a:ext>
            </a:extLst>
          </p:cNvPr>
          <p:cNvPicPr>
            <a:picLocks noGrp="1" noChangeAspect="1"/>
          </p:cNvPicPr>
          <p:nvPr>
            <p:ph idx="1"/>
          </p:nvPr>
        </p:nvPicPr>
        <p:blipFill>
          <a:blip r:embed="rId2"/>
          <a:stretch>
            <a:fillRect/>
          </a:stretch>
        </p:blipFill>
        <p:spPr>
          <a:xfrm>
            <a:off x="1097280" y="2076638"/>
            <a:ext cx="3278777" cy="3711262"/>
          </a:xfrm>
        </p:spPr>
      </p:pic>
      <p:sp>
        <p:nvSpPr>
          <p:cNvPr id="4" name="Footer Placeholder 3">
            <a:extLst>
              <a:ext uri="{FF2B5EF4-FFF2-40B4-BE49-F238E27FC236}">
                <a16:creationId xmlns:a16="http://schemas.microsoft.com/office/drawing/2014/main" id="{43814CAF-F959-2DDF-773C-B9204D305DC9}"/>
              </a:ext>
            </a:extLst>
          </p:cNvPr>
          <p:cNvSpPr>
            <a:spLocks noGrp="1"/>
          </p:cNvSpPr>
          <p:nvPr>
            <p:ph type="ftr" sz="quarter" idx="11"/>
          </p:nvPr>
        </p:nvSpPr>
        <p:spPr/>
        <p:txBody>
          <a:bodyPr/>
          <a:lstStyle/>
          <a:p>
            <a:r>
              <a:rPr lang="en-US"/>
              <a:t>Department of Computer Science &amp; Engineering ,CSPIT</a:t>
            </a:r>
          </a:p>
        </p:txBody>
      </p:sp>
      <p:sp>
        <p:nvSpPr>
          <p:cNvPr id="5" name="Slide Number Placeholder 4">
            <a:extLst>
              <a:ext uri="{FF2B5EF4-FFF2-40B4-BE49-F238E27FC236}">
                <a16:creationId xmlns:a16="http://schemas.microsoft.com/office/drawing/2014/main" id="{1A8FE357-D8D7-2029-7965-6F40E0E2898F}"/>
              </a:ext>
            </a:extLst>
          </p:cNvPr>
          <p:cNvSpPr>
            <a:spLocks noGrp="1"/>
          </p:cNvSpPr>
          <p:nvPr>
            <p:ph type="sldNum" sz="quarter" idx="12"/>
          </p:nvPr>
        </p:nvSpPr>
        <p:spPr/>
        <p:txBody>
          <a:bodyPr/>
          <a:lstStyle/>
          <a:p>
            <a:fld id="{252F294B-B6A8-44F3-8A3C-0EE5B1E3450E}" type="slidenum">
              <a:rPr lang="en-US" smtClean="0"/>
              <a:t>12</a:t>
            </a:fld>
            <a:endParaRPr lang="en-US"/>
          </a:p>
        </p:txBody>
      </p:sp>
      <p:sp>
        <p:nvSpPr>
          <p:cNvPr id="8" name="Arrow: Right 7">
            <a:extLst>
              <a:ext uri="{FF2B5EF4-FFF2-40B4-BE49-F238E27FC236}">
                <a16:creationId xmlns:a16="http://schemas.microsoft.com/office/drawing/2014/main" id="{0F54885C-E46D-FA82-8149-469FC4B16B45}"/>
              </a:ext>
            </a:extLst>
          </p:cNvPr>
          <p:cNvSpPr/>
          <p:nvPr/>
        </p:nvSpPr>
        <p:spPr>
          <a:xfrm>
            <a:off x="4665305" y="3429000"/>
            <a:ext cx="998377" cy="5738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0AF26DFB-768F-C60C-10B4-03B42BB8D5E0}"/>
              </a:ext>
            </a:extLst>
          </p:cNvPr>
          <p:cNvPicPr>
            <a:picLocks noChangeAspect="1"/>
          </p:cNvPicPr>
          <p:nvPr/>
        </p:nvPicPr>
        <p:blipFill>
          <a:blip r:embed="rId3"/>
          <a:stretch>
            <a:fillRect/>
          </a:stretch>
        </p:blipFill>
        <p:spPr>
          <a:xfrm>
            <a:off x="5663682" y="2076638"/>
            <a:ext cx="5491998" cy="365125"/>
          </a:xfrm>
          <a:prstGeom prst="rect">
            <a:avLst/>
          </a:prstGeom>
        </p:spPr>
      </p:pic>
      <p:pic>
        <p:nvPicPr>
          <p:cNvPr id="12" name="Picture 11">
            <a:extLst>
              <a:ext uri="{FF2B5EF4-FFF2-40B4-BE49-F238E27FC236}">
                <a16:creationId xmlns:a16="http://schemas.microsoft.com/office/drawing/2014/main" id="{FAA01B6D-A89C-0D9C-72B5-DAF35CF0CB67}"/>
              </a:ext>
            </a:extLst>
          </p:cNvPr>
          <p:cNvPicPr>
            <a:picLocks noChangeAspect="1"/>
          </p:cNvPicPr>
          <p:nvPr/>
        </p:nvPicPr>
        <p:blipFill>
          <a:blip r:embed="rId4"/>
          <a:stretch>
            <a:fillRect/>
          </a:stretch>
        </p:blipFill>
        <p:spPr>
          <a:xfrm>
            <a:off x="6410131" y="2572582"/>
            <a:ext cx="3582955" cy="3215318"/>
          </a:xfrm>
          <a:prstGeom prst="rect">
            <a:avLst/>
          </a:prstGeom>
        </p:spPr>
      </p:pic>
    </p:spTree>
    <p:extLst>
      <p:ext uri="{BB962C8B-B14F-4D97-AF65-F5344CB8AC3E}">
        <p14:creationId xmlns:p14="http://schemas.microsoft.com/office/powerpoint/2010/main" val="4288829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A0F71-43FD-D9BA-93B1-22964481DEDC}"/>
              </a:ext>
            </a:extLst>
          </p:cNvPr>
          <p:cNvSpPr>
            <a:spLocks noGrp="1"/>
          </p:cNvSpPr>
          <p:nvPr>
            <p:ph type="title"/>
          </p:nvPr>
        </p:nvSpPr>
        <p:spPr>
          <a:xfrm>
            <a:off x="831272" y="235696"/>
            <a:ext cx="10058400" cy="1450757"/>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Review Submission</a:t>
            </a:r>
          </a:p>
        </p:txBody>
      </p:sp>
      <p:pic>
        <p:nvPicPr>
          <p:cNvPr id="7" name="Content Placeholder 6">
            <a:extLst>
              <a:ext uri="{FF2B5EF4-FFF2-40B4-BE49-F238E27FC236}">
                <a16:creationId xmlns:a16="http://schemas.microsoft.com/office/drawing/2014/main" id="{D9C74E57-C8BD-357E-F70D-9A579AD26674}"/>
              </a:ext>
            </a:extLst>
          </p:cNvPr>
          <p:cNvPicPr>
            <a:picLocks noGrp="1" noChangeAspect="1"/>
          </p:cNvPicPr>
          <p:nvPr>
            <p:ph idx="1"/>
          </p:nvPr>
        </p:nvPicPr>
        <p:blipFill>
          <a:blip r:embed="rId2"/>
          <a:stretch>
            <a:fillRect/>
          </a:stretch>
        </p:blipFill>
        <p:spPr>
          <a:xfrm>
            <a:off x="1097280" y="1864924"/>
            <a:ext cx="3282994" cy="4022725"/>
          </a:xfrm>
        </p:spPr>
      </p:pic>
      <p:sp>
        <p:nvSpPr>
          <p:cNvPr id="4" name="Footer Placeholder 3">
            <a:extLst>
              <a:ext uri="{FF2B5EF4-FFF2-40B4-BE49-F238E27FC236}">
                <a16:creationId xmlns:a16="http://schemas.microsoft.com/office/drawing/2014/main" id="{825C7B1D-154F-2BF3-1126-446085F5D67B}"/>
              </a:ext>
            </a:extLst>
          </p:cNvPr>
          <p:cNvSpPr>
            <a:spLocks noGrp="1"/>
          </p:cNvSpPr>
          <p:nvPr>
            <p:ph type="ftr" sz="quarter" idx="11"/>
          </p:nvPr>
        </p:nvSpPr>
        <p:spPr/>
        <p:txBody>
          <a:bodyPr/>
          <a:lstStyle/>
          <a:p>
            <a:r>
              <a:rPr lang="en-US"/>
              <a:t>Department of Computer Science &amp; Engineering ,CSPIT</a:t>
            </a:r>
          </a:p>
        </p:txBody>
      </p:sp>
      <p:sp>
        <p:nvSpPr>
          <p:cNvPr id="5" name="Slide Number Placeholder 4">
            <a:extLst>
              <a:ext uri="{FF2B5EF4-FFF2-40B4-BE49-F238E27FC236}">
                <a16:creationId xmlns:a16="http://schemas.microsoft.com/office/drawing/2014/main" id="{671E3063-BF9E-FBDA-660E-2B16BB850219}"/>
              </a:ext>
            </a:extLst>
          </p:cNvPr>
          <p:cNvSpPr>
            <a:spLocks noGrp="1"/>
          </p:cNvSpPr>
          <p:nvPr>
            <p:ph type="sldNum" sz="quarter" idx="12"/>
          </p:nvPr>
        </p:nvSpPr>
        <p:spPr/>
        <p:txBody>
          <a:bodyPr/>
          <a:lstStyle/>
          <a:p>
            <a:fld id="{252F294B-B6A8-44F3-8A3C-0EE5B1E3450E}" type="slidenum">
              <a:rPr lang="en-US" smtClean="0"/>
              <a:t>13</a:t>
            </a:fld>
            <a:endParaRPr lang="en-US"/>
          </a:p>
        </p:txBody>
      </p:sp>
      <p:sp>
        <p:nvSpPr>
          <p:cNvPr id="8" name="Arrow: Right 7">
            <a:extLst>
              <a:ext uri="{FF2B5EF4-FFF2-40B4-BE49-F238E27FC236}">
                <a16:creationId xmlns:a16="http://schemas.microsoft.com/office/drawing/2014/main" id="{BDA9DEFB-8163-5458-7F6A-1802278B28FE}"/>
              </a:ext>
            </a:extLst>
          </p:cNvPr>
          <p:cNvSpPr/>
          <p:nvPr/>
        </p:nvSpPr>
        <p:spPr>
          <a:xfrm>
            <a:off x="4665305" y="3429000"/>
            <a:ext cx="998377" cy="5738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F780376E-31BF-3FD6-3151-9FEA8FD6B1BC}"/>
              </a:ext>
            </a:extLst>
          </p:cNvPr>
          <p:cNvPicPr>
            <a:picLocks noChangeAspect="1"/>
          </p:cNvPicPr>
          <p:nvPr/>
        </p:nvPicPr>
        <p:blipFill>
          <a:blip r:embed="rId3"/>
          <a:stretch>
            <a:fillRect/>
          </a:stretch>
        </p:blipFill>
        <p:spPr>
          <a:xfrm>
            <a:off x="6159349" y="1864924"/>
            <a:ext cx="4397121" cy="276452"/>
          </a:xfrm>
          <a:prstGeom prst="rect">
            <a:avLst/>
          </a:prstGeom>
        </p:spPr>
      </p:pic>
      <p:pic>
        <p:nvPicPr>
          <p:cNvPr id="12" name="Picture 11">
            <a:extLst>
              <a:ext uri="{FF2B5EF4-FFF2-40B4-BE49-F238E27FC236}">
                <a16:creationId xmlns:a16="http://schemas.microsoft.com/office/drawing/2014/main" id="{0AFE5478-DBEB-6CEB-72CE-E752A5F0F655}"/>
              </a:ext>
            </a:extLst>
          </p:cNvPr>
          <p:cNvPicPr>
            <a:picLocks noChangeAspect="1"/>
          </p:cNvPicPr>
          <p:nvPr/>
        </p:nvPicPr>
        <p:blipFill>
          <a:blip r:embed="rId4"/>
          <a:stretch>
            <a:fillRect/>
          </a:stretch>
        </p:blipFill>
        <p:spPr>
          <a:xfrm>
            <a:off x="6597536" y="2309496"/>
            <a:ext cx="3520745" cy="3609379"/>
          </a:xfrm>
          <a:prstGeom prst="rect">
            <a:avLst/>
          </a:prstGeom>
        </p:spPr>
      </p:pic>
    </p:spTree>
    <p:extLst>
      <p:ext uri="{BB962C8B-B14F-4D97-AF65-F5344CB8AC3E}">
        <p14:creationId xmlns:p14="http://schemas.microsoft.com/office/powerpoint/2010/main" val="2655392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02EA6-8E34-FC4B-2909-1DB2BCE7810D}"/>
              </a:ext>
            </a:extLst>
          </p:cNvPr>
          <p:cNvSpPr>
            <a:spLocks noGrp="1"/>
          </p:cNvSpPr>
          <p:nvPr>
            <p:ph type="title"/>
          </p:nvPr>
        </p:nvSpPr>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Contact  for  any  Queries</a:t>
            </a:r>
          </a:p>
        </p:txBody>
      </p:sp>
      <p:pic>
        <p:nvPicPr>
          <p:cNvPr id="7" name="Content Placeholder 6">
            <a:extLst>
              <a:ext uri="{FF2B5EF4-FFF2-40B4-BE49-F238E27FC236}">
                <a16:creationId xmlns:a16="http://schemas.microsoft.com/office/drawing/2014/main" id="{17327CE5-CD56-185F-552E-93AAE360F0A7}"/>
              </a:ext>
            </a:extLst>
          </p:cNvPr>
          <p:cNvPicPr>
            <a:picLocks noGrp="1" noChangeAspect="1"/>
          </p:cNvPicPr>
          <p:nvPr>
            <p:ph idx="1"/>
          </p:nvPr>
        </p:nvPicPr>
        <p:blipFill>
          <a:blip r:embed="rId2"/>
          <a:stretch>
            <a:fillRect/>
          </a:stretch>
        </p:blipFill>
        <p:spPr>
          <a:xfrm>
            <a:off x="709127" y="2215268"/>
            <a:ext cx="3508309" cy="3517641"/>
          </a:xfrm>
        </p:spPr>
      </p:pic>
      <p:sp>
        <p:nvSpPr>
          <p:cNvPr id="4" name="Footer Placeholder 3">
            <a:extLst>
              <a:ext uri="{FF2B5EF4-FFF2-40B4-BE49-F238E27FC236}">
                <a16:creationId xmlns:a16="http://schemas.microsoft.com/office/drawing/2014/main" id="{1A11A3E0-9C9D-CE1A-73C3-C207794311F7}"/>
              </a:ext>
            </a:extLst>
          </p:cNvPr>
          <p:cNvSpPr>
            <a:spLocks noGrp="1"/>
          </p:cNvSpPr>
          <p:nvPr>
            <p:ph type="ftr" sz="quarter" idx="11"/>
          </p:nvPr>
        </p:nvSpPr>
        <p:spPr/>
        <p:txBody>
          <a:bodyPr/>
          <a:lstStyle/>
          <a:p>
            <a:r>
              <a:rPr lang="en-US"/>
              <a:t>Department of Computer Science &amp; Engineering ,CSPIT</a:t>
            </a:r>
          </a:p>
        </p:txBody>
      </p:sp>
      <p:sp>
        <p:nvSpPr>
          <p:cNvPr id="5" name="Slide Number Placeholder 4">
            <a:extLst>
              <a:ext uri="{FF2B5EF4-FFF2-40B4-BE49-F238E27FC236}">
                <a16:creationId xmlns:a16="http://schemas.microsoft.com/office/drawing/2014/main" id="{EEDD997C-ACE5-1043-5D3F-F4A1D3CEA2A2}"/>
              </a:ext>
            </a:extLst>
          </p:cNvPr>
          <p:cNvSpPr>
            <a:spLocks noGrp="1"/>
          </p:cNvSpPr>
          <p:nvPr>
            <p:ph type="sldNum" sz="quarter" idx="12"/>
          </p:nvPr>
        </p:nvSpPr>
        <p:spPr/>
        <p:txBody>
          <a:bodyPr/>
          <a:lstStyle/>
          <a:p>
            <a:fld id="{252F294B-B6A8-44F3-8A3C-0EE5B1E3450E}" type="slidenum">
              <a:rPr lang="en-US" smtClean="0"/>
              <a:t>14</a:t>
            </a:fld>
            <a:endParaRPr lang="en-US"/>
          </a:p>
        </p:txBody>
      </p:sp>
      <p:sp>
        <p:nvSpPr>
          <p:cNvPr id="8" name="Arrow: Right 7">
            <a:extLst>
              <a:ext uri="{FF2B5EF4-FFF2-40B4-BE49-F238E27FC236}">
                <a16:creationId xmlns:a16="http://schemas.microsoft.com/office/drawing/2014/main" id="{7C29CC2A-C32E-60AC-EE99-6FCB83AAF7C8}"/>
              </a:ext>
            </a:extLst>
          </p:cNvPr>
          <p:cNvSpPr/>
          <p:nvPr/>
        </p:nvSpPr>
        <p:spPr>
          <a:xfrm>
            <a:off x="4459798" y="3400256"/>
            <a:ext cx="700265" cy="5738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a:extLst>
              <a:ext uri="{FF2B5EF4-FFF2-40B4-BE49-F238E27FC236}">
                <a16:creationId xmlns:a16="http://schemas.microsoft.com/office/drawing/2014/main" id="{46B12AF7-B165-B82C-C569-B526C795D6C4}"/>
              </a:ext>
            </a:extLst>
          </p:cNvPr>
          <p:cNvPicPr>
            <a:picLocks noChangeAspect="1"/>
          </p:cNvPicPr>
          <p:nvPr/>
        </p:nvPicPr>
        <p:blipFill>
          <a:blip r:embed="rId3"/>
          <a:stretch>
            <a:fillRect/>
          </a:stretch>
        </p:blipFill>
        <p:spPr>
          <a:xfrm>
            <a:off x="5281127" y="3400256"/>
            <a:ext cx="6699379" cy="480452"/>
          </a:xfrm>
          <a:prstGeom prst="rect">
            <a:avLst/>
          </a:prstGeom>
        </p:spPr>
      </p:pic>
    </p:spTree>
    <p:extLst>
      <p:ext uri="{BB962C8B-B14F-4D97-AF65-F5344CB8AC3E}">
        <p14:creationId xmlns:p14="http://schemas.microsoft.com/office/powerpoint/2010/main" val="264973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800E-9F25-4CA4-F642-1E23DED112C8}"/>
              </a:ext>
            </a:extLst>
          </p:cNvPr>
          <p:cNvSpPr>
            <a:spLocks noGrp="1"/>
          </p:cNvSpPr>
          <p:nvPr>
            <p:ph type="title"/>
          </p:nvPr>
        </p:nvSpPr>
        <p:spPr>
          <a:xfrm>
            <a:off x="889462" y="246669"/>
            <a:ext cx="9684327" cy="1450757"/>
          </a:xfrm>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Booking a Slot</a:t>
            </a:r>
          </a:p>
        </p:txBody>
      </p:sp>
      <p:pic>
        <p:nvPicPr>
          <p:cNvPr id="9" name="Content Placeholder 8">
            <a:extLst>
              <a:ext uri="{FF2B5EF4-FFF2-40B4-BE49-F238E27FC236}">
                <a16:creationId xmlns:a16="http://schemas.microsoft.com/office/drawing/2014/main" id="{3B9DC15A-BDE0-B11B-CA37-D2FE10EC10AB}"/>
              </a:ext>
            </a:extLst>
          </p:cNvPr>
          <p:cNvPicPr>
            <a:picLocks noGrp="1" noChangeAspect="1"/>
          </p:cNvPicPr>
          <p:nvPr>
            <p:ph idx="1"/>
          </p:nvPr>
        </p:nvPicPr>
        <p:blipFill>
          <a:blip r:embed="rId2"/>
          <a:stretch>
            <a:fillRect/>
          </a:stretch>
        </p:blipFill>
        <p:spPr>
          <a:xfrm>
            <a:off x="1097280" y="2004883"/>
            <a:ext cx="2913940" cy="4022725"/>
          </a:xfrm>
        </p:spPr>
      </p:pic>
      <p:sp>
        <p:nvSpPr>
          <p:cNvPr id="4" name="Footer Placeholder 3">
            <a:extLst>
              <a:ext uri="{FF2B5EF4-FFF2-40B4-BE49-F238E27FC236}">
                <a16:creationId xmlns:a16="http://schemas.microsoft.com/office/drawing/2014/main" id="{4D98B10A-7087-59B1-A868-1E8F1DD6982D}"/>
              </a:ext>
            </a:extLst>
          </p:cNvPr>
          <p:cNvSpPr>
            <a:spLocks noGrp="1"/>
          </p:cNvSpPr>
          <p:nvPr>
            <p:ph type="ftr" sz="quarter" idx="11"/>
          </p:nvPr>
        </p:nvSpPr>
        <p:spPr/>
        <p:txBody>
          <a:bodyPr/>
          <a:lstStyle/>
          <a:p>
            <a:r>
              <a:rPr lang="en-US"/>
              <a:t>Department of Computer Science &amp; Engineering ,CSPIT</a:t>
            </a:r>
          </a:p>
        </p:txBody>
      </p:sp>
      <p:sp>
        <p:nvSpPr>
          <p:cNvPr id="5" name="Slide Number Placeholder 4">
            <a:extLst>
              <a:ext uri="{FF2B5EF4-FFF2-40B4-BE49-F238E27FC236}">
                <a16:creationId xmlns:a16="http://schemas.microsoft.com/office/drawing/2014/main" id="{4FE5784B-8CA7-E9BF-53C1-0AD29A3BBE9B}"/>
              </a:ext>
            </a:extLst>
          </p:cNvPr>
          <p:cNvSpPr>
            <a:spLocks noGrp="1"/>
          </p:cNvSpPr>
          <p:nvPr>
            <p:ph type="sldNum" sz="quarter" idx="12"/>
          </p:nvPr>
        </p:nvSpPr>
        <p:spPr/>
        <p:txBody>
          <a:bodyPr/>
          <a:lstStyle/>
          <a:p>
            <a:fld id="{252F294B-B6A8-44F3-8A3C-0EE5B1E3450E}" type="slidenum">
              <a:rPr lang="en-US" smtClean="0"/>
              <a:t>15</a:t>
            </a:fld>
            <a:endParaRPr lang="en-US"/>
          </a:p>
        </p:txBody>
      </p:sp>
      <p:sp>
        <p:nvSpPr>
          <p:cNvPr id="10" name="Arrow: Right 9">
            <a:extLst>
              <a:ext uri="{FF2B5EF4-FFF2-40B4-BE49-F238E27FC236}">
                <a16:creationId xmlns:a16="http://schemas.microsoft.com/office/drawing/2014/main" id="{D08EF4FB-F3C7-56B1-E81B-238E6E00D207}"/>
              </a:ext>
            </a:extLst>
          </p:cNvPr>
          <p:cNvSpPr/>
          <p:nvPr/>
        </p:nvSpPr>
        <p:spPr>
          <a:xfrm>
            <a:off x="4258718" y="3429000"/>
            <a:ext cx="700265" cy="5738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2" name="Picture 11">
            <a:extLst>
              <a:ext uri="{FF2B5EF4-FFF2-40B4-BE49-F238E27FC236}">
                <a16:creationId xmlns:a16="http://schemas.microsoft.com/office/drawing/2014/main" id="{AF4A83B7-5AE1-923C-ABE8-576989729475}"/>
              </a:ext>
            </a:extLst>
          </p:cNvPr>
          <p:cNvPicPr>
            <a:picLocks noChangeAspect="1"/>
          </p:cNvPicPr>
          <p:nvPr/>
        </p:nvPicPr>
        <p:blipFill>
          <a:blip r:embed="rId3"/>
          <a:stretch>
            <a:fillRect/>
          </a:stretch>
        </p:blipFill>
        <p:spPr>
          <a:xfrm>
            <a:off x="5206482" y="2612571"/>
            <a:ext cx="5949198" cy="3415037"/>
          </a:xfrm>
          <a:prstGeom prst="rect">
            <a:avLst/>
          </a:prstGeom>
        </p:spPr>
      </p:pic>
      <p:pic>
        <p:nvPicPr>
          <p:cNvPr id="14" name="Picture 13">
            <a:extLst>
              <a:ext uri="{FF2B5EF4-FFF2-40B4-BE49-F238E27FC236}">
                <a16:creationId xmlns:a16="http://schemas.microsoft.com/office/drawing/2014/main" id="{B0F4F692-DA87-210A-3364-AC39580F1DE9}"/>
              </a:ext>
            </a:extLst>
          </p:cNvPr>
          <p:cNvPicPr>
            <a:picLocks noChangeAspect="1"/>
          </p:cNvPicPr>
          <p:nvPr/>
        </p:nvPicPr>
        <p:blipFill>
          <a:blip r:embed="rId4"/>
          <a:stretch>
            <a:fillRect/>
          </a:stretch>
        </p:blipFill>
        <p:spPr>
          <a:xfrm>
            <a:off x="4376057" y="2124703"/>
            <a:ext cx="6779623" cy="365125"/>
          </a:xfrm>
          <a:prstGeom prst="rect">
            <a:avLst/>
          </a:prstGeom>
        </p:spPr>
      </p:pic>
    </p:spTree>
    <p:extLst>
      <p:ext uri="{BB962C8B-B14F-4D97-AF65-F5344CB8AC3E}">
        <p14:creationId xmlns:p14="http://schemas.microsoft.com/office/powerpoint/2010/main" val="271692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699D-3F83-B2C9-117E-98A9F7851769}"/>
              </a:ext>
            </a:extLst>
          </p:cNvPr>
          <p:cNvSpPr>
            <a:spLocks noGrp="1"/>
          </p:cNvSpPr>
          <p:nvPr>
            <p:ph type="title"/>
          </p:nvPr>
        </p:nvSpPr>
        <p:spPr/>
        <p:txBody>
          <a:bodyPr/>
          <a:lstStyle/>
          <a:p>
            <a:pPr algn="ctr"/>
            <a:r>
              <a:rPr lang="en-IN" b="1" dirty="0">
                <a:solidFill>
                  <a:schemeClr val="tx1"/>
                </a:solidFill>
                <a:latin typeface="Times New Roman" panose="02020603050405020304" pitchFamily="18" charset="0"/>
                <a:cs typeface="Times New Roman" panose="02020603050405020304" pitchFamily="18" charset="0"/>
              </a:rPr>
              <a:t>Admin Registration</a:t>
            </a:r>
          </a:p>
        </p:txBody>
      </p:sp>
      <p:pic>
        <p:nvPicPr>
          <p:cNvPr id="7" name="Content Placeholder 6">
            <a:extLst>
              <a:ext uri="{FF2B5EF4-FFF2-40B4-BE49-F238E27FC236}">
                <a16:creationId xmlns:a16="http://schemas.microsoft.com/office/drawing/2014/main" id="{013E7C5B-3F01-35DF-265F-BAE269ECD406}"/>
              </a:ext>
            </a:extLst>
          </p:cNvPr>
          <p:cNvPicPr>
            <a:picLocks noGrp="1" noChangeAspect="1"/>
          </p:cNvPicPr>
          <p:nvPr>
            <p:ph idx="1"/>
          </p:nvPr>
        </p:nvPicPr>
        <p:blipFill>
          <a:blip r:embed="rId2"/>
          <a:stretch>
            <a:fillRect/>
          </a:stretch>
        </p:blipFill>
        <p:spPr>
          <a:xfrm>
            <a:off x="1097280" y="2048890"/>
            <a:ext cx="3566469" cy="3505504"/>
          </a:xfrm>
        </p:spPr>
      </p:pic>
      <p:sp>
        <p:nvSpPr>
          <p:cNvPr id="4" name="Footer Placeholder 3">
            <a:extLst>
              <a:ext uri="{FF2B5EF4-FFF2-40B4-BE49-F238E27FC236}">
                <a16:creationId xmlns:a16="http://schemas.microsoft.com/office/drawing/2014/main" id="{7AC4FAD9-21C0-9A5B-6AA9-EFA7AE2188CA}"/>
              </a:ext>
            </a:extLst>
          </p:cNvPr>
          <p:cNvSpPr>
            <a:spLocks noGrp="1"/>
          </p:cNvSpPr>
          <p:nvPr>
            <p:ph type="ftr" sz="quarter" idx="11"/>
          </p:nvPr>
        </p:nvSpPr>
        <p:spPr/>
        <p:txBody>
          <a:bodyPr/>
          <a:lstStyle/>
          <a:p>
            <a:r>
              <a:rPr lang="en-US"/>
              <a:t>Department of Computer Science &amp; Engineering ,CSPIT</a:t>
            </a:r>
          </a:p>
        </p:txBody>
      </p:sp>
      <p:sp>
        <p:nvSpPr>
          <p:cNvPr id="5" name="Slide Number Placeholder 4">
            <a:extLst>
              <a:ext uri="{FF2B5EF4-FFF2-40B4-BE49-F238E27FC236}">
                <a16:creationId xmlns:a16="http://schemas.microsoft.com/office/drawing/2014/main" id="{4E3B5427-987A-1698-A8B9-34105C591A76}"/>
              </a:ext>
            </a:extLst>
          </p:cNvPr>
          <p:cNvSpPr>
            <a:spLocks noGrp="1"/>
          </p:cNvSpPr>
          <p:nvPr>
            <p:ph type="sldNum" sz="quarter" idx="12"/>
          </p:nvPr>
        </p:nvSpPr>
        <p:spPr/>
        <p:txBody>
          <a:bodyPr/>
          <a:lstStyle/>
          <a:p>
            <a:fld id="{252F294B-B6A8-44F3-8A3C-0EE5B1E3450E}" type="slidenum">
              <a:rPr lang="en-US" smtClean="0"/>
              <a:t>16</a:t>
            </a:fld>
            <a:endParaRPr lang="en-US"/>
          </a:p>
        </p:txBody>
      </p:sp>
      <p:sp>
        <p:nvSpPr>
          <p:cNvPr id="8" name="Arrow: Right 7">
            <a:extLst>
              <a:ext uri="{FF2B5EF4-FFF2-40B4-BE49-F238E27FC236}">
                <a16:creationId xmlns:a16="http://schemas.microsoft.com/office/drawing/2014/main" id="{B595C758-4F89-F297-1695-648E3449B85F}"/>
              </a:ext>
            </a:extLst>
          </p:cNvPr>
          <p:cNvSpPr/>
          <p:nvPr/>
        </p:nvSpPr>
        <p:spPr>
          <a:xfrm>
            <a:off x="4837216" y="3429000"/>
            <a:ext cx="700265" cy="5738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a:extLst>
              <a:ext uri="{FF2B5EF4-FFF2-40B4-BE49-F238E27FC236}">
                <a16:creationId xmlns:a16="http://schemas.microsoft.com/office/drawing/2014/main" id="{D3E0BFB3-76C0-D848-40EA-5219BAF78213}"/>
              </a:ext>
            </a:extLst>
          </p:cNvPr>
          <p:cNvPicPr>
            <a:picLocks noChangeAspect="1"/>
          </p:cNvPicPr>
          <p:nvPr/>
        </p:nvPicPr>
        <p:blipFill>
          <a:blip r:embed="rId3"/>
          <a:stretch>
            <a:fillRect/>
          </a:stretch>
        </p:blipFill>
        <p:spPr>
          <a:xfrm>
            <a:off x="5710948" y="2642751"/>
            <a:ext cx="5444732" cy="2911644"/>
          </a:xfrm>
          <a:prstGeom prst="rect">
            <a:avLst/>
          </a:prstGeom>
        </p:spPr>
      </p:pic>
      <p:pic>
        <p:nvPicPr>
          <p:cNvPr id="12" name="Picture 11">
            <a:extLst>
              <a:ext uri="{FF2B5EF4-FFF2-40B4-BE49-F238E27FC236}">
                <a16:creationId xmlns:a16="http://schemas.microsoft.com/office/drawing/2014/main" id="{C141EA71-6281-0326-1308-222EA491D492}"/>
              </a:ext>
            </a:extLst>
          </p:cNvPr>
          <p:cNvPicPr>
            <a:picLocks noChangeAspect="1"/>
          </p:cNvPicPr>
          <p:nvPr/>
        </p:nvPicPr>
        <p:blipFill>
          <a:blip r:embed="rId4"/>
          <a:stretch>
            <a:fillRect/>
          </a:stretch>
        </p:blipFill>
        <p:spPr>
          <a:xfrm>
            <a:off x="5165841" y="2116697"/>
            <a:ext cx="5989839" cy="253279"/>
          </a:xfrm>
          <a:prstGeom prst="rect">
            <a:avLst/>
          </a:prstGeom>
        </p:spPr>
      </p:pic>
    </p:spTree>
    <p:extLst>
      <p:ext uri="{BB962C8B-B14F-4D97-AF65-F5344CB8AC3E}">
        <p14:creationId xmlns:p14="http://schemas.microsoft.com/office/powerpoint/2010/main" val="1817026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EF66A-4E9B-4352-C03C-69B11F4BF4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F87034-5D98-65B1-1B7F-2E2759325EA3}"/>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CHALLENGES FACED</a:t>
            </a:r>
          </a:p>
        </p:txBody>
      </p:sp>
      <p:sp>
        <p:nvSpPr>
          <p:cNvPr id="6" name="Content Placeholder 5">
            <a:extLst>
              <a:ext uri="{FF2B5EF4-FFF2-40B4-BE49-F238E27FC236}">
                <a16:creationId xmlns:a16="http://schemas.microsoft.com/office/drawing/2014/main" id="{BA1056B4-BA06-F221-3805-323238FAF904}"/>
              </a:ext>
            </a:extLst>
          </p:cNvPr>
          <p:cNvSpPr>
            <a:spLocks noGrp="1"/>
          </p:cNvSpPr>
          <p:nvPr>
            <p:ph idx="1"/>
          </p:nvPr>
        </p:nvSpPr>
        <p:spPr>
          <a:xfrm>
            <a:off x="1097280" y="1631129"/>
            <a:ext cx="10058400" cy="4725664"/>
          </a:xfrm>
        </p:spPr>
        <p:txBody>
          <a:bodyPr>
            <a:noAutofit/>
          </a:bodyPr>
          <a:lstStyle/>
          <a:p>
            <a:pPr marL="749808" lvl="1" indent="-457200" algn="just">
              <a:lnSpc>
                <a:spcPct val="150000"/>
              </a:lnSpc>
              <a:buClr>
                <a:schemeClr val="tx1"/>
              </a:buClr>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Limited Awareness of Local Facilities: </a:t>
            </a:r>
            <a:r>
              <a:rPr lang="en-US" sz="2000" dirty="0">
                <a:solidFill>
                  <a:schemeClr val="tx1"/>
                </a:solidFill>
                <a:latin typeface="Times New Roman" panose="02020603050405020304" pitchFamily="18" charset="0"/>
                <a:cs typeface="Times New Roman" panose="02020603050405020304" pitchFamily="18" charset="0"/>
              </a:rPr>
              <a:t>Many people are unaware of the sports facilities available in their vicinity, leading to underutilization of community resources. A centralized website can help raise awareness and improve accessibility.</a:t>
            </a:r>
          </a:p>
          <a:p>
            <a:pPr marL="749808" lvl="1" indent="-457200" algn="just">
              <a:lnSpc>
                <a:spcPct val="150000"/>
              </a:lnSpc>
              <a:buClr>
                <a:schemeClr val="tx1"/>
              </a:buClr>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Fragmented Information Sources: </a:t>
            </a:r>
            <a:r>
              <a:rPr lang="en-US" sz="2000" dirty="0">
                <a:solidFill>
                  <a:schemeClr val="tx1"/>
                </a:solidFill>
                <a:latin typeface="Times New Roman" panose="02020603050405020304" pitchFamily="18" charset="0"/>
                <a:cs typeface="Times New Roman" panose="02020603050405020304" pitchFamily="18" charset="0"/>
              </a:rPr>
              <a:t>Information on sports complexes is often scattered across different websites, social media, or local notices. This lack of a unified source makes it inconvenient for people to search, especially when comparing locations.</a:t>
            </a:r>
          </a:p>
          <a:p>
            <a:pPr marL="749808" lvl="1" indent="-457200" algn="just">
              <a:lnSpc>
                <a:spcPct val="150000"/>
              </a:lnSpc>
              <a:buClr>
                <a:schemeClr val="tx1"/>
              </a:buClr>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Inefficient Booking Systems: </a:t>
            </a:r>
            <a:r>
              <a:rPr lang="en-US" sz="2000" dirty="0">
                <a:solidFill>
                  <a:schemeClr val="tx1"/>
                </a:solidFill>
                <a:latin typeface="Times New Roman" panose="02020603050405020304" pitchFamily="18" charset="0"/>
                <a:cs typeface="Times New Roman" panose="02020603050405020304" pitchFamily="18" charset="0"/>
              </a:rPr>
              <a:t>Many sports facilities still rely on traditional booking methods (phone calls or in-person), which can be time-consuming and error-prone. An online system can streamline the process, allowing for real-time booking and availability updates</a:t>
            </a:r>
            <a:r>
              <a:rPr lang="en-US" sz="2000" dirty="0">
                <a:solidFill>
                  <a:schemeClr val="tx1"/>
                </a:solidFill>
              </a:rPr>
              <a:t>.</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6D9772D-3D3A-F5CE-9028-065F2978329A}"/>
              </a:ext>
            </a:extLst>
          </p:cNvPr>
          <p:cNvSpPr>
            <a:spLocks noGrp="1"/>
          </p:cNvSpPr>
          <p:nvPr>
            <p:ph type="ftr" sz="quarter" idx="11"/>
          </p:nvPr>
        </p:nvSpPr>
        <p:spPr/>
        <p:txBody>
          <a:bodyPr/>
          <a:lstStyle/>
          <a:p>
            <a:r>
              <a:rPr lang="en-US" sz="1100" dirty="0"/>
              <a:t>Department of Computer Science &amp; Engineering, CSPIT</a:t>
            </a:r>
          </a:p>
        </p:txBody>
      </p:sp>
      <p:sp>
        <p:nvSpPr>
          <p:cNvPr id="5" name="Slide Number Placeholder 4">
            <a:extLst>
              <a:ext uri="{FF2B5EF4-FFF2-40B4-BE49-F238E27FC236}">
                <a16:creationId xmlns:a16="http://schemas.microsoft.com/office/drawing/2014/main" id="{AF4EE259-BE9E-E48E-4138-436588928F6E}"/>
              </a:ext>
            </a:extLst>
          </p:cNvPr>
          <p:cNvSpPr>
            <a:spLocks noGrp="1"/>
          </p:cNvSpPr>
          <p:nvPr>
            <p:ph type="sldNum" sz="quarter" idx="12"/>
          </p:nvPr>
        </p:nvSpPr>
        <p:spPr/>
        <p:txBody>
          <a:bodyPr/>
          <a:lstStyle/>
          <a:p>
            <a:fld id="{252F294B-B6A8-44F3-8A3C-0EE5B1E3450E}" type="slidenum">
              <a:rPr lang="en-US" smtClean="0"/>
              <a:t>17</a:t>
            </a:fld>
            <a:endParaRPr lang="en-US"/>
          </a:p>
        </p:txBody>
      </p:sp>
    </p:spTree>
    <p:extLst>
      <p:ext uri="{BB962C8B-B14F-4D97-AF65-F5344CB8AC3E}">
        <p14:creationId xmlns:p14="http://schemas.microsoft.com/office/powerpoint/2010/main" val="2741093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92ED-57BD-90CD-4CF1-178774311FE5}"/>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CHALLENGES FACED</a:t>
            </a:r>
            <a:endParaRPr lang="en-IN" dirty="0"/>
          </a:p>
        </p:txBody>
      </p:sp>
      <p:sp>
        <p:nvSpPr>
          <p:cNvPr id="3" name="Content Placeholder 2">
            <a:extLst>
              <a:ext uri="{FF2B5EF4-FFF2-40B4-BE49-F238E27FC236}">
                <a16:creationId xmlns:a16="http://schemas.microsoft.com/office/drawing/2014/main" id="{769007BD-02B9-0A5B-7093-C9D64D366FA7}"/>
              </a:ext>
            </a:extLst>
          </p:cNvPr>
          <p:cNvSpPr>
            <a:spLocks noGrp="1"/>
          </p:cNvSpPr>
          <p:nvPr>
            <p:ph idx="1"/>
          </p:nvPr>
        </p:nvSpPr>
        <p:spPr/>
        <p:txBody>
          <a:bodyPr>
            <a:normAutofit/>
          </a:bodyPr>
          <a:lstStyle/>
          <a:p>
            <a:pPr marL="457200" indent="-457200">
              <a:lnSpc>
                <a:spcPct val="150000"/>
              </a:lnSpc>
              <a:buClr>
                <a:schemeClr val="tx1"/>
              </a:buClr>
              <a:buFont typeface="+mj-lt"/>
              <a:buAutoNum type="arabicPeriod" startAt="4"/>
            </a:pPr>
            <a:r>
              <a:rPr lang="en-US" b="1" dirty="0">
                <a:solidFill>
                  <a:schemeClr val="tx1"/>
                </a:solidFill>
                <a:latin typeface="Times New Roman" panose="02020603050405020304" pitchFamily="18" charset="0"/>
                <a:cs typeface="Times New Roman" panose="02020603050405020304" pitchFamily="18" charset="0"/>
              </a:rPr>
              <a:t>Overcrowding and Scheduling Conflicts: </a:t>
            </a:r>
            <a:r>
              <a:rPr lang="en-US" dirty="0">
                <a:solidFill>
                  <a:schemeClr val="tx1"/>
                </a:solidFill>
                <a:latin typeface="Times New Roman" panose="02020603050405020304" pitchFamily="18" charset="0"/>
                <a:cs typeface="Times New Roman" panose="02020603050405020304" pitchFamily="18" charset="0"/>
              </a:rPr>
              <a:t>Without an organized booking platform, some popular facilities become overcrowded, especially during peak times, while others remain unused. A website can help manage bookings and ensure fair access to facilities.</a:t>
            </a:r>
          </a:p>
          <a:p>
            <a:pPr marL="457200" indent="-457200">
              <a:lnSpc>
                <a:spcPct val="150000"/>
              </a:lnSpc>
              <a:buClr>
                <a:schemeClr val="tx1"/>
              </a:buClr>
              <a:buFont typeface="+mj-lt"/>
              <a:buAutoNum type="arabicPeriod" startAt="4"/>
            </a:pPr>
            <a:r>
              <a:rPr lang="en-US" b="1" dirty="0">
                <a:solidFill>
                  <a:schemeClr val="tx1"/>
                </a:solidFill>
                <a:latin typeface="Times New Roman" panose="02020603050405020304" pitchFamily="18" charset="0"/>
                <a:cs typeface="Times New Roman" panose="02020603050405020304" pitchFamily="18" charset="0"/>
              </a:rPr>
              <a:t>Encouraging Youth and Community Sports Participation: </a:t>
            </a:r>
            <a:r>
              <a:rPr lang="en-US" dirty="0">
                <a:solidFill>
                  <a:schemeClr val="tx1"/>
                </a:solidFill>
                <a:latin typeface="Times New Roman" panose="02020603050405020304" pitchFamily="18" charset="0"/>
                <a:cs typeface="Times New Roman" panose="02020603050405020304" pitchFamily="18" charset="0"/>
              </a:rPr>
              <a:t>Many young people and local groups find it challenging to locate suitable sports venues, which can discourage participation. A searchable website promotes inclusivity and accessibility, encouraging more people to engage in sports.</a:t>
            </a:r>
          </a:p>
        </p:txBody>
      </p:sp>
      <p:sp>
        <p:nvSpPr>
          <p:cNvPr id="4" name="Footer Placeholder 3">
            <a:extLst>
              <a:ext uri="{FF2B5EF4-FFF2-40B4-BE49-F238E27FC236}">
                <a16:creationId xmlns:a16="http://schemas.microsoft.com/office/drawing/2014/main" id="{C8AF1445-1AA9-35A0-C663-1323AF43B09A}"/>
              </a:ext>
            </a:extLst>
          </p:cNvPr>
          <p:cNvSpPr>
            <a:spLocks noGrp="1"/>
          </p:cNvSpPr>
          <p:nvPr>
            <p:ph type="ftr" sz="quarter" idx="11"/>
          </p:nvPr>
        </p:nvSpPr>
        <p:spPr/>
        <p:txBody>
          <a:bodyPr/>
          <a:lstStyle/>
          <a:p>
            <a:r>
              <a:rPr lang="en-US"/>
              <a:t>Department of Computer Science &amp; Engineering ,CSPIT</a:t>
            </a:r>
          </a:p>
        </p:txBody>
      </p:sp>
      <p:sp>
        <p:nvSpPr>
          <p:cNvPr id="5" name="Slide Number Placeholder 4">
            <a:extLst>
              <a:ext uri="{FF2B5EF4-FFF2-40B4-BE49-F238E27FC236}">
                <a16:creationId xmlns:a16="http://schemas.microsoft.com/office/drawing/2014/main" id="{B121BF4C-1C18-4EB7-7E5D-AB5FD1B635CB}"/>
              </a:ext>
            </a:extLst>
          </p:cNvPr>
          <p:cNvSpPr>
            <a:spLocks noGrp="1"/>
          </p:cNvSpPr>
          <p:nvPr>
            <p:ph type="sldNum" sz="quarter" idx="12"/>
          </p:nvPr>
        </p:nvSpPr>
        <p:spPr/>
        <p:txBody>
          <a:bodyPr/>
          <a:lstStyle/>
          <a:p>
            <a:fld id="{252F294B-B6A8-44F3-8A3C-0EE5B1E3450E}" type="slidenum">
              <a:rPr lang="en-US" smtClean="0"/>
              <a:t>18</a:t>
            </a:fld>
            <a:endParaRPr lang="en-US"/>
          </a:p>
        </p:txBody>
      </p:sp>
    </p:spTree>
    <p:extLst>
      <p:ext uri="{BB962C8B-B14F-4D97-AF65-F5344CB8AC3E}">
        <p14:creationId xmlns:p14="http://schemas.microsoft.com/office/powerpoint/2010/main" val="44094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F161A-3457-8B30-E494-9FEAE7D194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42C71D-DF33-DC99-F74C-B32EBE40345A}"/>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CONCLUSION</a:t>
            </a:r>
          </a:p>
        </p:txBody>
      </p:sp>
      <p:sp>
        <p:nvSpPr>
          <p:cNvPr id="6" name="Content Placeholder 5">
            <a:extLst>
              <a:ext uri="{FF2B5EF4-FFF2-40B4-BE49-F238E27FC236}">
                <a16:creationId xmlns:a16="http://schemas.microsoft.com/office/drawing/2014/main" id="{3A4074C0-3183-2DAE-7887-E7BE3B52C128}"/>
              </a:ext>
            </a:extLst>
          </p:cNvPr>
          <p:cNvSpPr>
            <a:spLocks noGrp="1"/>
          </p:cNvSpPr>
          <p:nvPr>
            <p:ph idx="1"/>
          </p:nvPr>
        </p:nvSpPr>
        <p:spPr>
          <a:xfrm>
            <a:off x="1097280" y="1845734"/>
            <a:ext cx="10058400" cy="4396446"/>
          </a:xfrm>
        </p:spPr>
        <p:txBody>
          <a:bodyPr>
            <a:noAutofit/>
          </a:bodyPr>
          <a:lstStyle/>
          <a:p>
            <a:pPr marL="749808" lvl="1" indent="-457200" algn="just">
              <a:lnSpc>
                <a:spcPct val="150000"/>
              </a:lnSpc>
              <a:buClr>
                <a:schemeClr val="tx1"/>
              </a:buClr>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Technical Skills Development: </a:t>
            </a:r>
            <a:r>
              <a:rPr lang="en-US" sz="2000" dirty="0">
                <a:solidFill>
                  <a:schemeClr val="tx1"/>
                </a:solidFill>
                <a:latin typeface="Times New Roman" panose="02020603050405020304" pitchFamily="18" charset="0"/>
                <a:cs typeface="Times New Roman" panose="02020603050405020304" pitchFamily="18" charset="0"/>
              </a:rPr>
              <a:t>Building the system strengthens skills in web development, particularly in PHP, HTML, CSS. It also reinforces concepts in database management, user authentication, and session handling.</a:t>
            </a:r>
          </a:p>
          <a:p>
            <a:pPr marL="749808" lvl="1" indent="-457200" algn="just">
              <a:lnSpc>
                <a:spcPct val="150000"/>
              </a:lnSpc>
              <a:buClr>
                <a:schemeClr val="tx1"/>
              </a:buClr>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Problem-Solving and Critical Thinking:</a:t>
            </a:r>
            <a:r>
              <a:rPr lang="en-US" sz="2000" dirty="0">
                <a:solidFill>
                  <a:schemeClr val="tx1"/>
                </a:solidFill>
                <a:latin typeface="Times New Roman" panose="02020603050405020304" pitchFamily="18" charset="0"/>
                <a:cs typeface="Times New Roman" panose="02020603050405020304" pitchFamily="18" charset="0"/>
              </a:rPr>
              <a:t> Creating a functional and user-friendly platform requires addressing challenges like data management, security, and error handling. These skills improve problem-solving abilities and adaptability.</a:t>
            </a:r>
          </a:p>
          <a:p>
            <a:pPr marL="749808" lvl="1" indent="-457200" algn="just">
              <a:lnSpc>
                <a:spcPct val="150000"/>
              </a:lnSpc>
              <a:buClr>
                <a:schemeClr val="tx1"/>
              </a:buClr>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Project Management:</a:t>
            </a:r>
            <a:r>
              <a:rPr lang="en-US" sz="2000" dirty="0">
                <a:solidFill>
                  <a:schemeClr val="tx1"/>
                </a:solidFill>
                <a:latin typeface="Times New Roman" panose="02020603050405020304" pitchFamily="18" charset="0"/>
                <a:cs typeface="Times New Roman" panose="02020603050405020304" pitchFamily="18" charset="0"/>
              </a:rPr>
              <a:t> From planning and designing to testing and deploying, working on this project involves organizing tasks, setting timelines, and meeting deadlines—important aspects of effective project management.</a:t>
            </a:r>
          </a:p>
        </p:txBody>
      </p:sp>
      <p:sp>
        <p:nvSpPr>
          <p:cNvPr id="4" name="Footer Placeholder 3">
            <a:extLst>
              <a:ext uri="{FF2B5EF4-FFF2-40B4-BE49-F238E27FC236}">
                <a16:creationId xmlns:a16="http://schemas.microsoft.com/office/drawing/2014/main" id="{97D9AC56-E9C4-690A-C5C6-5D03F47235A7}"/>
              </a:ext>
            </a:extLst>
          </p:cNvPr>
          <p:cNvSpPr>
            <a:spLocks noGrp="1"/>
          </p:cNvSpPr>
          <p:nvPr>
            <p:ph type="ftr" sz="quarter" idx="11"/>
          </p:nvPr>
        </p:nvSpPr>
        <p:spPr/>
        <p:txBody>
          <a:bodyPr/>
          <a:lstStyle/>
          <a:p>
            <a:r>
              <a:rPr lang="en-US" sz="1100" dirty="0"/>
              <a:t>Department of Computer Science &amp; Engineering, CSPIT</a:t>
            </a:r>
          </a:p>
        </p:txBody>
      </p:sp>
      <p:sp>
        <p:nvSpPr>
          <p:cNvPr id="5" name="Slide Number Placeholder 4">
            <a:extLst>
              <a:ext uri="{FF2B5EF4-FFF2-40B4-BE49-F238E27FC236}">
                <a16:creationId xmlns:a16="http://schemas.microsoft.com/office/drawing/2014/main" id="{A1FE2812-44E4-C1B9-0E48-7455E59F775C}"/>
              </a:ext>
            </a:extLst>
          </p:cNvPr>
          <p:cNvSpPr>
            <a:spLocks noGrp="1"/>
          </p:cNvSpPr>
          <p:nvPr>
            <p:ph type="sldNum" sz="quarter" idx="12"/>
          </p:nvPr>
        </p:nvSpPr>
        <p:spPr/>
        <p:txBody>
          <a:bodyPr/>
          <a:lstStyle/>
          <a:p>
            <a:fld id="{252F294B-B6A8-44F3-8A3C-0EE5B1E3450E}" type="slidenum">
              <a:rPr lang="en-US" smtClean="0"/>
              <a:t>19</a:t>
            </a:fld>
            <a:endParaRPr lang="en-US"/>
          </a:p>
        </p:txBody>
      </p:sp>
    </p:spTree>
    <p:extLst>
      <p:ext uri="{BB962C8B-B14F-4D97-AF65-F5344CB8AC3E}">
        <p14:creationId xmlns:p14="http://schemas.microsoft.com/office/powerpoint/2010/main" val="2111139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52F294B-B6A8-44F3-8A3C-0EE5B1E3450E}" type="slidenum">
              <a:rPr lang="en-US" smtClean="0"/>
              <a:t>2</a:t>
            </a:fld>
            <a:endParaRPr lang="en-US"/>
          </a:p>
        </p:txBody>
      </p:sp>
      <p:sp>
        <p:nvSpPr>
          <p:cNvPr id="5" name="Rectangle 4"/>
          <p:cNvSpPr/>
          <p:nvPr/>
        </p:nvSpPr>
        <p:spPr>
          <a:xfrm>
            <a:off x="782425" y="1082183"/>
            <a:ext cx="9492792" cy="4613058"/>
          </a:xfrm>
          <a:prstGeom prst="rect">
            <a:avLst/>
          </a:prstGeom>
        </p:spPr>
        <p:txBody>
          <a:bodyPr wrap="square">
            <a:spAutoFit/>
          </a:bodyPr>
          <a:lstStyle/>
          <a:p>
            <a:pPr lvl="0">
              <a:lnSpc>
                <a:spcPct val="150000"/>
              </a:lnSpc>
            </a:pPr>
            <a:endParaRPr lang="en-IN" dirty="0"/>
          </a:p>
          <a:p>
            <a:pPr marL="285750" lvl="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SYSTEM ANALYSIS</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TECHNOLOGY STACK</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SYSTEM DESIGN/Architecture Diagram</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CHALLENGES FACED</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CONCLUSION </a:t>
            </a:r>
          </a:p>
          <a:p>
            <a:pPr marL="285750" lvl="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6" name="Footer Placeholder 8"/>
          <p:cNvSpPr txBox="1">
            <a:spLocks/>
          </p:cNvSpPr>
          <p:nvPr/>
        </p:nvSpPr>
        <p:spPr>
          <a:xfrm>
            <a:off x="3657905" y="645978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Department of Computer Science &amp; Engineering, CSPIT</a:t>
            </a:r>
          </a:p>
        </p:txBody>
      </p:sp>
      <p:sp>
        <p:nvSpPr>
          <p:cNvPr id="7" name="Rectangle 6"/>
          <p:cNvSpPr/>
          <p:nvPr/>
        </p:nvSpPr>
        <p:spPr>
          <a:xfrm>
            <a:off x="974103" y="620518"/>
            <a:ext cx="6096000" cy="584775"/>
          </a:xfrm>
          <a:prstGeom prst="rect">
            <a:avLst/>
          </a:prstGeom>
        </p:spPr>
        <p:txBody>
          <a:bodyPr>
            <a:spAutoFit/>
          </a:bodyPr>
          <a:lstStyle/>
          <a:p>
            <a:r>
              <a:rPr lang="en-US" sz="3200" dirty="0">
                <a:latin typeface="Times New Roman" panose="02020603050405020304" pitchFamily="18" charset="0"/>
                <a:cs typeface="Times New Roman" panose="02020603050405020304" pitchFamily="18" charset="0"/>
              </a:rPr>
              <a:t>Content of the Presentation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5556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9CF25-7FDE-576A-496C-50D55FE6D028}"/>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FUTURE SCOPE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6A1320-F1E4-D011-97DE-B7F8DE179C76}"/>
              </a:ext>
            </a:extLst>
          </p:cNvPr>
          <p:cNvSpPr>
            <a:spLocks noGrp="1"/>
          </p:cNvSpPr>
          <p:nvPr>
            <p:ph idx="1"/>
          </p:nvPr>
        </p:nvSpPr>
        <p:spPr>
          <a:xfrm>
            <a:off x="1097280" y="1845734"/>
            <a:ext cx="10058400" cy="4433768"/>
          </a:xfrm>
        </p:spPr>
        <p:txBody>
          <a:bodyPr>
            <a:normAutofit lnSpcReduction="10000"/>
          </a:bodyPr>
          <a:lstStyle/>
          <a:p>
            <a:pPr marL="457200" indent="-457200">
              <a:lnSpc>
                <a:spcPct val="150000"/>
              </a:lnSpc>
              <a:buClr>
                <a:schemeClr val="tx1"/>
              </a:buClr>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Integrated Payment and Subscription Plans</a:t>
            </a:r>
            <a:r>
              <a:rPr lang="en-US" dirty="0">
                <a:solidFill>
                  <a:schemeClr val="tx1"/>
                </a:solidFill>
                <a:latin typeface="Times New Roman" panose="02020603050405020304" pitchFamily="18" charset="0"/>
                <a:cs typeface="Times New Roman" panose="02020603050405020304" pitchFamily="18" charset="0"/>
              </a:rPr>
              <a:t>: Add secure online payment options and create subscription plans or membership features, allowing users to book facilities with discounts, priority access, or monthly passes.</a:t>
            </a:r>
          </a:p>
          <a:p>
            <a:pPr marL="457200" indent="-457200">
              <a:lnSpc>
                <a:spcPct val="150000"/>
              </a:lnSpc>
              <a:buClr>
                <a:schemeClr val="tx1"/>
              </a:buClr>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Dynamic Pricing Based on Demand</a:t>
            </a:r>
            <a:r>
              <a:rPr lang="en-US" dirty="0">
                <a:solidFill>
                  <a:schemeClr val="tx1"/>
                </a:solidFill>
                <a:latin typeface="Times New Roman" panose="02020603050405020304" pitchFamily="18" charset="0"/>
                <a:cs typeface="Times New Roman" panose="02020603050405020304" pitchFamily="18" charset="0"/>
              </a:rPr>
              <a:t>: Introduce dynamic pricing, where facility rental costs vary based on demand, location, and time of booking. This can help with better utilization of off-peak times and facility management.</a:t>
            </a:r>
          </a:p>
          <a:p>
            <a:pPr marL="457200" indent="-457200">
              <a:lnSpc>
                <a:spcPct val="150000"/>
              </a:lnSpc>
              <a:buClr>
                <a:schemeClr val="tx1"/>
              </a:buClr>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Virtual Tours and Facility Previews</a:t>
            </a:r>
            <a:r>
              <a:rPr lang="en-US" dirty="0">
                <a:solidFill>
                  <a:schemeClr val="tx1"/>
                </a:solidFill>
                <a:latin typeface="Times New Roman" panose="02020603050405020304" pitchFamily="18" charset="0"/>
                <a:cs typeface="Times New Roman" panose="02020603050405020304" pitchFamily="18" charset="0"/>
              </a:rPr>
              <a:t>: Enable virtual tours or video previews of facilities, so users can see the location, amenities, and equipment before booking. This can be especially useful for people new to a facility or city</a:t>
            </a:r>
            <a:r>
              <a:rPr lang="en-US" dirty="0">
                <a:latin typeface="Times New Roman" panose="02020603050405020304" pitchFamily="18" charset="0"/>
                <a:cs typeface="Times New Roman" panose="02020603050405020304" pitchFamily="18" charset="0"/>
              </a:rPr>
              <a:t>.</a:t>
            </a:r>
          </a:p>
          <a:p>
            <a:pPr marL="0" indent="0">
              <a:buClr>
                <a:schemeClr val="tx1"/>
              </a:buClr>
              <a:buNone/>
            </a:pPr>
            <a:endParaRPr lang="en-IN" dirty="0"/>
          </a:p>
        </p:txBody>
      </p:sp>
      <p:sp>
        <p:nvSpPr>
          <p:cNvPr id="4" name="Footer Placeholder 3">
            <a:extLst>
              <a:ext uri="{FF2B5EF4-FFF2-40B4-BE49-F238E27FC236}">
                <a16:creationId xmlns:a16="http://schemas.microsoft.com/office/drawing/2014/main" id="{ECDA3C1A-F398-59CC-BD30-AF7A15800745}"/>
              </a:ext>
            </a:extLst>
          </p:cNvPr>
          <p:cNvSpPr>
            <a:spLocks noGrp="1"/>
          </p:cNvSpPr>
          <p:nvPr>
            <p:ph type="ftr" sz="quarter" idx="11"/>
          </p:nvPr>
        </p:nvSpPr>
        <p:spPr/>
        <p:txBody>
          <a:bodyPr/>
          <a:lstStyle/>
          <a:p>
            <a:r>
              <a:rPr lang="en-US"/>
              <a:t>Department of Computer Science &amp; Engineering ,CSPIT</a:t>
            </a:r>
          </a:p>
        </p:txBody>
      </p:sp>
      <p:sp>
        <p:nvSpPr>
          <p:cNvPr id="5" name="Slide Number Placeholder 4">
            <a:extLst>
              <a:ext uri="{FF2B5EF4-FFF2-40B4-BE49-F238E27FC236}">
                <a16:creationId xmlns:a16="http://schemas.microsoft.com/office/drawing/2014/main" id="{5D7EC413-38BE-A1FF-8C3B-405CFD01B1B3}"/>
              </a:ext>
            </a:extLst>
          </p:cNvPr>
          <p:cNvSpPr>
            <a:spLocks noGrp="1"/>
          </p:cNvSpPr>
          <p:nvPr>
            <p:ph type="sldNum" sz="quarter" idx="12"/>
          </p:nvPr>
        </p:nvSpPr>
        <p:spPr/>
        <p:txBody>
          <a:bodyPr/>
          <a:lstStyle/>
          <a:p>
            <a:fld id="{252F294B-B6A8-44F3-8A3C-0EE5B1E3450E}" type="slidenum">
              <a:rPr lang="en-US" smtClean="0"/>
              <a:t>20</a:t>
            </a:fld>
            <a:endParaRPr lang="en-US"/>
          </a:p>
        </p:txBody>
      </p:sp>
    </p:spTree>
    <p:extLst>
      <p:ext uri="{BB962C8B-B14F-4D97-AF65-F5344CB8AC3E}">
        <p14:creationId xmlns:p14="http://schemas.microsoft.com/office/powerpoint/2010/main" val="1954454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6FB51-D569-E951-9713-82B02639C3B9}"/>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FUTURE SCOPE</a:t>
            </a:r>
            <a:endParaRPr lang="en-IN" dirty="0"/>
          </a:p>
        </p:txBody>
      </p:sp>
      <p:sp>
        <p:nvSpPr>
          <p:cNvPr id="3" name="Content Placeholder 2">
            <a:extLst>
              <a:ext uri="{FF2B5EF4-FFF2-40B4-BE49-F238E27FC236}">
                <a16:creationId xmlns:a16="http://schemas.microsoft.com/office/drawing/2014/main" id="{C19DC129-C646-2784-F741-AA26E4F62E43}"/>
              </a:ext>
            </a:extLst>
          </p:cNvPr>
          <p:cNvSpPr>
            <a:spLocks noGrp="1"/>
          </p:cNvSpPr>
          <p:nvPr>
            <p:ph idx="1"/>
          </p:nvPr>
        </p:nvSpPr>
        <p:spPr>
          <a:xfrm>
            <a:off x="1097280" y="1845733"/>
            <a:ext cx="10058400" cy="4452429"/>
          </a:xfrm>
        </p:spPr>
        <p:txBody>
          <a:bodyPr>
            <a:normAutofit lnSpcReduction="10000"/>
          </a:bodyPr>
          <a:lstStyle/>
          <a:p>
            <a:pPr marL="457200" indent="-457200">
              <a:lnSpc>
                <a:spcPct val="150000"/>
              </a:lnSpc>
              <a:buClr>
                <a:schemeClr val="tx1"/>
              </a:buClr>
              <a:buFont typeface="+mj-lt"/>
              <a:buAutoNum type="arabicPeriod" startAt="4"/>
            </a:pPr>
            <a:r>
              <a:rPr lang="en-US" b="1" dirty="0">
                <a:solidFill>
                  <a:schemeClr val="tx1"/>
                </a:solidFill>
                <a:latin typeface="Times New Roman" panose="02020603050405020304" pitchFamily="18" charset="0"/>
                <a:cs typeface="Times New Roman" panose="02020603050405020304" pitchFamily="18" charset="0"/>
              </a:rPr>
              <a:t>Community and Social Features</a:t>
            </a:r>
            <a:r>
              <a:rPr lang="en-US" dirty="0">
                <a:solidFill>
                  <a:schemeClr val="tx1"/>
                </a:solidFill>
                <a:latin typeface="Times New Roman" panose="02020603050405020304" pitchFamily="18" charset="0"/>
                <a:cs typeface="Times New Roman" panose="02020603050405020304" pitchFamily="18" charset="0"/>
              </a:rPr>
              <a:t>: Introduce social features such as team formation, event creation, and user profiles. This could enable users to join local sports events, find teammates, or organize group bookings for team sports.</a:t>
            </a:r>
          </a:p>
          <a:p>
            <a:pPr marL="457200" indent="-457200">
              <a:lnSpc>
                <a:spcPct val="150000"/>
              </a:lnSpc>
              <a:buClr>
                <a:schemeClr val="tx1"/>
              </a:buClr>
              <a:buFont typeface="+mj-lt"/>
              <a:buAutoNum type="arabicPeriod" startAt="4"/>
            </a:pPr>
            <a:r>
              <a:rPr lang="en-US" b="1" dirty="0">
                <a:solidFill>
                  <a:schemeClr val="tx1"/>
                </a:solidFill>
                <a:latin typeface="Times New Roman" panose="02020603050405020304" pitchFamily="18" charset="0"/>
                <a:cs typeface="Times New Roman" panose="02020603050405020304" pitchFamily="18" charset="0"/>
              </a:rPr>
              <a:t>Integration with Wearables and Fitness Apps</a:t>
            </a:r>
            <a:r>
              <a:rPr lang="en-US" dirty="0">
                <a:solidFill>
                  <a:schemeClr val="tx1"/>
                </a:solidFill>
                <a:latin typeface="Times New Roman" panose="02020603050405020304" pitchFamily="18" charset="0"/>
                <a:cs typeface="Times New Roman" panose="02020603050405020304" pitchFamily="18" charset="0"/>
              </a:rPr>
              <a:t>: Allow integration with wearables and fitness apps, letting users log their activities, track fitness goals, or book facilities based on personal workout needs.</a:t>
            </a:r>
          </a:p>
          <a:p>
            <a:pPr marL="457200" indent="-457200">
              <a:lnSpc>
                <a:spcPct val="150000"/>
              </a:lnSpc>
              <a:buClr>
                <a:schemeClr val="tx1"/>
              </a:buClr>
              <a:buFont typeface="+mj-lt"/>
              <a:buAutoNum type="arabicPeriod" startAt="4"/>
            </a:pPr>
            <a:r>
              <a:rPr lang="en-US" b="1" dirty="0">
                <a:solidFill>
                  <a:schemeClr val="tx1"/>
                </a:solidFill>
                <a:latin typeface="Times New Roman" panose="02020603050405020304" pitchFamily="18" charset="0"/>
                <a:cs typeface="Times New Roman" panose="02020603050405020304" pitchFamily="18" charset="0"/>
              </a:rPr>
              <a:t>AI-Powered Booking Assistance</a:t>
            </a:r>
            <a:r>
              <a:rPr lang="en-US" dirty="0">
                <a:solidFill>
                  <a:schemeClr val="tx1"/>
                </a:solidFill>
                <a:latin typeface="Times New Roman" panose="02020603050405020304" pitchFamily="18" charset="0"/>
                <a:cs typeface="Times New Roman" panose="02020603050405020304" pitchFamily="18" charset="0"/>
              </a:rPr>
              <a:t>: Use AI to suggest optimal booking times based on user habits, facility popularity, and time slots available. This can help users find less crowded times or slots that fit their preferences.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F7C09AF-E39A-C434-EFDE-AFB75F70D70F}"/>
              </a:ext>
            </a:extLst>
          </p:cNvPr>
          <p:cNvSpPr>
            <a:spLocks noGrp="1"/>
          </p:cNvSpPr>
          <p:nvPr>
            <p:ph type="ftr" sz="quarter" idx="11"/>
          </p:nvPr>
        </p:nvSpPr>
        <p:spPr/>
        <p:txBody>
          <a:bodyPr/>
          <a:lstStyle/>
          <a:p>
            <a:r>
              <a:rPr lang="en-US"/>
              <a:t>Department of Computer Science &amp; Engineering ,CSPIT</a:t>
            </a:r>
          </a:p>
        </p:txBody>
      </p:sp>
      <p:sp>
        <p:nvSpPr>
          <p:cNvPr id="5" name="Slide Number Placeholder 4">
            <a:extLst>
              <a:ext uri="{FF2B5EF4-FFF2-40B4-BE49-F238E27FC236}">
                <a16:creationId xmlns:a16="http://schemas.microsoft.com/office/drawing/2014/main" id="{14BB0500-433D-48AB-2ED7-EE0B899F9A82}"/>
              </a:ext>
            </a:extLst>
          </p:cNvPr>
          <p:cNvSpPr>
            <a:spLocks noGrp="1"/>
          </p:cNvSpPr>
          <p:nvPr>
            <p:ph type="sldNum" sz="quarter" idx="12"/>
          </p:nvPr>
        </p:nvSpPr>
        <p:spPr/>
        <p:txBody>
          <a:bodyPr/>
          <a:lstStyle/>
          <a:p>
            <a:fld id="{252F294B-B6A8-44F3-8A3C-0EE5B1E3450E}" type="slidenum">
              <a:rPr lang="en-US" smtClean="0"/>
              <a:t>21</a:t>
            </a:fld>
            <a:endParaRPr lang="en-US"/>
          </a:p>
        </p:txBody>
      </p:sp>
    </p:spTree>
    <p:extLst>
      <p:ext uri="{BB962C8B-B14F-4D97-AF65-F5344CB8AC3E}">
        <p14:creationId xmlns:p14="http://schemas.microsoft.com/office/powerpoint/2010/main" val="1670995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0EB49-1F17-85C3-04D5-0E0E775DC1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CD11E5-41FA-45CB-0016-51CFABAAF8D5}"/>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REFERENCES</a:t>
            </a:r>
          </a:p>
        </p:txBody>
      </p:sp>
      <p:sp>
        <p:nvSpPr>
          <p:cNvPr id="6" name="Content Placeholder 5">
            <a:extLst>
              <a:ext uri="{FF2B5EF4-FFF2-40B4-BE49-F238E27FC236}">
                <a16:creationId xmlns:a16="http://schemas.microsoft.com/office/drawing/2014/main" id="{55FFA96D-68DE-B311-4C7B-283989D0830E}"/>
              </a:ext>
            </a:extLst>
          </p:cNvPr>
          <p:cNvSpPr>
            <a:spLocks noGrp="1"/>
          </p:cNvSpPr>
          <p:nvPr>
            <p:ph idx="1"/>
          </p:nvPr>
        </p:nvSpPr>
        <p:spPr>
          <a:xfrm>
            <a:off x="1097280" y="1737360"/>
            <a:ext cx="10058400" cy="4644779"/>
          </a:xfrm>
        </p:spPr>
        <p:txBody>
          <a:bodyPr>
            <a:normAutofit fontScale="92500" lnSpcReduction="10000"/>
          </a:bodyPr>
          <a:lstStyle/>
          <a:p>
            <a:pPr marL="292608" lvl="1" indent="0" algn="just">
              <a:lnSpc>
                <a:spcPct val="150000"/>
              </a:lnSpc>
              <a:buClr>
                <a:schemeClr val="tx1"/>
              </a:buClr>
              <a:buNone/>
            </a:pPr>
            <a:r>
              <a:rPr lang="en-US" sz="2000" dirty="0">
                <a:solidFill>
                  <a:schemeClr val="tx1"/>
                </a:solidFill>
                <a:latin typeface="Times New Roman" panose="02020603050405020304" pitchFamily="18" charset="0"/>
                <a:cs typeface="Times New Roman" panose="02020603050405020304" pitchFamily="18" charset="0"/>
              </a:rPr>
              <a:t>[1.]	HTML Tutorial:- </a:t>
            </a:r>
            <a:r>
              <a:rPr lang="en-US" sz="2000" u="sng" dirty="0">
                <a:solidFill>
                  <a:schemeClr val="tx1"/>
                </a:solidFill>
                <a:latin typeface="Times New Roman" panose="02020603050405020304" pitchFamily="18" charset="0"/>
                <a:cs typeface="Times New Roman" panose="02020603050405020304" pitchFamily="18" charset="0"/>
                <a:hlinkClick r:id="rId2"/>
              </a:rPr>
              <a:t>https://www.w3schools.com/html</a:t>
            </a:r>
            <a:r>
              <a:rPr lang="en-US" sz="2000" u="sng" dirty="0">
                <a:solidFill>
                  <a:schemeClr val="tx1"/>
                </a:solidFill>
                <a:latin typeface="Times New Roman" panose="02020603050405020304" pitchFamily="18" charset="0"/>
                <a:cs typeface="Times New Roman" panose="02020603050405020304" pitchFamily="18" charset="0"/>
              </a:rPr>
              <a:t> </a:t>
            </a:r>
          </a:p>
          <a:p>
            <a:pPr marL="292608" lvl="1" indent="0" algn="just">
              <a:lnSpc>
                <a:spcPct val="150000"/>
              </a:lnSpc>
              <a:buClr>
                <a:schemeClr val="tx1"/>
              </a:buClr>
              <a:buNone/>
            </a:pPr>
            <a:r>
              <a:rPr lang="en-US" sz="2000" dirty="0">
                <a:solidFill>
                  <a:schemeClr val="tx1"/>
                </a:solidFill>
                <a:latin typeface="Times New Roman" panose="02020603050405020304" pitchFamily="18" charset="0"/>
                <a:cs typeface="Times New Roman" panose="02020603050405020304" pitchFamily="18" charset="0"/>
              </a:rPr>
              <a:t>[2.]	CSS Tutorial:- </a:t>
            </a:r>
            <a:r>
              <a:rPr lang="en-US" sz="2000" dirty="0">
                <a:solidFill>
                  <a:schemeClr val="tx1"/>
                </a:solidFill>
                <a:latin typeface="Times New Roman" panose="02020603050405020304" pitchFamily="18" charset="0"/>
                <a:cs typeface="Times New Roman" panose="02020603050405020304" pitchFamily="18" charset="0"/>
                <a:hlinkClick r:id="rId3"/>
              </a:rPr>
              <a:t>https://www.w3schools.com/css/default.asp</a:t>
            </a:r>
            <a:r>
              <a:rPr lang="en-US" sz="2000" dirty="0">
                <a:solidFill>
                  <a:schemeClr val="tx1"/>
                </a:solidFill>
                <a:latin typeface="Times New Roman" panose="02020603050405020304" pitchFamily="18" charset="0"/>
                <a:cs typeface="Times New Roman" panose="02020603050405020304" pitchFamily="18" charset="0"/>
              </a:rPr>
              <a:t> </a:t>
            </a:r>
          </a:p>
          <a:p>
            <a:pPr marL="292608" lvl="1" indent="0" algn="just">
              <a:lnSpc>
                <a:spcPct val="150000"/>
              </a:lnSpc>
              <a:buClr>
                <a:schemeClr val="tx1"/>
              </a:buClr>
              <a:buNone/>
            </a:pPr>
            <a:r>
              <a:rPr lang="en-US" sz="2000" dirty="0">
                <a:solidFill>
                  <a:schemeClr val="tx1"/>
                </a:solidFill>
                <a:latin typeface="Times New Roman" panose="02020603050405020304" pitchFamily="18" charset="0"/>
                <a:cs typeface="Times New Roman" panose="02020603050405020304" pitchFamily="18" charset="0"/>
              </a:rPr>
              <a:t>[3.]	PHP Tutorial:- </a:t>
            </a:r>
            <a:r>
              <a:rPr lang="en-US" sz="2000" dirty="0">
                <a:solidFill>
                  <a:schemeClr val="tx1"/>
                </a:solidFill>
                <a:latin typeface="Times New Roman" panose="02020603050405020304" pitchFamily="18" charset="0"/>
                <a:cs typeface="Times New Roman" panose="02020603050405020304" pitchFamily="18" charset="0"/>
                <a:hlinkClick r:id="rId4"/>
              </a:rPr>
              <a:t>https://www.w3schools.com/php/default.asp</a:t>
            </a:r>
            <a:r>
              <a:rPr lang="en-US" sz="2000" dirty="0">
                <a:solidFill>
                  <a:schemeClr val="tx1"/>
                </a:solidFill>
                <a:latin typeface="Times New Roman" panose="02020603050405020304" pitchFamily="18" charset="0"/>
                <a:cs typeface="Times New Roman" panose="02020603050405020304" pitchFamily="18" charset="0"/>
              </a:rPr>
              <a:t>  </a:t>
            </a:r>
          </a:p>
          <a:p>
            <a:pPr marL="292608" lvl="1" indent="0" algn="just">
              <a:lnSpc>
                <a:spcPct val="150000"/>
              </a:lnSpc>
              <a:buClr>
                <a:schemeClr val="tx1"/>
              </a:buClr>
              <a:buNone/>
            </a:pPr>
            <a:r>
              <a:rPr lang="en-US" sz="2000" dirty="0">
                <a:solidFill>
                  <a:schemeClr val="tx1"/>
                </a:solidFill>
                <a:latin typeface="Times New Roman" panose="02020603050405020304" pitchFamily="18" charset="0"/>
                <a:cs typeface="Times New Roman" panose="02020603050405020304" pitchFamily="18" charset="0"/>
              </a:rPr>
              <a:t>[4.]	Login Form:- </a:t>
            </a:r>
            <a:r>
              <a:rPr lang="en-US" sz="2000" dirty="0">
                <a:solidFill>
                  <a:schemeClr val="tx1"/>
                </a:solidFill>
                <a:latin typeface="Times New Roman" panose="02020603050405020304" pitchFamily="18" charset="0"/>
                <a:cs typeface="Times New Roman" panose="02020603050405020304" pitchFamily="18" charset="0"/>
                <a:hlinkClick r:id="rId5"/>
              </a:rPr>
              <a:t>https://youtu.be/hQPBeS4xlxg?si=rXZEsvCdbW7mfHv-</a:t>
            </a:r>
            <a:endParaRPr lang="en-US" sz="2000" dirty="0">
              <a:solidFill>
                <a:schemeClr val="tx1"/>
              </a:solidFill>
              <a:latin typeface="Times New Roman" panose="02020603050405020304" pitchFamily="18" charset="0"/>
              <a:cs typeface="Times New Roman" panose="02020603050405020304" pitchFamily="18" charset="0"/>
            </a:endParaRPr>
          </a:p>
          <a:p>
            <a:pPr marL="292608" lvl="1" indent="0" algn="just">
              <a:lnSpc>
                <a:spcPct val="150000"/>
              </a:lnSpc>
              <a:buClr>
                <a:schemeClr val="tx1"/>
              </a:buClr>
              <a:buNone/>
            </a:pPr>
            <a:r>
              <a:rPr lang="en-US" sz="2000" dirty="0">
                <a:solidFill>
                  <a:schemeClr val="tx1"/>
                </a:solidFill>
                <a:latin typeface="Times New Roman" panose="02020603050405020304" pitchFamily="18" charset="0"/>
                <a:cs typeface="Times New Roman" panose="02020603050405020304" pitchFamily="18" charset="0"/>
              </a:rPr>
              <a:t>[5.]	</a:t>
            </a:r>
            <a:r>
              <a:rPr lang="en-US" sz="2000" dirty="0" err="1">
                <a:solidFill>
                  <a:schemeClr val="tx1"/>
                </a:solidFill>
                <a:latin typeface="Times New Roman" panose="02020603050405020304" pitchFamily="18" charset="0"/>
                <a:cs typeface="Times New Roman" panose="02020603050405020304" pitchFamily="18" charset="0"/>
              </a:rPr>
              <a:t>SignUp</a:t>
            </a:r>
            <a:r>
              <a:rPr lang="en-US" sz="2000" dirty="0">
                <a:solidFill>
                  <a:schemeClr val="tx1"/>
                </a:solidFill>
                <a:latin typeface="Times New Roman" panose="02020603050405020304" pitchFamily="18" charset="0"/>
                <a:cs typeface="Times New Roman" panose="02020603050405020304" pitchFamily="18" charset="0"/>
              </a:rPr>
              <a:t> Form:- </a:t>
            </a:r>
            <a:r>
              <a:rPr lang="en-US" sz="2000" dirty="0">
                <a:solidFill>
                  <a:schemeClr val="tx1"/>
                </a:solidFill>
                <a:latin typeface="Times New Roman" panose="02020603050405020304" pitchFamily="18" charset="0"/>
                <a:cs typeface="Times New Roman" panose="02020603050405020304" pitchFamily="18" charset="0"/>
                <a:hlinkClick r:id="rId6"/>
              </a:rPr>
              <a:t>https://youtu.be/33stYi03hAs?si=qXX9Uu-bhP6FjbNg</a:t>
            </a:r>
            <a:endParaRPr lang="en-US" sz="2000" dirty="0">
              <a:solidFill>
                <a:schemeClr val="tx1"/>
              </a:solidFill>
              <a:latin typeface="Times New Roman" panose="02020603050405020304" pitchFamily="18" charset="0"/>
              <a:cs typeface="Times New Roman" panose="02020603050405020304" pitchFamily="18" charset="0"/>
            </a:endParaRPr>
          </a:p>
          <a:p>
            <a:pPr marL="292608" lvl="1" indent="0" algn="just">
              <a:lnSpc>
                <a:spcPct val="150000"/>
              </a:lnSpc>
              <a:buClr>
                <a:schemeClr val="tx1"/>
              </a:buClr>
              <a:buNone/>
            </a:pPr>
            <a:r>
              <a:rPr lang="en-US" sz="2000" dirty="0">
                <a:solidFill>
                  <a:schemeClr val="tx1"/>
                </a:solidFill>
                <a:latin typeface="Times New Roman" panose="02020603050405020304" pitchFamily="18" charset="0"/>
                <a:cs typeface="Times New Roman" panose="02020603050405020304" pitchFamily="18" charset="0"/>
              </a:rPr>
              <a:t>[6.]	Creating Database:- </a:t>
            </a:r>
            <a:r>
              <a:rPr lang="en-US" sz="2000" dirty="0">
                <a:solidFill>
                  <a:schemeClr val="tx1"/>
                </a:solidFill>
                <a:latin typeface="Times New Roman" panose="02020603050405020304" pitchFamily="18" charset="0"/>
                <a:cs typeface="Times New Roman" panose="02020603050405020304" pitchFamily="18" charset="0"/>
                <a:hlinkClick r:id="rId7"/>
              </a:rPr>
              <a:t>https://www.geeksforgeeks.org/sql-create-database</a:t>
            </a:r>
            <a:r>
              <a:rPr lang="en-US" sz="2000" dirty="0">
                <a:solidFill>
                  <a:schemeClr val="tx1"/>
                </a:solidFill>
                <a:latin typeface="Times New Roman" panose="02020603050405020304" pitchFamily="18" charset="0"/>
                <a:cs typeface="Times New Roman" panose="02020603050405020304" pitchFamily="18" charset="0"/>
              </a:rPr>
              <a:t> </a:t>
            </a:r>
          </a:p>
          <a:p>
            <a:pPr marL="292608" lvl="1" indent="0" algn="just">
              <a:lnSpc>
                <a:spcPct val="150000"/>
              </a:lnSpc>
              <a:buClr>
                <a:schemeClr val="tx1"/>
              </a:buClr>
              <a:buNone/>
            </a:pPr>
            <a:r>
              <a:rPr lang="en-US" sz="2000" dirty="0">
                <a:solidFill>
                  <a:schemeClr val="tx1"/>
                </a:solidFill>
                <a:latin typeface="Times New Roman" panose="02020603050405020304" pitchFamily="18" charset="0"/>
                <a:cs typeface="Times New Roman" panose="02020603050405020304" pitchFamily="18" charset="0"/>
              </a:rPr>
              <a:t>[7.]	Connect Login/</a:t>
            </a:r>
            <a:r>
              <a:rPr lang="en-US" sz="2000" dirty="0" err="1">
                <a:solidFill>
                  <a:schemeClr val="tx1"/>
                </a:solidFill>
                <a:latin typeface="Times New Roman" panose="02020603050405020304" pitchFamily="18" charset="0"/>
                <a:cs typeface="Times New Roman" panose="02020603050405020304" pitchFamily="18" charset="0"/>
              </a:rPr>
              <a:t>SignUp</a:t>
            </a:r>
            <a:r>
              <a:rPr lang="en-US" sz="2000" dirty="0">
                <a:solidFill>
                  <a:schemeClr val="tx1"/>
                </a:solidFill>
                <a:latin typeface="Times New Roman" panose="02020603050405020304" pitchFamily="18" charset="0"/>
                <a:cs typeface="Times New Roman" panose="02020603050405020304" pitchFamily="18" charset="0"/>
              </a:rPr>
              <a:t> Form:- </a:t>
            </a:r>
            <a:r>
              <a:rPr lang="en-US" sz="2000" dirty="0">
                <a:solidFill>
                  <a:schemeClr val="tx1"/>
                </a:solidFill>
                <a:latin typeface="Times New Roman" panose="02020603050405020304" pitchFamily="18" charset="0"/>
                <a:cs typeface="Times New Roman" panose="02020603050405020304" pitchFamily="18" charset="0"/>
                <a:hlinkClick r:id="rId8"/>
              </a:rPr>
              <a:t>https://youtu.be/MC--T_ULUGE?si=FdjyCL2tv-b4CiKR</a:t>
            </a:r>
            <a:endParaRPr lang="en-US" sz="2000" dirty="0">
              <a:solidFill>
                <a:schemeClr val="tx1"/>
              </a:solidFill>
              <a:latin typeface="Times New Roman" panose="02020603050405020304" pitchFamily="18" charset="0"/>
              <a:cs typeface="Times New Roman" panose="02020603050405020304" pitchFamily="18" charset="0"/>
            </a:endParaRPr>
          </a:p>
          <a:p>
            <a:pPr marL="292608" lvl="1" indent="0" algn="just">
              <a:lnSpc>
                <a:spcPct val="150000"/>
              </a:lnSpc>
              <a:buClr>
                <a:schemeClr val="tx1"/>
              </a:buClr>
              <a:buNone/>
            </a:pPr>
            <a:r>
              <a:rPr lang="en-US" sz="2000" dirty="0">
                <a:solidFill>
                  <a:schemeClr val="tx1"/>
                </a:solidFill>
                <a:latin typeface="Times New Roman" panose="02020603050405020304" pitchFamily="18" charset="0"/>
                <a:cs typeface="Times New Roman" panose="02020603050405020304" pitchFamily="18" charset="0"/>
              </a:rPr>
              <a:t>[8.]	</a:t>
            </a:r>
            <a:r>
              <a:rPr lang="en-US" sz="2000" dirty="0" err="1">
                <a:solidFill>
                  <a:schemeClr val="tx1"/>
                </a:solidFill>
                <a:latin typeface="Times New Roman" panose="02020603050405020304" pitchFamily="18" charset="0"/>
                <a:cs typeface="Times New Roman" panose="02020603050405020304" pitchFamily="18" charset="0"/>
              </a:rPr>
              <a:t>Playo</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hlinkClick r:id="rId9"/>
              </a:rPr>
              <a:t>https://playo.co/</a:t>
            </a:r>
            <a:endParaRPr lang="en-US" sz="2000" dirty="0">
              <a:solidFill>
                <a:schemeClr val="tx1"/>
              </a:solidFill>
              <a:latin typeface="Times New Roman" panose="02020603050405020304" pitchFamily="18" charset="0"/>
              <a:cs typeface="Times New Roman" panose="02020603050405020304" pitchFamily="18" charset="0"/>
            </a:endParaRPr>
          </a:p>
          <a:p>
            <a:pPr marL="292608" lvl="1" indent="0" algn="just">
              <a:lnSpc>
                <a:spcPct val="150000"/>
              </a:lnSpc>
              <a:buClr>
                <a:schemeClr val="tx1"/>
              </a:buClr>
              <a:buNone/>
            </a:pPr>
            <a:r>
              <a:rPr lang="en-US" sz="2000" dirty="0">
                <a:solidFill>
                  <a:schemeClr val="tx1"/>
                </a:solidFill>
                <a:latin typeface="Times New Roman" panose="02020603050405020304" pitchFamily="18" charset="0"/>
                <a:cs typeface="Times New Roman" panose="02020603050405020304" pitchFamily="18" charset="0"/>
              </a:rPr>
              <a:t>[9.]	</a:t>
            </a:r>
            <a:r>
              <a:rPr lang="en-US" sz="2000" dirty="0" err="1">
                <a:solidFill>
                  <a:schemeClr val="tx1"/>
                </a:solidFill>
                <a:latin typeface="Times New Roman" panose="02020603050405020304" pitchFamily="18" charset="0"/>
                <a:cs typeface="Times New Roman" panose="02020603050405020304" pitchFamily="18" charset="0"/>
              </a:rPr>
              <a:t>BookmySport</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hlinkClick r:id="rId10"/>
              </a:rPr>
              <a:t>https://bookmysport.co.in/</a:t>
            </a:r>
            <a:r>
              <a:rPr lang="en-US" sz="2000" dirty="0">
                <a:solidFill>
                  <a:schemeClr val="tx1"/>
                </a:solidFill>
                <a:latin typeface="Times New Roman" panose="02020603050405020304" pitchFamily="18" charset="0"/>
                <a:cs typeface="Times New Roman" panose="02020603050405020304" pitchFamily="18" charset="0"/>
              </a:rPr>
              <a:t> </a:t>
            </a:r>
          </a:p>
          <a:p>
            <a:pPr marL="292608" lvl="1" indent="0" algn="just">
              <a:lnSpc>
                <a:spcPct val="150000"/>
              </a:lnSpc>
              <a:buClr>
                <a:schemeClr val="tx1"/>
              </a:buClr>
              <a:buNone/>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0AADEC2-4351-46AF-6A63-2879E8779106}"/>
              </a:ext>
            </a:extLst>
          </p:cNvPr>
          <p:cNvSpPr>
            <a:spLocks noGrp="1"/>
          </p:cNvSpPr>
          <p:nvPr>
            <p:ph type="ftr" sz="quarter" idx="11"/>
          </p:nvPr>
        </p:nvSpPr>
        <p:spPr/>
        <p:txBody>
          <a:bodyPr/>
          <a:lstStyle/>
          <a:p>
            <a:r>
              <a:rPr lang="en-US" sz="1100" dirty="0"/>
              <a:t>Department of Computer Science &amp; Engineering, CSPIT</a:t>
            </a:r>
          </a:p>
        </p:txBody>
      </p:sp>
      <p:sp>
        <p:nvSpPr>
          <p:cNvPr id="5" name="Slide Number Placeholder 4">
            <a:extLst>
              <a:ext uri="{FF2B5EF4-FFF2-40B4-BE49-F238E27FC236}">
                <a16:creationId xmlns:a16="http://schemas.microsoft.com/office/drawing/2014/main" id="{9FEF0652-284D-532F-B067-1D1272272A98}"/>
              </a:ext>
            </a:extLst>
          </p:cNvPr>
          <p:cNvSpPr>
            <a:spLocks noGrp="1"/>
          </p:cNvSpPr>
          <p:nvPr>
            <p:ph type="sldNum" sz="quarter" idx="12"/>
          </p:nvPr>
        </p:nvSpPr>
        <p:spPr/>
        <p:txBody>
          <a:bodyPr/>
          <a:lstStyle/>
          <a:p>
            <a:fld id="{252F294B-B6A8-44F3-8A3C-0EE5B1E3450E}" type="slidenum">
              <a:rPr lang="en-US" smtClean="0"/>
              <a:t>22</a:t>
            </a:fld>
            <a:endParaRPr lang="en-US"/>
          </a:p>
        </p:txBody>
      </p:sp>
    </p:spTree>
    <p:extLst>
      <p:ext uri="{BB962C8B-B14F-4D97-AF65-F5344CB8AC3E}">
        <p14:creationId xmlns:p14="http://schemas.microsoft.com/office/powerpoint/2010/main" val="2960198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INTRODUCTION</a:t>
            </a:r>
          </a:p>
        </p:txBody>
      </p:sp>
      <p:sp>
        <p:nvSpPr>
          <p:cNvPr id="6" name="Content Placeholder 5">
            <a:extLst>
              <a:ext uri="{FF2B5EF4-FFF2-40B4-BE49-F238E27FC236}">
                <a16:creationId xmlns:a16="http://schemas.microsoft.com/office/drawing/2014/main" id="{2116589D-9774-93D9-38A8-19457ABAD638}"/>
              </a:ext>
            </a:extLst>
          </p:cNvPr>
          <p:cNvSpPr>
            <a:spLocks noGrp="1"/>
          </p:cNvSpPr>
          <p:nvPr>
            <p:ph idx="1"/>
          </p:nvPr>
        </p:nvSpPr>
        <p:spPr/>
        <p:txBody>
          <a:bodyPr/>
          <a:lstStyle/>
          <a:p>
            <a:pPr marL="457200" indent="-457200" algn="just">
              <a:lnSpc>
                <a:spcPct val="150000"/>
              </a:lnSpc>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The Sports Location Search System is designed to make it easier for users to find and book sports venues in specific cities. The system provides an intuitive interface for searching and booking venues, while also offering an admin panel for managing users, bookings, and venues.</a:t>
            </a:r>
          </a:p>
          <a:p>
            <a:pPr marL="457200" indent="-457200" algn="just">
              <a:lnSpc>
                <a:spcPct val="150000"/>
              </a:lnSpc>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The project focuses on solving the challenges users face when trying to find available venues and ensuring efficient management of venue data.</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z="1100" dirty="0"/>
              <a:t>Department of Computer Science &amp; Engineering, CSPIT</a:t>
            </a:r>
          </a:p>
        </p:txBody>
      </p:sp>
      <p:sp>
        <p:nvSpPr>
          <p:cNvPr id="5" name="Slide Number Placeholder 4"/>
          <p:cNvSpPr>
            <a:spLocks noGrp="1"/>
          </p:cNvSpPr>
          <p:nvPr>
            <p:ph type="sldNum" sz="quarter" idx="12"/>
          </p:nvPr>
        </p:nvSpPr>
        <p:spPr/>
        <p:txBody>
          <a:bodyPr/>
          <a:lstStyle/>
          <a:p>
            <a:fld id="{252F294B-B6A8-44F3-8A3C-0EE5B1E3450E}" type="slidenum">
              <a:rPr lang="en-US" smtClean="0"/>
              <a:t>3</a:t>
            </a:fld>
            <a:endParaRPr lang="en-US"/>
          </a:p>
        </p:txBody>
      </p:sp>
    </p:spTree>
    <p:extLst>
      <p:ext uri="{BB962C8B-B14F-4D97-AF65-F5344CB8AC3E}">
        <p14:creationId xmlns:p14="http://schemas.microsoft.com/office/powerpoint/2010/main" val="3028365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8FD88-09F1-01DD-F989-77EECAA72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D1E64F-A648-5586-3678-C11B08898C39}"/>
              </a:ext>
            </a:extLst>
          </p:cNvPr>
          <p:cNvSpPr>
            <a:spLocks noGrp="1"/>
          </p:cNvSpPr>
          <p:nvPr>
            <p:ph type="title"/>
          </p:nvPr>
        </p:nvSpPr>
        <p:spPr>
          <a:xfrm>
            <a:off x="1097280" y="286603"/>
            <a:ext cx="10058400" cy="1458221"/>
          </a:xfrm>
        </p:spPr>
        <p:txBody>
          <a:bodyPr/>
          <a:lstStyle/>
          <a:p>
            <a:r>
              <a:rPr lang="en-US" b="1" dirty="0">
                <a:solidFill>
                  <a:schemeClr val="tx1"/>
                </a:solidFill>
                <a:latin typeface="Times New Roman" panose="02020603050405020304" pitchFamily="18" charset="0"/>
                <a:cs typeface="Times New Roman" panose="02020603050405020304" pitchFamily="18" charset="0"/>
              </a:rPr>
              <a:t>LITERATURE REVIEW</a:t>
            </a:r>
          </a:p>
        </p:txBody>
      </p:sp>
      <p:sp>
        <p:nvSpPr>
          <p:cNvPr id="6" name="Content Placeholder 5">
            <a:extLst>
              <a:ext uri="{FF2B5EF4-FFF2-40B4-BE49-F238E27FC236}">
                <a16:creationId xmlns:a16="http://schemas.microsoft.com/office/drawing/2014/main" id="{64E6D7C2-346E-056F-6837-D6815F9291DA}"/>
              </a:ext>
            </a:extLst>
          </p:cNvPr>
          <p:cNvSpPr>
            <a:spLocks noGrp="1"/>
          </p:cNvSpPr>
          <p:nvPr>
            <p:ph idx="1"/>
          </p:nvPr>
        </p:nvSpPr>
        <p:spPr>
          <a:xfrm>
            <a:off x="1097280" y="1845733"/>
            <a:ext cx="10058400" cy="4452429"/>
          </a:xfrm>
        </p:spPr>
        <p:txBody>
          <a:bodyPr>
            <a:normAutofit lnSpcReduction="10000"/>
          </a:bodyPr>
          <a:lstStyle/>
          <a:p>
            <a:pPr marL="457200" indent="-457200" algn="just">
              <a:lnSpc>
                <a:spcPct val="150000"/>
              </a:lnSpc>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Existing platforms like </a:t>
            </a:r>
            <a:r>
              <a:rPr lang="en-US" dirty="0" err="1">
                <a:solidFill>
                  <a:schemeClr val="tx1"/>
                </a:solidFill>
                <a:latin typeface="Times New Roman" panose="02020603050405020304" pitchFamily="18" charset="0"/>
                <a:cs typeface="Times New Roman" panose="02020603050405020304" pitchFamily="18" charset="0"/>
              </a:rPr>
              <a:t>Playo</a:t>
            </a:r>
            <a:r>
              <a:rPr lang="en-US" dirty="0">
                <a:solidFill>
                  <a:schemeClr val="tx1"/>
                </a:solidFill>
                <a:latin typeface="Times New Roman" panose="02020603050405020304" pitchFamily="18" charset="0"/>
                <a:cs typeface="Times New Roman" panose="02020603050405020304" pitchFamily="18" charset="0"/>
              </a:rPr>
              <a:t> and </a:t>
            </a:r>
            <a:r>
              <a:rPr lang="en-US" dirty="0" err="1">
                <a:solidFill>
                  <a:schemeClr val="tx1"/>
                </a:solidFill>
                <a:latin typeface="Times New Roman" panose="02020603050405020304" pitchFamily="18" charset="0"/>
                <a:cs typeface="Times New Roman" panose="02020603050405020304" pitchFamily="18" charset="0"/>
              </a:rPr>
              <a:t>BookMySports</a:t>
            </a:r>
            <a:r>
              <a:rPr lang="en-US" dirty="0">
                <a:solidFill>
                  <a:schemeClr val="tx1"/>
                </a:solidFill>
                <a:latin typeface="Times New Roman" panose="02020603050405020304" pitchFamily="18" charset="0"/>
                <a:cs typeface="Times New Roman" panose="02020603050405020304" pitchFamily="18" charset="0"/>
              </a:rPr>
              <a:t> allow venue booking but lack advanced filtering options and venue comparison </a:t>
            </a:r>
            <a:r>
              <a:rPr lang="en-US" dirty="0" err="1">
                <a:solidFill>
                  <a:schemeClr val="tx1"/>
                </a:solidFill>
                <a:latin typeface="Times New Roman" panose="02020603050405020304" pitchFamily="18" charset="0"/>
                <a:cs typeface="Times New Roman" panose="02020603050405020304" pitchFamily="18" charset="0"/>
              </a:rPr>
              <a:t>features.The</a:t>
            </a:r>
            <a:r>
              <a:rPr lang="en-US" dirty="0">
                <a:solidFill>
                  <a:schemeClr val="tx1"/>
                </a:solidFill>
                <a:latin typeface="Times New Roman" panose="02020603050405020304" pitchFamily="18" charset="0"/>
                <a:cs typeface="Times New Roman" panose="02020603050405020304" pitchFamily="18" charset="0"/>
              </a:rPr>
              <a:t> project focuses on solving the challenges users face when trying to find available venues and ensuring efficient management of venue data.</a:t>
            </a:r>
          </a:p>
          <a:p>
            <a:pPr marL="457200" indent="-457200" algn="just">
              <a:lnSpc>
                <a:spcPct val="150000"/>
              </a:lnSpc>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Our system aims to address these gaps by focusing on sports-specific venues in different cities. It introduces unique features such as venue comparison, filtering by sport, and an admin panel for venue management</a:t>
            </a:r>
            <a:r>
              <a:rPr lang="en-US" dirty="0">
                <a:solidFill>
                  <a:schemeClr val="tx1"/>
                </a:solidFill>
              </a:rPr>
              <a:t>.</a:t>
            </a:r>
          </a:p>
          <a:p>
            <a:pPr marL="457200" indent="-457200" algn="just">
              <a:lnSpc>
                <a:spcPct val="150000"/>
              </a:lnSpc>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With rising awareness of fitness and well-being, having accessible sports facilities encourages more people to engage in regular physical activities, which can improve public health.</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4816ABB-DA82-0751-F649-15B55475D524}"/>
              </a:ext>
            </a:extLst>
          </p:cNvPr>
          <p:cNvSpPr>
            <a:spLocks noGrp="1"/>
          </p:cNvSpPr>
          <p:nvPr>
            <p:ph type="ftr" sz="quarter" idx="11"/>
          </p:nvPr>
        </p:nvSpPr>
        <p:spPr/>
        <p:txBody>
          <a:bodyPr/>
          <a:lstStyle/>
          <a:p>
            <a:r>
              <a:rPr lang="en-US" sz="1100" dirty="0"/>
              <a:t>Department of Computer Science &amp; Engineering, CSPIT</a:t>
            </a:r>
          </a:p>
        </p:txBody>
      </p:sp>
      <p:sp>
        <p:nvSpPr>
          <p:cNvPr id="5" name="Slide Number Placeholder 4">
            <a:extLst>
              <a:ext uri="{FF2B5EF4-FFF2-40B4-BE49-F238E27FC236}">
                <a16:creationId xmlns:a16="http://schemas.microsoft.com/office/drawing/2014/main" id="{BC93DC75-B683-C8EA-4B14-AEB4AD486737}"/>
              </a:ext>
            </a:extLst>
          </p:cNvPr>
          <p:cNvSpPr>
            <a:spLocks noGrp="1"/>
          </p:cNvSpPr>
          <p:nvPr>
            <p:ph type="sldNum" sz="quarter" idx="12"/>
          </p:nvPr>
        </p:nvSpPr>
        <p:spPr/>
        <p:txBody>
          <a:bodyPr/>
          <a:lstStyle/>
          <a:p>
            <a:fld id="{252F294B-B6A8-44F3-8A3C-0EE5B1E3450E}" type="slidenum">
              <a:rPr lang="en-US" smtClean="0"/>
              <a:t>4</a:t>
            </a:fld>
            <a:endParaRPr lang="en-US"/>
          </a:p>
        </p:txBody>
      </p:sp>
    </p:spTree>
    <p:extLst>
      <p:ext uri="{BB962C8B-B14F-4D97-AF65-F5344CB8AC3E}">
        <p14:creationId xmlns:p14="http://schemas.microsoft.com/office/powerpoint/2010/main" val="178374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21DA0-CED6-42B6-95BC-D4C135E0642F}"/>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a:extLst>
              <a:ext uri="{FF2B5EF4-FFF2-40B4-BE49-F238E27FC236}">
                <a16:creationId xmlns:a16="http://schemas.microsoft.com/office/drawing/2014/main" id="{BB12EF54-64FF-4510-866A-70B3A7D976EF}"/>
              </a:ext>
            </a:extLst>
          </p:cNvPr>
          <p:cNvSpPr>
            <a:spLocks noGrp="1"/>
          </p:cNvSpPr>
          <p:nvPr>
            <p:ph idx="1"/>
          </p:nvPr>
        </p:nvSpPr>
        <p:spPr/>
        <p:txBody>
          <a:bodyPr/>
          <a:lstStyle/>
          <a:p>
            <a:pPr marL="457200" indent="-457200">
              <a:lnSpc>
                <a:spcPct val="150000"/>
              </a:lnSpc>
              <a:buClr>
                <a:schemeClr val="tx1"/>
              </a:buClr>
              <a:buFont typeface="+mj-lt"/>
              <a:buAutoNum type="arabicPeriod" startAt="4"/>
            </a:pPr>
            <a:r>
              <a:rPr lang="en-US" dirty="0">
                <a:solidFill>
                  <a:schemeClr val="tx1"/>
                </a:solidFill>
                <a:latin typeface="Times New Roman" panose="02020603050405020304" pitchFamily="18" charset="0"/>
                <a:cs typeface="Times New Roman" panose="02020603050405020304" pitchFamily="18" charset="0"/>
              </a:rPr>
              <a:t>A sports location search system can bring together individuals with shared interests, helping to strengthen community bonds and social networks.</a:t>
            </a:r>
          </a:p>
          <a:p>
            <a:pPr marL="457200" indent="-457200">
              <a:lnSpc>
                <a:spcPct val="150000"/>
              </a:lnSpc>
              <a:buClr>
                <a:schemeClr val="tx1"/>
              </a:buClr>
              <a:buFont typeface="+mj-lt"/>
              <a:buAutoNum type="arabicPeriod" startAt="4"/>
            </a:pPr>
            <a:r>
              <a:rPr lang="en-US" dirty="0">
                <a:solidFill>
                  <a:schemeClr val="tx1"/>
                </a:solidFill>
                <a:latin typeface="Times New Roman" panose="02020603050405020304" pitchFamily="18" charset="0"/>
                <a:cs typeface="Times New Roman" panose="02020603050405020304" pitchFamily="18" charset="0"/>
              </a:rPr>
              <a:t>Finding, booking, and accessing sports facilities easily saves time for users and streamlines the search and booking process.</a:t>
            </a:r>
          </a:p>
          <a:p>
            <a:pPr marL="457200" indent="-457200">
              <a:lnSpc>
                <a:spcPct val="150000"/>
              </a:lnSpc>
              <a:buClr>
                <a:schemeClr val="tx1"/>
              </a:buClr>
              <a:buFont typeface="+mj-lt"/>
              <a:buAutoNum type="arabicPeriod" startAt="4"/>
            </a:pPr>
            <a:r>
              <a:rPr lang="en-US" dirty="0">
                <a:solidFill>
                  <a:schemeClr val="tx1"/>
                </a:solidFill>
                <a:latin typeface="Times New Roman" panose="02020603050405020304" pitchFamily="18" charset="0"/>
                <a:cs typeface="Times New Roman" panose="02020603050405020304" pitchFamily="18" charset="0"/>
              </a:rPr>
              <a:t>It helps aspiring athletes and young people find local facilities, reducing barriers to training and development.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6CFA297-EC0C-310E-8BD2-86D9841D58C4}"/>
              </a:ext>
            </a:extLst>
          </p:cNvPr>
          <p:cNvSpPr>
            <a:spLocks noGrp="1"/>
          </p:cNvSpPr>
          <p:nvPr>
            <p:ph type="ftr" sz="quarter" idx="11"/>
          </p:nvPr>
        </p:nvSpPr>
        <p:spPr/>
        <p:txBody>
          <a:bodyPr/>
          <a:lstStyle/>
          <a:p>
            <a:r>
              <a:rPr lang="en-US"/>
              <a:t>Department of Computer Science &amp; Engineering ,CSPIT</a:t>
            </a:r>
          </a:p>
        </p:txBody>
      </p:sp>
      <p:sp>
        <p:nvSpPr>
          <p:cNvPr id="5" name="Slide Number Placeholder 4">
            <a:extLst>
              <a:ext uri="{FF2B5EF4-FFF2-40B4-BE49-F238E27FC236}">
                <a16:creationId xmlns:a16="http://schemas.microsoft.com/office/drawing/2014/main" id="{95555E30-DC07-03AC-5F53-20B27A1B68D1}"/>
              </a:ext>
            </a:extLst>
          </p:cNvPr>
          <p:cNvSpPr>
            <a:spLocks noGrp="1"/>
          </p:cNvSpPr>
          <p:nvPr>
            <p:ph type="sldNum" sz="quarter" idx="12"/>
          </p:nvPr>
        </p:nvSpPr>
        <p:spPr/>
        <p:txBody>
          <a:bodyPr/>
          <a:lstStyle/>
          <a:p>
            <a:fld id="{252F294B-B6A8-44F3-8A3C-0EE5B1E3450E}" type="slidenum">
              <a:rPr lang="en-US" smtClean="0"/>
              <a:t>5</a:t>
            </a:fld>
            <a:endParaRPr lang="en-US"/>
          </a:p>
        </p:txBody>
      </p:sp>
    </p:spTree>
    <p:extLst>
      <p:ext uri="{BB962C8B-B14F-4D97-AF65-F5344CB8AC3E}">
        <p14:creationId xmlns:p14="http://schemas.microsoft.com/office/powerpoint/2010/main" val="2220982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FB3AE-C1C0-D17D-4FD0-24B95D9948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F7BA51-8474-6F1A-8817-D5498174AAAE}"/>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SYSTEM ANALYSIS</a:t>
            </a:r>
          </a:p>
        </p:txBody>
      </p:sp>
      <p:sp>
        <p:nvSpPr>
          <p:cNvPr id="6" name="Content Placeholder 5">
            <a:extLst>
              <a:ext uri="{FF2B5EF4-FFF2-40B4-BE49-F238E27FC236}">
                <a16:creationId xmlns:a16="http://schemas.microsoft.com/office/drawing/2014/main" id="{C029AF34-008C-27B1-EDAF-91317C620D84}"/>
              </a:ext>
            </a:extLst>
          </p:cNvPr>
          <p:cNvSpPr>
            <a:spLocks noGrp="1"/>
          </p:cNvSpPr>
          <p:nvPr>
            <p:ph idx="1"/>
          </p:nvPr>
        </p:nvSpPr>
        <p:spPr/>
        <p:txBody>
          <a:bodyPr/>
          <a:lstStyle/>
          <a:p>
            <a:pPr marL="578358" lvl="1" indent="-285750" algn="just">
              <a:lnSpc>
                <a:spcPct val="150000"/>
              </a:lnSpc>
              <a:buClr>
                <a:schemeClr val="tx1"/>
              </a:buClr>
              <a:buFont typeface="Wingdings" panose="05000000000000000000" pitchFamily="2" charset="2"/>
              <a:buChar char="v"/>
            </a:pPr>
            <a:r>
              <a:rPr lang="en-IN" sz="2000" u="sng" dirty="0">
                <a:solidFill>
                  <a:schemeClr val="tx1"/>
                </a:solidFill>
                <a:latin typeface="Times New Roman" panose="02020603050405020304" pitchFamily="18" charset="0"/>
                <a:cs typeface="Times New Roman" panose="02020603050405020304" pitchFamily="18" charset="0"/>
              </a:rPr>
              <a:t>Functional Requirements</a:t>
            </a:r>
            <a:r>
              <a:rPr lang="en-IN" sz="2000" dirty="0">
                <a:solidFill>
                  <a:schemeClr val="tx1"/>
                </a:solidFill>
                <a:latin typeface="Times New Roman" panose="02020603050405020304" pitchFamily="18" charset="0"/>
                <a:cs typeface="Times New Roman" panose="02020603050405020304" pitchFamily="18" charset="0"/>
              </a:rPr>
              <a:t>:</a:t>
            </a:r>
          </a:p>
          <a:p>
            <a:pPr marL="761238" lvl="2" indent="-285750" algn="just">
              <a:lnSpc>
                <a:spcPct val="150000"/>
              </a:lnSpc>
              <a:buClr>
                <a:schemeClr val="tx1"/>
              </a:buCl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User registration, login, search, filtering, booking, and review submission.</a:t>
            </a:r>
            <a:endParaRPr lang="en-IN" sz="2000" dirty="0">
              <a:solidFill>
                <a:schemeClr val="tx1"/>
              </a:solidFill>
              <a:latin typeface="Times New Roman" panose="02020603050405020304" pitchFamily="18" charset="0"/>
              <a:cs typeface="Times New Roman" panose="02020603050405020304" pitchFamily="18" charset="0"/>
            </a:endParaRPr>
          </a:p>
          <a:p>
            <a:pPr marL="761238" lvl="2" indent="-285750" algn="just">
              <a:lnSpc>
                <a:spcPct val="150000"/>
              </a:lnSpc>
              <a:buClr>
                <a:schemeClr val="tx1"/>
              </a:buCl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Admin dashboard for managing users, locations, and bookings</a:t>
            </a:r>
            <a:r>
              <a:rPr lang="en-US" dirty="0"/>
              <a:t>.</a:t>
            </a:r>
            <a:endParaRPr lang="en-IN" dirty="0">
              <a:latin typeface="Times New Roman" panose="02020603050405020304" pitchFamily="18" charset="0"/>
              <a:cs typeface="Times New Roman" panose="02020603050405020304" pitchFamily="18" charset="0"/>
            </a:endParaRPr>
          </a:p>
          <a:p>
            <a:pPr marL="578358" lvl="1" indent="-285750" algn="just">
              <a:lnSpc>
                <a:spcPct val="150000"/>
              </a:lnSpc>
              <a:buClr>
                <a:schemeClr val="tx1"/>
              </a:buClr>
              <a:buFont typeface="Wingdings" panose="05000000000000000000" pitchFamily="2" charset="2"/>
              <a:buChar char="v"/>
            </a:pPr>
            <a:r>
              <a:rPr lang="en-IN" sz="2000" u="sng" dirty="0">
                <a:solidFill>
                  <a:schemeClr val="tx1"/>
                </a:solidFill>
                <a:latin typeface="Times New Roman" panose="02020603050405020304" pitchFamily="18" charset="0"/>
                <a:cs typeface="Times New Roman" panose="02020603050405020304" pitchFamily="18" charset="0"/>
              </a:rPr>
              <a:t>Non-Functional Requirements:</a:t>
            </a:r>
          </a:p>
          <a:p>
            <a:pPr marL="761238" lvl="2" indent="-285750" algn="just">
              <a:lnSpc>
                <a:spcPct val="150000"/>
              </a:lnSpc>
              <a:buClr>
                <a:schemeClr val="tx1"/>
              </a:buCl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Security: Secure session management to protect user data.</a:t>
            </a:r>
            <a:endParaRPr lang="en-IN" sz="2000" dirty="0">
              <a:solidFill>
                <a:schemeClr val="tx1"/>
              </a:solidFill>
              <a:latin typeface="Times New Roman" panose="02020603050405020304" pitchFamily="18" charset="0"/>
              <a:cs typeface="Times New Roman" panose="02020603050405020304" pitchFamily="18" charset="0"/>
            </a:endParaRPr>
          </a:p>
          <a:p>
            <a:pPr marL="761238" lvl="2" indent="-285750" algn="just">
              <a:lnSpc>
                <a:spcPct val="150000"/>
              </a:lnSpc>
              <a:buClr>
                <a:schemeClr val="tx1"/>
              </a:buCl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Usability: The interface is designed to be easy to navigate for both users and admins.</a:t>
            </a:r>
          </a:p>
        </p:txBody>
      </p:sp>
      <p:sp>
        <p:nvSpPr>
          <p:cNvPr id="4" name="Footer Placeholder 3">
            <a:extLst>
              <a:ext uri="{FF2B5EF4-FFF2-40B4-BE49-F238E27FC236}">
                <a16:creationId xmlns:a16="http://schemas.microsoft.com/office/drawing/2014/main" id="{A9C19683-B591-709F-0763-B7806AEBB844}"/>
              </a:ext>
            </a:extLst>
          </p:cNvPr>
          <p:cNvSpPr>
            <a:spLocks noGrp="1"/>
          </p:cNvSpPr>
          <p:nvPr>
            <p:ph type="ftr" sz="quarter" idx="11"/>
          </p:nvPr>
        </p:nvSpPr>
        <p:spPr/>
        <p:txBody>
          <a:bodyPr/>
          <a:lstStyle/>
          <a:p>
            <a:r>
              <a:rPr lang="en-US" sz="1100" dirty="0"/>
              <a:t>Department of Computer Science &amp; Engineering, CSPIT</a:t>
            </a:r>
          </a:p>
        </p:txBody>
      </p:sp>
      <p:sp>
        <p:nvSpPr>
          <p:cNvPr id="5" name="Slide Number Placeholder 4">
            <a:extLst>
              <a:ext uri="{FF2B5EF4-FFF2-40B4-BE49-F238E27FC236}">
                <a16:creationId xmlns:a16="http://schemas.microsoft.com/office/drawing/2014/main" id="{72C4C88A-719F-F165-C030-C77AEE571702}"/>
              </a:ext>
            </a:extLst>
          </p:cNvPr>
          <p:cNvSpPr>
            <a:spLocks noGrp="1"/>
          </p:cNvSpPr>
          <p:nvPr>
            <p:ph type="sldNum" sz="quarter" idx="12"/>
          </p:nvPr>
        </p:nvSpPr>
        <p:spPr/>
        <p:txBody>
          <a:bodyPr/>
          <a:lstStyle/>
          <a:p>
            <a:fld id="{252F294B-B6A8-44F3-8A3C-0EE5B1E3450E}" type="slidenum">
              <a:rPr lang="en-US" smtClean="0"/>
              <a:t>6</a:t>
            </a:fld>
            <a:endParaRPr lang="en-US"/>
          </a:p>
        </p:txBody>
      </p:sp>
    </p:spTree>
    <p:extLst>
      <p:ext uri="{BB962C8B-B14F-4D97-AF65-F5344CB8AC3E}">
        <p14:creationId xmlns:p14="http://schemas.microsoft.com/office/powerpoint/2010/main" val="3112771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Department of Computer Science &amp; Engineering ,CSPIT</a:t>
            </a:r>
          </a:p>
        </p:txBody>
      </p:sp>
      <p:sp>
        <p:nvSpPr>
          <p:cNvPr id="3" name="Slide Number Placeholder 2"/>
          <p:cNvSpPr>
            <a:spLocks noGrp="1"/>
          </p:cNvSpPr>
          <p:nvPr>
            <p:ph type="sldNum" sz="quarter" idx="12"/>
          </p:nvPr>
        </p:nvSpPr>
        <p:spPr/>
        <p:txBody>
          <a:bodyPr/>
          <a:lstStyle/>
          <a:p>
            <a:fld id="{252F294B-B6A8-44F3-8A3C-0EE5B1E3450E}" type="slidenum">
              <a:rPr lang="en-US" smtClean="0"/>
              <a:t>7</a:t>
            </a:fld>
            <a:endParaRPr lang="en-US"/>
          </a:p>
        </p:txBody>
      </p:sp>
      <p:pic>
        <p:nvPicPr>
          <p:cNvPr id="4" name="Content Placeholder 11">
            <a:extLst>
              <a:ext uri="{FF2B5EF4-FFF2-40B4-BE49-F238E27FC236}">
                <a16:creationId xmlns:a16="http://schemas.microsoft.com/office/drawing/2014/main" id="{192C86CD-91ED-9D05-8A6C-50AF1B2BF431}"/>
              </a:ext>
            </a:extLst>
          </p:cNvPr>
          <p:cNvPicPr>
            <a:picLocks noChangeAspect="1"/>
          </p:cNvPicPr>
          <p:nvPr/>
        </p:nvPicPr>
        <p:blipFill>
          <a:blip r:embed="rId2"/>
          <a:stretch>
            <a:fillRect/>
          </a:stretch>
        </p:blipFill>
        <p:spPr>
          <a:xfrm>
            <a:off x="6876660" y="1845927"/>
            <a:ext cx="5165630" cy="597763"/>
          </a:xfrm>
          <a:prstGeom prst="rect">
            <a:avLst/>
          </a:prstGeom>
        </p:spPr>
      </p:pic>
      <p:pic>
        <p:nvPicPr>
          <p:cNvPr id="5" name="Picture 4">
            <a:extLst>
              <a:ext uri="{FF2B5EF4-FFF2-40B4-BE49-F238E27FC236}">
                <a16:creationId xmlns:a16="http://schemas.microsoft.com/office/drawing/2014/main" id="{25CCD251-666A-D7CF-E871-356883BFA701}"/>
              </a:ext>
            </a:extLst>
          </p:cNvPr>
          <p:cNvPicPr>
            <a:picLocks noChangeAspect="1"/>
          </p:cNvPicPr>
          <p:nvPr/>
        </p:nvPicPr>
        <p:blipFill>
          <a:blip r:embed="rId3"/>
          <a:stretch>
            <a:fillRect/>
          </a:stretch>
        </p:blipFill>
        <p:spPr>
          <a:xfrm>
            <a:off x="4264089" y="263527"/>
            <a:ext cx="3088433" cy="1473833"/>
          </a:xfrm>
          <a:prstGeom prst="rect">
            <a:avLst/>
          </a:prstGeom>
        </p:spPr>
      </p:pic>
      <p:cxnSp>
        <p:nvCxnSpPr>
          <p:cNvPr id="6" name="Straight Arrow Connector 5">
            <a:extLst>
              <a:ext uri="{FF2B5EF4-FFF2-40B4-BE49-F238E27FC236}">
                <a16:creationId xmlns:a16="http://schemas.microsoft.com/office/drawing/2014/main" id="{98BFD745-B255-9474-8107-1171D8AB4536}"/>
              </a:ext>
            </a:extLst>
          </p:cNvPr>
          <p:cNvCxnSpPr/>
          <p:nvPr/>
        </p:nvCxnSpPr>
        <p:spPr>
          <a:xfrm>
            <a:off x="7352522" y="988905"/>
            <a:ext cx="1651519" cy="857022"/>
          </a:xfrm>
          <a:prstGeom prst="straightConnector1">
            <a:avLst/>
          </a:prstGeom>
          <a:ln w="19050" cap="flat" cmpd="sng" algn="ctr">
            <a:solidFill>
              <a:schemeClr val="tx1"/>
            </a:solidFill>
            <a:prstDash val="solid"/>
            <a:round/>
            <a:headEnd type="none" w="med" len="med"/>
            <a:tailEnd type="arrow" w="med" len="med"/>
          </a:ln>
          <a:effectLst>
            <a:innerShdw blurRad="63500" dist="50800" dir="2700000">
              <a:prstClr val="black">
                <a:alpha val="50000"/>
              </a:prstClr>
            </a:innerShdw>
          </a:effectLst>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2660EBBE-AB1E-7E98-2C34-7EADAECF586A}"/>
              </a:ext>
            </a:extLst>
          </p:cNvPr>
          <p:cNvSpPr txBox="1"/>
          <p:nvPr/>
        </p:nvSpPr>
        <p:spPr>
          <a:xfrm>
            <a:off x="8374224" y="1063498"/>
            <a:ext cx="1526234"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After Login</a:t>
            </a:r>
            <a:endParaRPr lang="en-IN" sz="2000" dirty="0">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0E0BF985-DB01-82F3-2981-1BA2CF498FA3}"/>
              </a:ext>
            </a:extLst>
          </p:cNvPr>
          <p:cNvCxnSpPr>
            <a:cxnSpLocks/>
          </p:cNvCxnSpPr>
          <p:nvPr/>
        </p:nvCxnSpPr>
        <p:spPr>
          <a:xfrm>
            <a:off x="9137341" y="2438034"/>
            <a:ext cx="956387" cy="548525"/>
          </a:xfrm>
          <a:prstGeom prst="straightConnector1">
            <a:avLst/>
          </a:prstGeom>
          <a:ln w="19050" cap="flat" cmpd="sng" algn="ctr">
            <a:solidFill>
              <a:schemeClr val="tx1"/>
            </a:solidFill>
            <a:prstDash val="solid"/>
            <a:round/>
            <a:headEnd type="none" w="med" len="med"/>
            <a:tailEnd type="arrow" w="med" len="med"/>
          </a:ln>
          <a:effectLst>
            <a:innerShdw blurRad="63500" dist="50800" dir="2700000">
              <a:prstClr val="black">
                <a:alpha val="50000"/>
              </a:prstClr>
            </a:innerShdw>
          </a:effectLst>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4948F1C5-B0F1-ADDD-C316-A452B0C9DC5A}"/>
              </a:ext>
            </a:extLst>
          </p:cNvPr>
          <p:cNvSpPr txBox="1"/>
          <p:nvPr/>
        </p:nvSpPr>
        <p:spPr>
          <a:xfrm>
            <a:off x="10001362" y="2485808"/>
            <a:ext cx="1745879"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Search Facility</a:t>
            </a:r>
            <a:endParaRPr lang="en-IN"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70BBF44-D742-90A4-1A4E-C27D75AD5F98}"/>
              </a:ext>
            </a:extLst>
          </p:cNvPr>
          <p:cNvPicPr>
            <a:picLocks noChangeAspect="1"/>
          </p:cNvPicPr>
          <p:nvPr/>
        </p:nvPicPr>
        <p:blipFill>
          <a:blip r:embed="rId4"/>
          <a:stretch>
            <a:fillRect/>
          </a:stretch>
        </p:blipFill>
        <p:spPr>
          <a:xfrm>
            <a:off x="6150949" y="2966527"/>
            <a:ext cx="2545182" cy="3219506"/>
          </a:xfrm>
          <a:prstGeom prst="rect">
            <a:avLst/>
          </a:prstGeom>
        </p:spPr>
      </p:pic>
      <p:pic>
        <p:nvPicPr>
          <p:cNvPr id="11" name="Picture 10">
            <a:extLst>
              <a:ext uri="{FF2B5EF4-FFF2-40B4-BE49-F238E27FC236}">
                <a16:creationId xmlns:a16="http://schemas.microsoft.com/office/drawing/2014/main" id="{2A7C644A-BC89-E134-9F37-192AB941C35E}"/>
              </a:ext>
            </a:extLst>
          </p:cNvPr>
          <p:cNvPicPr>
            <a:picLocks noChangeAspect="1"/>
          </p:cNvPicPr>
          <p:nvPr/>
        </p:nvPicPr>
        <p:blipFill>
          <a:blip r:embed="rId5"/>
          <a:stretch>
            <a:fillRect/>
          </a:stretch>
        </p:blipFill>
        <p:spPr>
          <a:xfrm>
            <a:off x="3092344" y="2986559"/>
            <a:ext cx="2418912" cy="3220724"/>
          </a:xfrm>
          <a:prstGeom prst="rect">
            <a:avLst/>
          </a:prstGeom>
        </p:spPr>
      </p:pic>
      <p:sp>
        <p:nvSpPr>
          <p:cNvPr id="12" name="TextBox 11">
            <a:extLst>
              <a:ext uri="{FF2B5EF4-FFF2-40B4-BE49-F238E27FC236}">
                <a16:creationId xmlns:a16="http://schemas.microsoft.com/office/drawing/2014/main" id="{0D0F3F42-636D-01A0-AD09-E220CC821DDE}"/>
              </a:ext>
            </a:extLst>
          </p:cNvPr>
          <p:cNvSpPr txBox="1"/>
          <p:nvPr/>
        </p:nvSpPr>
        <p:spPr>
          <a:xfrm>
            <a:off x="5250842" y="3744629"/>
            <a:ext cx="979715"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Contact Facility</a:t>
            </a:r>
            <a:endParaRPr lang="en-IN" sz="20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9E30D060-0300-F356-C90E-C666635EC24B}"/>
              </a:ext>
            </a:extLst>
          </p:cNvPr>
          <p:cNvPicPr>
            <a:picLocks noChangeAspect="1"/>
          </p:cNvPicPr>
          <p:nvPr/>
        </p:nvPicPr>
        <p:blipFill>
          <a:blip r:embed="rId6"/>
          <a:stretch>
            <a:fillRect/>
          </a:stretch>
        </p:blipFill>
        <p:spPr>
          <a:xfrm>
            <a:off x="149710" y="1845927"/>
            <a:ext cx="2757372" cy="3219506"/>
          </a:xfrm>
          <a:prstGeom prst="rect">
            <a:avLst/>
          </a:prstGeom>
        </p:spPr>
      </p:pic>
      <p:cxnSp>
        <p:nvCxnSpPr>
          <p:cNvPr id="14" name="Straight Arrow Connector 13">
            <a:extLst>
              <a:ext uri="{FF2B5EF4-FFF2-40B4-BE49-F238E27FC236}">
                <a16:creationId xmlns:a16="http://schemas.microsoft.com/office/drawing/2014/main" id="{D3202DFB-A2C1-7BDC-B530-7FECA37B64CA}"/>
              </a:ext>
            </a:extLst>
          </p:cNvPr>
          <p:cNvCxnSpPr>
            <a:endCxn id="13" idx="2"/>
          </p:cNvCxnSpPr>
          <p:nvPr/>
        </p:nvCxnSpPr>
        <p:spPr>
          <a:xfrm flipH="1" flipV="1">
            <a:off x="1528396" y="5065433"/>
            <a:ext cx="1563948" cy="691555"/>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DBFED436-DB65-993A-3626-CF0F123AA7C4}"/>
              </a:ext>
            </a:extLst>
          </p:cNvPr>
          <p:cNvSpPr txBox="1"/>
          <p:nvPr/>
        </p:nvSpPr>
        <p:spPr>
          <a:xfrm>
            <a:off x="485192" y="5477069"/>
            <a:ext cx="207997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Booking Facility</a:t>
            </a:r>
            <a:endParaRPr lang="en-IN" sz="2000" dirty="0">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7011526E-46F2-0E62-8073-0E9610F4B1E1}"/>
              </a:ext>
            </a:extLst>
          </p:cNvPr>
          <p:cNvCxnSpPr>
            <a:cxnSpLocks/>
            <a:stCxn id="13" idx="0"/>
            <a:endCxn id="5" idx="1"/>
          </p:cNvCxnSpPr>
          <p:nvPr/>
        </p:nvCxnSpPr>
        <p:spPr>
          <a:xfrm flipV="1">
            <a:off x="1528396" y="1000444"/>
            <a:ext cx="2735693" cy="845483"/>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ACD48C9B-57F5-0DF1-3FDC-7F0880EFF7D0}"/>
              </a:ext>
            </a:extLst>
          </p:cNvPr>
          <p:cNvSpPr txBox="1"/>
          <p:nvPr/>
        </p:nvSpPr>
        <p:spPr>
          <a:xfrm>
            <a:off x="2167034" y="866289"/>
            <a:ext cx="1586204" cy="400110"/>
          </a:xfrm>
          <a:prstGeom prst="rect">
            <a:avLst/>
          </a:prstGeom>
          <a:noFill/>
        </p:spPr>
        <p:txBody>
          <a:bodyPr wrap="square" rtlCol="0">
            <a:spAutoFit/>
          </a:bodyPr>
          <a:lstStyle/>
          <a:p>
            <a:r>
              <a:rPr lang="en-US" sz="2000" dirty="0"/>
              <a:t>After Logout</a:t>
            </a:r>
            <a:endParaRPr lang="en-IN" sz="2000" dirty="0"/>
          </a:p>
        </p:txBody>
      </p:sp>
      <p:pic>
        <p:nvPicPr>
          <p:cNvPr id="18" name="Picture 17">
            <a:extLst>
              <a:ext uri="{FF2B5EF4-FFF2-40B4-BE49-F238E27FC236}">
                <a16:creationId xmlns:a16="http://schemas.microsoft.com/office/drawing/2014/main" id="{CCB880C5-E6A4-A28B-6BE9-EB7A41A3C070}"/>
              </a:ext>
            </a:extLst>
          </p:cNvPr>
          <p:cNvPicPr>
            <a:picLocks noChangeAspect="1"/>
          </p:cNvPicPr>
          <p:nvPr/>
        </p:nvPicPr>
        <p:blipFill>
          <a:blip r:embed="rId7"/>
          <a:stretch>
            <a:fillRect/>
          </a:stretch>
        </p:blipFill>
        <p:spPr>
          <a:xfrm>
            <a:off x="9097041" y="2986559"/>
            <a:ext cx="2918857" cy="3157357"/>
          </a:xfrm>
          <a:prstGeom prst="rect">
            <a:avLst/>
          </a:prstGeom>
        </p:spPr>
      </p:pic>
      <p:sp>
        <p:nvSpPr>
          <p:cNvPr id="19" name="TextBox 18">
            <a:extLst>
              <a:ext uri="{FF2B5EF4-FFF2-40B4-BE49-F238E27FC236}">
                <a16:creationId xmlns:a16="http://schemas.microsoft.com/office/drawing/2014/main" id="{47401B72-334F-1C19-D61D-993C189EA14B}"/>
              </a:ext>
            </a:extLst>
          </p:cNvPr>
          <p:cNvSpPr txBox="1"/>
          <p:nvPr/>
        </p:nvSpPr>
        <p:spPr>
          <a:xfrm>
            <a:off x="8696131" y="3744629"/>
            <a:ext cx="1026706"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Review Facility</a:t>
            </a:r>
            <a:endParaRPr lang="en-IN" sz="2000" dirty="0">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2F014113-5EA3-F311-27E9-4017A825C119}"/>
              </a:ext>
            </a:extLst>
          </p:cNvPr>
          <p:cNvCxnSpPr>
            <a:cxnSpLocks/>
            <a:stCxn id="10" idx="1"/>
          </p:cNvCxnSpPr>
          <p:nvPr/>
        </p:nvCxnSpPr>
        <p:spPr>
          <a:xfrm flipH="1">
            <a:off x="5511256" y="4576280"/>
            <a:ext cx="63969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8AB92A8-3389-CB65-8722-66C2E40A83B4}"/>
              </a:ext>
            </a:extLst>
          </p:cNvPr>
          <p:cNvCxnSpPr>
            <a:cxnSpLocks/>
          </p:cNvCxnSpPr>
          <p:nvPr/>
        </p:nvCxnSpPr>
        <p:spPr>
          <a:xfrm flipH="1">
            <a:off x="8696131" y="4593001"/>
            <a:ext cx="76105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647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B5DAD-D469-69D3-BB84-326F381DEF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78D8CA-D102-FD28-80E7-D096A55C2C4A}"/>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TECHNOLOGY STACK</a:t>
            </a:r>
          </a:p>
        </p:txBody>
      </p:sp>
      <p:sp>
        <p:nvSpPr>
          <p:cNvPr id="6" name="Content Placeholder 5">
            <a:extLst>
              <a:ext uri="{FF2B5EF4-FFF2-40B4-BE49-F238E27FC236}">
                <a16:creationId xmlns:a16="http://schemas.microsoft.com/office/drawing/2014/main" id="{3DC18FD0-6CD1-C720-8FA6-E59AA09EC8F4}"/>
              </a:ext>
            </a:extLst>
          </p:cNvPr>
          <p:cNvSpPr>
            <a:spLocks noGrp="1"/>
          </p:cNvSpPr>
          <p:nvPr>
            <p:ph idx="1"/>
          </p:nvPr>
        </p:nvSpPr>
        <p:spPr/>
        <p:txBody>
          <a:bodyPr>
            <a:normAutofit/>
          </a:bodyPr>
          <a:lstStyle/>
          <a:p>
            <a:pPr marL="749808" lvl="1" indent="-457200" algn="just">
              <a:lnSpc>
                <a:spcPct val="150000"/>
              </a:lnSpc>
              <a:buClr>
                <a:schemeClr val="tx1"/>
              </a:buClr>
              <a:buFont typeface="+mj-lt"/>
              <a:buAutoNum type="arabicPeriod"/>
            </a:pPr>
            <a:r>
              <a:rPr lang="en-US" sz="2000" b="1" u="sng" dirty="0">
                <a:solidFill>
                  <a:schemeClr val="tx1"/>
                </a:solidFill>
                <a:latin typeface="Times New Roman" panose="02020603050405020304" pitchFamily="18" charset="0"/>
                <a:cs typeface="Times New Roman" panose="02020603050405020304" pitchFamily="18" charset="0"/>
              </a:rPr>
              <a:t>Programming Languages</a:t>
            </a:r>
            <a:r>
              <a:rPr lang="en-US" sz="2000" b="1"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PHP (for backend development) and HTML/CSS (for frontend development).</a:t>
            </a:r>
          </a:p>
          <a:p>
            <a:pPr marL="749808" lvl="1" indent="-457200" algn="just">
              <a:lnSpc>
                <a:spcPct val="150000"/>
              </a:lnSpc>
              <a:buClr>
                <a:schemeClr val="tx1"/>
              </a:buClr>
              <a:buFont typeface="+mj-lt"/>
              <a:buAutoNum type="arabicPeriod"/>
            </a:pPr>
            <a:r>
              <a:rPr lang="en-US" sz="2000" b="1" u="sng" dirty="0">
                <a:solidFill>
                  <a:schemeClr val="tx1"/>
                </a:solidFill>
                <a:latin typeface="Times New Roman" panose="02020603050405020304" pitchFamily="18" charset="0"/>
                <a:cs typeface="Times New Roman" panose="02020603050405020304" pitchFamily="18" charset="0"/>
              </a:rPr>
              <a:t>Database</a:t>
            </a:r>
            <a:r>
              <a:rPr lang="en-US" sz="2000" b="1"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MySQL is used to store user data, venue information, bookings, and reviews.</a:t>
            </a:r>
          </a:p>
          <a:p>
            <a:pPr marL="749808" lvl="1" indent="-457200" algn="just">
              <a:lnSpc>
                <a:spcPct val="150000"/>
              </a:lnSpc>
              <a:buClr>
                <a:schemeClr val="tx1"/>
              </a:buClr>
              <a:buFont typeface="+mj-lt"/>
              <a:buAutoNum type="arabicPeriod"/>
            </a:pPr>
            <a:r>
              <a:rPr lang="en-US" sz="2000" b="1" u="sng" dirty="0">
                <a:solidFill>
                  <a:schemeClr val="tx1"/>
                </a:solidFill>
                <a:latin typeface="Times New Roman" panose="02020603050405020304" pitchFamily="18" charset="0"/>
                <a:cs typeface="Times New Roman" panose="02020603050405020304" pitchFamily="18" charset="0"/>
              </a:rPr>
              <a:t>Server</a:t>
            </a:r>
            <a:r>
              <a:rPr lang="en-US" sz="2000" b="1"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XAMPP is used for local development, combining Apache with MySQL for hosting and database management.</a:t>
            </a:r>
          </a:p>
        </p:txBody>
      </p:sp>
      <p:sp>
        <p:nvSpPr>
          <p:cNvPr id="4" name="Footer Placeholder 3">
            <a:extLst>
              <a:ext uri="{FF2B5EF4-FFF2-40B4-BE49-F238E27FC236}">
                <a16:creationId xmlns:a16="http://schemas.microsoft.com/office/drawing/2014/main" id="{AFB2BFD4-D54A-456F-208B-775CAF4EC340}"/>
              </a:ext>
            </a:extLst>
          </p:cNvPr>
          <p:cNvSpPr>
            <a:spLocks noGrp="1"/>
          </p:cNvSpPr>
          <p:nvPr>
            <p:ph type="ftr" sz="quarter" idx="11"/>
          </p:nvPr>
        </p:nvSpPr>
        <p:spPr/>
        <p:txBody>
          <a:bodyPr/>
          <a:lstStyle/>
          <a:p>
            <a:r>
              <a:rPr lang="en-US" sz="1100" dirty="0"/>
              <a:t>Department of Computer Science &amp; Engineering, CSPIT</a:t>
            </a:r>
          </a:p>
        </p:txBody>
      </p:sp>
      <p:sp>
        <p:nvSpPr>
          <p:cNvPr id="5" name="Slide Number Placeholder 4">
            <a:extLst>
              <a:ext uri="{FF2B5EF4-FFF2-40B4-BE49-F238E27FC236}">
                <a16:creationId xmlns:a16="http://schemas.microsoft.com/office/drawing/2014/main" id="{CD88E6B9-12BB-57CA-2AA3-D97C4D253E8F}"/>
              </a:ext>
            </a:extLst>
          </p:cNvPr>
          <p:cNvSpPr>
            <a:spLocks noGrp="1"/>
          </p:cNvSpPr>
          <p:nvPr>
            <p:ph type="sldNum" sz="quarter" idx="12"/>
          </p:nvPr>
        </p:nvSpPr>
        <p:spPr/>
        <p:txBody>
          <a:bodyPr/>
          <a:lstStyle/>
          <a:p>
            <a:fld id="{252F294B-B6A8-44F3-8A3C-0EE5B1E3450E}" type="slidenum">
              <a:rPr lang="en-US" smtClean="0"/>
              <a:t>8</a:t>
            </a:fld>
            <a:endParaRPr lang="en-US"/>
          </a:p>
        </p:txBody>
      </p:sp>
    </p:spTree>
    <p:extLst>
      <p:ext uri="{BB962C8B-B14F-4D97-AF65-F5344CB8AC3E}">
        <p14:creationId xmlns:p14="http://schemas.microsoft.com/office/powerpoint/2010/main" val="419806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B679D-EBEC-2799-59E6-89C454E470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300FE5-6CFA-224E-5ED8-55E8742D7A5F}"/>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SYSTEM DESIGN</a:t>
            </a:r>
          </a:p>
        </p:txBody>
      </p:sp>
      <p:sp>
        <p:nvSpPr>
          <p:cNvPr id="6" name="Content Placeholder 5">
            <a:extLst>
              <a:ext uri="{FF2B5EF4-FFF2-40B4-BE49-F238E27FC236}">
                <a16:creationId xmlns:a16="http://schemas.microsoft.com/office/drawing/2014/main" id="{D1EFA704-690B-5CE8-D2AD-E9B41A469BF5}"/>
              </a:ext>
            </a:extLst>
          </p:cNvPr>
          <p:cNvSpPr>
            <a:spLocks noGrp="1"/>
          </p:cNvSpPr>
          <p:nvPr>
            <p:ph idx="1"/>
          </p:nvPr>
        </p:nvSpPr>
        <p:spPr/>
        <p:txBody>
          <a:bodyPr>
            <a:normAutofit lnSpcReduction="10000"/>
          </a:bodyPr>
          <a:lstStyle/>
          <a:p>
            <a:pPr marL="635508" lvl="1" indent="-342900" algn="just">
              <a:lnSpc>
                <a:spcPct val="150000"/>
              </a:lnSpc>
              <a:buClr>
                <a:schemeClr val="tx1"/>
              </a:buCl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The system uses a three-layer architecture:</a:t>
            </a:r>
          </a:p>
          <a:p>
            <a:pPr marL="818388" lvl="2" indent="-342900" algn="just">
              <a:lnSpc>
                <a:spcPct val="150000"/>
              </a:lnSpc>
              <a:buClr>
                <a:schemeClr val="tx1"/>
              </a:buClr>
              <a:buFont typeface="Wingdings" panose="05000000000000000000" pitchFamily="2" charset="2"/>
              <a:buChar char="v"/>
            </a:pPr>
            <a:r>
              <a:rPr lang="en-US" sz="2000" u="sng" dirty="0">
                <a:solidFill>
                  <a:schemeClr val="tx1"/>
                </a:solidFill>
                <a:latin typeface="Times New Roman" panose="02020603050405020304" pitchFamily="18" charset="0"/>
                <a:cs typeface="Times New Roman" panose="02020603050405020304" pitchFamily="18" charset="0"/>
              </a:rPr>
              <a:t>Frontend</a:t>
            </a:r>
            <a:r>
              <a:rPr lang="en-US" sz="2000" b="1"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HTML/CSS for the user interface.</a:t>
            </a:r>
          </a:p>
          <a:p>
            <a:pPr marL="818388" lvl="2" indent="-342900" algn="just">
              <a:lnSpc>
                <a:spcPct val="150000"/>
              </a:lnSpc>
              <a:buClr>
                <a:schemeClr val="tx1"/>
              </a:buClr>
              <a:buFont typeface="Wingdings" panose="05000000000000000000" pitchFamily="2" charset="2"/>
              <a:buChar char="v"/>
            </a:pPr>
            <a:r>
              <a:rPr lang="en-IN" sz="2000" u="sng" dirty="0">
                <a:solidFill>
                  <a:schemeClr val="tx1"/>
                </a:solidFill>
                <a:latin typeface="Times New Roman" panose="02020603050405020304" pitchFamily="18" charset="0"/>
                <a:cs typeface="Times New Roman" panose="02020603050405020304" pitchFamily="18" charset="0"/>
              </a:rPr>
              <a:t>Backend</a:t>
            </a:r>
            <a:r>
              <a:rPr lang="en-IN" sz="2000" b="1" dirty="0">
                <a:solidFill>
                  <a:schemeClr val="tx1"/>
                </a:solidFill>
                <a:latin typeface="Times New Roman" panose="02020603050405020304" pitchFamily="18" charset="0"/>
                <a:cs typeface="Times New Roman" panose="02020603050405020304" pitchFamily="18" charset="0"/>
              </a:rPr>
              <a:t>:</a:t>
            </a:r>
            <a:r>
              <a:rPr lang="en-IN" sz="2000" dirty="0">
                <a:solidFill>
                  <a:schemeClr val="tx1"/>
                </a:solidFill>
                <a:latin typeface="Times New Roman" panose="02020603050405020304" pitchFamily="18" charset="0"/>
                <a:cs typeface="Times New Roman" panose="02020603050405020304" pitchFamily="18" charset="0"/>
              </a:rPr>
              <a:t> PHP for server-side scripting.</a:t>
            </a:r>
            <a:endParaRPr lang="en-US" sz="2000" dirty="0">
              <a:solidFill>
                <a:schemeClr val="tx1"/>
              </a:solidFill>
              <a:latin typeface="Times New Roman" panose="02020603050405020304" pitchFamily="18" charset="0"/>
              <a:cs typeface="Times New Roman" panose="02020603050405020304" pitchFamily="18" charset="0"/>
            </a:endParaRPr>
          </a:p>
          <a:p>
            <a:pPr marL="818388" lvl="2" indent="-342900" algn="just">
              <a:lnSpc>
                <a:spcPct val="150000"/>
              </a:lnSpc>
              <a:buClr>
                <a:schemeClr val="tx1"/>
              </a:buClr>
              <a:buFont typeface="Wingdings" panose="05000000000000000000" pitchFamily="2" charset="2"/>
              <a:buChar char="v"/>
            </a:pPr>
            <a:r>
              <a:rPr lang="en-US" sz="2000" u="sng" dirty="0">
                <a:solidFill>
                  <a:schemeClr val="tx1"/>
                </a:solidFill>
                <a:latin typeface="Times New Roman" panose="02020603050405020304" pitchFamily="18" charset="0"/>
                <a:cs typeface="Times New Roman" panose="02020603050405020304" pitchFamily="18" charset="0"/>
              </a:rPr>
              <a:t>Database</a:t>
            </a:r>
            <a:r>
              <a:rPr lang="en-US" sz="2000" b="1"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MySQL to manage user, venue, and booking data.</a:t>
            </a:r>
          </a:p>
          <a:p>
            <a:pPr marL="635508" lvl="1" indent="-342900" algn="just">
              <a:lnSpc>
                <a:spcPct val="150000"/>
              </a:lnSpc>
              <a:buClr>
                <a:schemeClr val="tx1"/>
              </a:buClr>
              <a:buFont typeface="Wingdings" panose="05000000000000000000" pitchFamily="2" charset="2"/>
              <a:buChar char="v"/>
            </a:pPr>
            <a:r>
              <a:rPr lang="en-US" sz="2000" u="sng" dirty="0">
                <a:solidFill>
                  <a:schemeClr val="tx1"/>
                </a:solidFill>
                <a:latin typeface="Times New Roman" panose="02020603050405020304" pitchFamily="18" charset="0"/>
                <a:cs typeface="Times New Roman" panose="02020603050405020304" pitchFamily="18" charset="0"/>
              </a:rPr>
              <a:t>Flow of Data</a:t>
            </a:r>
            <a:r>
              <a:rPr lang="en-US" sz="2000" b="1"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When a user searches for a venue, the frontend sends the request to the backend, which retrieves the relevant data from the database and displays it to the user. Similarly, when a booking is made, the backend updates the database and confirms the booking.</a:t>
            </a:r>
          </a:p>
        </p:txBody>
      </p:sp>
      <p:sp>
        <p:nvSpPr>
          <p:cNvPr id="4" name="Footer Placeholder 3">
            <a:extLst>
              <a:ext uri="{FF2B5EF4-FFF2-40B4-BE49-F238E27FC236}">
                <a16:creationId xmlns:a16="http://schemas.microsoft.com/office/drawing/2014/main" id="{6BE1C1C7-B5FD-EFDE-E704-E018E62C2245}"/>
              </a:ext>
            </a:extLst>
          </p:cNvPr>
          <p:cNvSpPr>
            <a:spLocks noGrp="1"/>
          </p:cNvSpPr>
          <p:nvPr>
            <p:ph type="ftr" sz="quarter" idx="11"/>
          </p:nvPr>
        </p:nvSpPr>
        <p:spPr/>
        <p:txBody>
          <a:bodyPr/>
          <a:lstStyle/>
          <a:p>
            <a:r>
              <a:rPr lang="en-US" sz="1100" dirty="0"/>
              <a:t>Department of Computer Science &amp; Engineering, CSPIT</a:t>
            </a:r>
          </a:p>
        </p:txBody>
      </p:sp>
      <p:sp>
        <p:nvSpPr>
          <p:cNvPr id="5" name="Slide Number Placeholder 4">
            <a:extLst>
              <a:ext uri="{FF2B5EF4-FFF2-40B4-BE49-F238E27FC236}">
                <a16:creationId xmlns:a16="http://schemas.microsoft.com/office/drawing/2014/main" id="{491CCEF6-8D57-EDEE-60D4-CE63FAFB6945}"/>
              </a:ext>
            </a:extLst>
          </p:cNvPr>
          <p:cNvSpPr>
            <a:spLocks noGrp="1"/>
          </p:cNvSpPr>
          <p:nvPr>
            <p:ph type="sldNum" sz="quarter" idx="12"/>
          </p:nvPr>
        </p:nvSpPr>
        <p:spPr/>
        <p:txBody>
          <a:bodyPr/>
          <a:lstStyle/>
          <a:p>
            <a:fld id="{252F294B-B6A8-44F3-8A3C-0EE5B1E3450E}" type="slidenum">
              <a:rPr lang="en-US" smtClean="0"/>
              <a:t>9</a:t>
            </a:fld>
            <a:endParaRPr lang="en-US"/>
          </a:p>
        </p:txBody>
      </p:sp>
    </p:spTree>
    <p:extLst>
      <p:ext uri="{BB962C8B-B14F-4D97-AF65-F5344CB8AC3E}">
        <p14:creationId xmlns:p14="http://schemas.microsoft.com/office/powerpoint/2010/main" val="29812700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528</TotalTime>
  <Words>1492</Words>
  <Application>Microsoft Office PowerPoint</Application>
  <PresentationFormat>Widescreen</PresentationFormat>
  <Paragraphs>139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Calibri Light</vt:lpstr>
      <vt:lpstr>Times New Roman</vt:lpstr>
      <vt:lpstr>Wingdings</vt:lpstr>
      <vt:lpstr>Retrospect</vt:lpstr>
      <vt:lpstr>SPORTS LOCATION SEARCH SYSTEM  CSE204: Project-I</vt:lpstr>
      <vt:lpstr>PowerPoint Presentation</vt:lpstr>
      <vt:lpstr>INTRODUCTION</vt:lpstr>
      <vt:lpstr>LITERATURE REVIEW</vt:lpstr>
      <vt:lpstr>LITERATURE REVIEW</vt:lpstr>
      <vt:lpstr>SYSTEM ANALYSIS</vt:lpstr>
      <vt:lpstr>PowerPoint Presentation</vt:lpstr>
      <vt:lpstr>TECHNOLOGY STACK</vt:lpstr>
      <vt:lpstr>SYSTEM DESIGN</vt:lpstr>
      <vt:lpstr>ARCHITECTURAL   DESIGN</vt:lpstr>
      <vt:lpstr>RESULTS</vt:lpstr>
      <vt:lpstr>User Registration</vt:lpstr>
      <vt:lpstr>Review Submission</vt:lpstr>
      <vt:lpstr>Contact  for  any  Queries</vt:lpstr>
      <vt:lpstr>Booking a Slot</vt:lpstr>
      <vt:lpstr>Admin Registration</vt:lpstr>
      <vt:lpstr>CHALLENGES FACED</vt:lpstr>
      <vt:lpstr>CHALLENGES FACED</vt:lpstr>
      <vt:lpstr>CONCLUSION</vt:lpstr>
      <vt:lpstr>FUTURE SCOPE</vt:lpstr>
      <vt:lpstr>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Dhara Solanki</dc:creator>
  <cp:lastModifiedBy>Nisarg Patel</cp:lastModifiedBy>
  <cp:revision>50</cp:revision>
  <dcterms:created xsi:type="dcterms:W3CDTF">2023-09-24T01:32:29Z</dcterms:created>
  <dcterms:modified xsi:type="dcterms:W3CDTF">2024-11-08T14:23:38Z</dcterms:modified>
</cp:coreProperties>
</file>