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Nuni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812206E-FA37-4DDC-ABC2-2EC6DED01CF2}">
  <a:tblStyle styleId="{9812206E-FA37-4DDC-ABC2-2EC6DED01CF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Nuni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Nunito-italic.fntdata"/><Relationship Id="rId30" Type="http://schemas.openxmlformats.org/officeDocument/2006/relationships/font" Target="fonts/Nunito-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Nunito-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1b694ef185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1b694ef185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1b694ef185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1b694ef185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1b694ef115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1b694ef115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1b694ef115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1b694ef115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1b694ef115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1b694ef115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1b694ef115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1b694ef115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1b694ef115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1b694ef115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1b694ef115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1b694ef115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1b694ef115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1b694ef115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1b694ef115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1b694ef115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1b694ef115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1b694ef115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1b694ef115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1b694ef115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1b694ef115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1b694ef115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1b694ef115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1b694ef115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1b694ef115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1b694ef115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1b694ef115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1b694ef115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1b694ef115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1b694ef115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1b694ef115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1b694ef115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1b694ef115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1b694ef115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292929"/>
                </a:solidFill>
                <a:highlight>
                  <a:srgbClr val="FFFFFF"/>
                </a:highlight>
              </a:rPr>
              <a:t>An edge point produces a cosine curve in the Hough Space. From this, if we were to map all the edge points from an edge image onto the Hough Space, it will generate a lot of cosine curves. If two edge points lay on the same line, their corresponding cosine curves will intersect each other on a specific (ρ, θ) pair. Thus, the Hough Transform algorithm detects lines by finding the (ρ, θ) pairs that have a number of intersections larger than a certain threshold. It is worth noting that this method of thresholding might not always yield the best result without doing some preprocessing like neighborhood suppression on the Hough Space to remove similar lines in the edge image.</a:t>
            </a:r>
            <a:endParaRPr sz="9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1b694ef185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1b694ef185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1b694ef185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1b694ef185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211700" y="1123650"/>
            <a:ext cx="67206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4000"/>
              <a:t>Image Processing Project</a:t>
            </a:r>
            <a:endParaRPr sz="4000"/>
          </a:p>
        </p:txBody>
      </p:sp>
      <p:sp>
        <p:nvSpPr>
          <p:cNvPr id="129" name="Google Shape;129;p13"/>
          <p:cNvSpPr txBox="1"/>
          <p:nvPr>
            <p:ph idx="1" type="subTitle"/>
          </p:nvPr>
        </p:nvSpPr>
        <p:spPr>
          <a:xfrm>
            <a:off x="1891350" y="2647692"/>
            <a:ext cx="5361300" cy="1031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100"/>
              <a:t>Megha Singh 19BCE1203</a:t>
            </a:r>
            <a:endParaRPr sz="2100"/>
          </a:p>
          <a:p>
            <a:pPr indent="0" lvl="0" marL="0" rtl="0" algn="ctr">
              <a:spcBef>
                <a:spcPts val="0"/>
              </a:spcBef>
              <a:spcAft>
                <a:spcPts val="0"/>
              </a:spcAft>
              <a:buNone/>
            </a:pPr>
            <a:r>
              <a:rPr lang="en" sz="2100"/>
              <a:t>Chinmayee Das 19BCE1204</a:t>
            </a:r>
            <a:endParaRPr sz="2100"/>
          </a:p>
          <a:p>
            <a:pPr indent="0" lvl="0" marL="0" rtl="0" algn="ctr">
              <a:spcBef>
                <a:spcPts val="0"/>
              </a:spcBef>
              <a:spcAft>
                <a:spcPts val="0"/>
              </a:spcAft>
              <a:buNone/>
            </a:pPr>
            <a:r>
              <a:rPr lang="en" sz="2100"/>
              <a:t>Parul Mudaliar 19BCE1531</a:t>
            </a:r>
            <a:endParaRPr sz="2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graphicFrame>
        <p:nvGraphicFramePr>
          <p:cNvPr id="180" name="Google Shape;180;p22"/>
          <p:cNvGraphicFramePr/>
          <p:nvPr/>
        </p:nvGraphicFramePr>
        <p:xfrm>
          <a:off x="712625" y="411825"/>
          <a:ext cx="3000000" cy="3000000"/>
        </p:xfrm>
        <a:graphic>
          <a:graphicData uri="http://schemas.openxmlformats.org/drawingml/2006/table">
            <a:tbl>
              <a:tblPr>
                <a:noFill/>
                <a:tableStyleId>{9812206E-FA37-4DDC-ABC2-2EC6DED01CF2}</a:tableStyleId>
              </a:tblPr>
              <a:tblGrid>
                <a:gridCol w="2615075"/>
                <a:gridCol w="2615075"/>
                <a:gridCol w="2615075"/>
              </a:tblGrid>
              <a:tr h="1555800">
                <a:tc>
                  <a:txBody>
                    <a:bodyPr/>
                    <a:lstStyle/>
                    <a:p>
                      <a:pPr indent="0" lvl="0" marL="76200" marR="114300" rtl="0" algn="l">
                        <a:lnSpc>
                          <a:spcPct val="115000"/>
                        </a:lnSpc>
                        <a:spcBef>
                          <a:spcPts val="500"/>
                        </a:spcBef>
                        <a:spcAft>
                          <a:spcPts val="0"/>
                        </a:spcAft>
                        <a:buNone/>
                      </a:pPr>
                      <a:r>
                        <a:rPr lang="en" sz="1200"/>
                        <a:t>Realtime Road Boundary Detection and Vehicle Detection for Indian Roads</a:t>
                      </a:r>
                      <a:endParaRPr sz="12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63500" marR="63500" rtl="0" algn="l">
                        <a:lnSpc>
                          <a:spcPct val="115000"/>
                        </a:lnSpc>
                        <a:spcBef>
                          <a:spcPts val="500"/>
                        </a:spcBef>
                        <a:spcAft>
                          <a:spcPts val="0"/>
                        </a:spcAft>
                        <a:buNone/>
                      </a:pPr>
                      <a:r>
                        <a:rPr lang="en" sz="1200">
                          <a:solidFill>
                            <a:srgbClr val="1F1F1F"/>
                          </a:solidFill>
                        </a:rPr>
                        <a:t>In the absence of prominent lanes in the road, the segmentation line itself acts as a boundary line. Further optical flow-based vehicle detection is integrated with the system.</a:t>
                      </a:r>
                      <a:endParaRPr sz="1200">
                        <a:solidFill>
                          <a:srgbClr val="1F1F1F"/>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63500" marR="63500" rtl="0" algn="l">
                        <a:lnSpc>
                          <a:spcPct val="115000"/>
                        </a:lnSpc>
                        <a:spcBef>
                          <a:spcPts val="500"/>
                        </a:spcBef>
                        <a:spcAft>
                          <a:spcPts val="0"/>
                        </a:spcAft>
                        <a:buNone/>
                      </a:pPr>
                      <a:r>
                        <a:rPr lang="en" sz="1200">
                          <a:solidFill>
                            <a:srgbClr val="1F1F1F"/>
                          </a:solidFill>
                        </a:rPr>
                        <a:t>We are using a series of techniques to get a better view of the road lanes and avoid any obstacle on the road.</a:t>
                      </a:r>
                      <a:endParaRPr sz="1200">
                        <a:solidFill>
                          <a:srgbClr val="1F1F1F"/>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2710125">
                <a:tc>
                  <a:txBody>
                    <a:bodyPr/>
                    <a:lstStyle/>
                    <a:p>
                      <a:pPr indent="0" lvl="0" marL="0" rtl="0" algn="l">
                        <a:lnSpc>
                          <a:spcPct val="115000"/>
                        </a:lnSpc>
                        <a:spcBef>
                          <a:spcPts val="0"/>
                        </a:spcBef>
                        <a:spcAft>
                          <a:spcPts val="1200"/>
                        </a:spcAft>
                        <a:buNone/>
                      </a:pPr>
                      <a:r>
                        <a:rPr lang="en" sz="1200">
                          <a:solidFill>
                            <a:srgbClr val="1F1F1F"/>
                          </a:solidFill>
                        </a:rPr>
                        <a:t>Lane Detection Techniques using Image Processing</a:t>
                      </a:r>
                      <a:endParaRPr sz="1200">
                        <a:solidFill>
                          <a:srgbClr val="1F1F1F"/>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1200"/>
                        </a:spcAft>
                        <a:buNone/>
                      </a:pPr>
                      <a:r>
                        <a:rPr lang="en" sz="1200">
                          <a:solidFill>
                            <a:srgbClr val="1F1F1F"/>
                          </a:solidFill>
                        </a:rPr>
                        <a:t>The paper views two approaches for lane detection. The first one being thresholding, in which color thresholding is done in order to detect the color of the road instead of detecting the lane markings. The second one, instead of using the entire road pixels, only the edges of the path are considered.</a:t>
                      </a:r>
                      <a:endParaRPr sz="1200">
                        <a:solidFill>
                          <a:srgbClr val="1F1F1F"/>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63500" marR="38100" rtl="0" algn="just">
                        <a:lnSpc>
                          <a:spcPct val="115000"/>
                        </a:lnSpc>
                        <a:spcBef>
                          <a:spcPts val="500"/>
                        </a:spcBef>
                        <a:spcAft>
                          <a:spcPts val="0"/>
                        </a:spcAft>
                        <a:buNone/>
                      </a:pPr>
                      <a:r>
                        <a:rPr lang="en" sz="1200">
                          <a:solidFill>
                            <a:srgbClr val="1F1F1F"/>
                          </a:solidFill>
                        </a:rPr>
                        <a:t>The proposed system aims to describe an approach to deal with the presence of obstacles in order to avoid the possibilities of damage in a self-driving vehicle for Indian roads. Even though, improved lane detection approach is considered, in the paper, the approach for dealing with presence of hurdles in the middle of the roads, is left out of focus.</a:t>
                      </a:r>
                      <a:endParaRPr sz="1200">
                        <a:solidFill>
                          <a:srgbClr val="1F1F1F"/>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graphicFrame>
        <p:nvGraphicFramePr>
          <p:cNvPr id="185" name="Google Shape;185;p23"/>
          <p:cNvGraphicFramePr/>
          <p:nvPr/>
        </p:nvGraphicFramePr>
        <p:xfrm>
          <a:off x="1019125" y="439935"/>
          <a:ext cx="3000000" cy="3000000"/>
        </p:xfrm>
        <a:graphic>
          <a:graphicData uri="http://schemas.openxmlformats.org/drawingml/2006/table">
            <a:tbl>
              <a:tblPr>
                <a:noFill/>
                <a:tableStyleId>{9812206E-FA37-4DDC-ABC2-2EC6DED01CF2}</a:tableStyleId>
              </a:tblPr>
              <a:tblGrid>
                <a:gridCol w="2413000"/>
                <a:gridCol w="2413000"/>
                <a:gridCol w="2413000"/>
              </a:tblGrid>
              <a:tr h="2032475">
                <a:tc>
                  <a:txBody>
                    <a:bodyPr/>
                    <a:lstStyle/>
                    <a:p>
                      <a:pPr indent="0" lvl="0" marL="0" rtl="0" algn="l">
                        <a:lnSpc>
                          <a:spcPct val="115000"/>
                        </a:lnSpc>
                        <a:spcBef>
                          <a:spcPts val="0"/>
                        </a:spcBef>
                        <a:spcAft>
                          <a:spcPts val="1200"/>
                        </a:spcAft>
                        <a:buNone/>
                      </a:pPr>
                      <a:r>
                        <a:rPr lang="en" sz="1500"/>
                        <a:t> </a:t>
                      </a:r>
                      <a:r>
                        <a:rPr lang="en" sz="1200">
                          <a:solidFill>
                            <a:srgbClr val="1F1F1F"/>
                          </a:solidFill>
                        </a:rPr>
                        <a:t>A Much Advanced and Efficient Lane Detection Algorithm for Intelligent Highway Safety</a:t>
                      </a:r>
                      <a:endParaRPr sz="1200">
                        <a:solidFill>
                          <a:srgbClr val="1F1F1F"/>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1200"/>
                        </a:spcAft>
                        <a:buNone/>
                      </a:pPr>
                      <a:r>
                        <a:rPr lang="en" sz="1500"/>
                        <a:t> </a:t>
                      </a:r>
                      <a:r>
                        <a:rPr lang="en" sz="1200">
                          <a:solidFill>
                            <a:srgbClr val="1F1F1F"/>
                          </a:solidFill>
                        </a:rPr>
                        <a:t>The problem more focussed in this paper, is the presence of multiple lanes in the scenario. The approach for the same is, the idea of dividing the region of interest into two parts, before progressing with other image processing techniques.</a:t>
                      </a:r>
                      <a:endParaRPr sz="1200">
                        <a:solidFill>
                          <a:srgbClr val="1F1F1F"/>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1200"/>
                        </a:spcAft>
                        <a:buNone/>
                      </a:pPr>
                      <a:r>
                        <a:rPr lang="en" sz="1500"/>
                        <a:t> </a:t>
                      </a:r>
                      <a:r>
                        <a:rPr lang="en" sz="1200">
                          <a:solidFill>
                            <a:srgbClr val="1F1F1F"/>
                          </a:solidFill>
                        </a:rPr>
                        <a:t>The proposed system uses the region of interest approach, focusing on changing the perspective of the region, to advantage the image processing methods and provide higher accuracy in lane detection.</a:t>
                      </a:r>
                      <a:endParaRPr sz="1200">
                        <a:solidFill>
                          <a:srgbClr val="1F1F1F"/>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2190425">
                <a:tc>
                  <a:txBody>
                    <a:bodyPr/>
                    <a:lstStyle/>
                    <a:p>
                      <a:pPr indent="0" lvl="0" marL="0" rtl="0" algn="l">
                        <a:lnSpc>
                          <a:spcPct val="115000"/>
                        </a:lnSpc>
                        <a:spcBef>
                          <a:spcPts val="100"/>
                        </a:spcBef>
                        <a:spcAft>
                          <a:spcPts val="1200"/>
                        </a:spcAft>
                        <a:buNone/>
                      </a:pPr>
                      <a:r>
                        <a:rPr lang="en" sz="1200">
                          <a:solidFill>
                            <a:srgbClr val="111111"/>
                          </a:solidFill>
                        </a:rPr>
                        <a:t>Recent progress in road and lane detection: A survey</a:t>
                      </a:r>
                      <a:endParaRPr sz="1200">
                        <a:solidFill>
                          <a:srgbClr val="111111"/>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lnSpc>
                          <a:spcPct val="115000"/>
                        </a:lnSpc>
                        <a:spcBef>
                          <a:spcPts val="100"/>
                        </a:spcBef>
                        <a:spcAft>
                          <a:spcPts val="1200"/>
                        </a:spcAft>
                        <a:buNone/>
                      </a:pPr>
                      <a:r>
                        <a:rPr lang="en"/>
                        <a:t> </a:t>
                      </a:r>
                      <a:r>
                        <a:rPr lang="en" sz="1200">
                          <a:solidFill>
                            <a:srgbClr val="1F1F1F"/>
                          </a:solidFill>
                        </a:rPr>
                        <a:t>The paper describes the recent developments in lane detection algorithms and real-time applications of the same. It describes the development of features including lane </a:t>
                      </a:r>
                      <a:r>
                        <a:rPr lang="en" sz="1200">
                          <a:solidFill>
                            <a:srgbClr val="1F1F1F"/>
                          </a:solidFill>
                        </a:rPr>
                        <a:t>departure warning, adaptive cruise control, lane keeping, lane centring, lane change assist, turn assist etc.</a:t>
                      </a:r>
                      <a:endParaRPr sz="1200">
                        <a:solidFill>
                          <a:srgbClr val="1F1F1F"/>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50800" rtl="0" algn="l">
                        <a:lnSpc>
                          <a:spcPct val="115000"/>
                        </a:lnSpc>
                        <a:spcBef>
                          <a:spcPts val="500"/>
                        </a:spcBef>
                        <a:spcAft>
                          <a:spcPts val="0"/>
                        </a:spcAft>
                        <a:buNone/>
                      </a:pPr>
                      <a:r>
                        <a:rPr lang="en" sz="1200">
                          <a:solidFill>
                            <a:srgbClr val="1F1F1F"/>
                          </a:solidFill>
                        </a:rPr>
                        <a:t>The proposed system adds the clearance of lighting in areas of poor light conditions, for improved lane detection.</a:t>
                      </a:r>
                      <a:endParaRPr sz="1200">
                        <a:solidFill>
                          <a:srgbClr val="1F1F1F"/>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4"/>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5500"/>
              <a:t>Methodology</a:t>
            </a:r>
            <a:endParaRPr sz="55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id="195" name="Google Shape;195;p25"/>
          <p:cNvPicPr preferRelativeResize="0"/>
          <p:nvPr/>
        </p:nvPicPr>
        <p:blipFill>
          <a:blip r:embed="rId3">
            <a:alphaModFix/>
          </a:blip>
          <a:stretch>
            <a:fillRect/>
          </a:stretch>
        </p:blipFill>
        <p:spPr>
          <a:xfrm>
            <a:off x="2631163" y="0"/>
            <a:ext cx="3881663" cy="51434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6"/>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5500"/>
              <a:t>Implementation</a:t>
            </a:r>
            <a:endParaRPr sz="55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Original Image</a:t>
            </a:r>
            <a:endParaRPr/>
          </a:p>
        </p:txBody>
      </p:sp>
      <p:pic>
        <p:nvPicPr>
          <p:cNvPr id="206" name="Google Shape;206;p27"/>
          <p:cNvPicPr preferRelativeResize="0"/>
          <p:nvPr/>
        </p:nvPicPr>
        <p:blipFill>
          <a:blip r:embed="rId3">
            <a:alphaModFix/>
          </a:blip>
          <a:stretch>
            <a:fillRect/>
          </a:stretch>
        </p:blipFill>
        <p:spPr>
          <a:xfrm>
            <a:off x="2489775" y="1662250"/>
            <a:ext cx="4164442" cy="3038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Finding Region of Interest</a:t>
            </a:r>
            <a:endParaRPr/>
          </a:p>
        </p:txBody>
      </p:sp>
      <p:pic>
        <p:nvPicPr>
          <p:cNvPr id="212" name="Google Shape;212;p28"/>
          <p:cNvPicPr preferRelativeResize="0"/>
          <p:nvPr/>
        </p:nvPicPr>
        <p:blipFill>
          <a:blip r:embed="rId3">
            <a:alphaModFix/>
          </a:blip>
          <a:stretch>
            <a:fillRect/>
          </a:stretch>
        </p:blipFill>
        <p:spPr>
          <a:xfrm>
            <a:off x="2489775" y="1582425"/>
            <a:ext cx="4164442" cy="3038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Bilateral Image</a:t>
            </a:r>
            <a:endParaRPr/>
          </a:p>
        </p:txBody>
      </p:sp>
      <p:pic>
        <p:nvPicPr>
          <p:cNvPr id="218" name="Google Shape;218;p29"/>
          <p:cNvPicPr preferRelativeResize="0"/>
          <p:nvPr/>
        </p:nvPicPr>
        <p:blipFill>
          <a:blip r:embed="rId3">
            <a:alphaModFix/>
          </a:blip>
          <a:stretch>
            <a:fillRect/>
          </a:stretch>
        </p:blipFill>
        <p:spPr>
          <a:xfrm>
            <a:off x="2489775" y="1620775"/>
            <a:ext cx="4164442" cy="3038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Color Thresholding</a:t>
            </a:r>
            <a:endParaRPr/>
          </a:p>
        </p:txBody>
      </p:sp>
      <p:pic>
        <p:nvPicPr>
          <p:cNvPr id="224" name="Google Shape;224;p30"/>
          <p:cNvPicPr preferRelativeResize="0"/>
          <p:nvPr/>
        </p:nvPicPr>
        <p:blipFill>
          <a:blip r:embed="rId3">
            <a:alphaModFix/>
          </a:blip>
          <a:stretch>
            <a:fillRect/>
          </a:stretch>
        </p:blipFill>
        <p:spPr>
          <a:xfrm>
            <a:off x="2489775" y="1589650"/>
            <a:ext cx="4164442" cy="3038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Canny Edge Detection</a:t>
            </a:r>
            <a:endParaRPr/>
          </a:p>
        </p:txBody>
      </p:sp>
      <p:pic>
        <p:nvPicPr>
          <p:cNvPr id="230" name="Google Shape;230;p31"/>
          <p:cNvPicPr preferRelativeResize="0"/>
          <p:nvPr/>
        </p:nvPicPr>
        <p:blipFill>
          <a:blip r:embed="rId3">
            <a:alphaModFix/>
          </a:blip>
          <a:stretch>
            <a:fillRect/>
          </a:stretch>
        </p:blipFill>
        <p:spPr>
          <a:xfrm>
            <a:off x="2489775" y="1620775"/>
            <a:ext cx="4164442" cy="3038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1120950" y="1302150"/>
            <a:ext cx="6902100" cy="2539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6000"/>
              <a:t>LANE DETECTION</a:t>
            </a:r>
            <a:endParaRPr sz="6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Hough Lines </a:t>
            </a:r>
            <a:endParaRPr/>
          </a:p>
        </p:txBody>
      </p:sp>
      <p:pic>
        <p:nvPicPr>
          <p:cNvPr id="236" name="Google Shape;236;p32"/>
          <p:cNvPicPr preferRelativeResize="0"/>
          <p:nvPr/>
        </p:nvPicPr>
        <p:blipFill>
          <a:blip r:embed="rId3">
            <a:alphaModFix/>
          </a:blip>
          <a:stretch>
            <a:fillRect/>
          </a:stretch>
        </p:blipFill>
        <p:spPr>
          <a:xfrm>
            <a:off x="2479150" y="1610400"/>
            <a:ext cx="4185688" cy="3038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K-means Clustering</a:t>
            </a:r>
            <a:endParaRPr/>
          </a:p>
        </p:txBody>
      </p:sp>
      <p:pic>
        <p:nvPicPr>
          <p:cNvPr id="242" name="Google Shape;242;p33"/>
          <p:cNvPicPr preferRelativeResize="0"/>
          <p:nvPr/>
        </p:nvPicPr>
        <p:blipFill>
          <a:blip r:embed="rId3">
            <a:alphaModFix/>
          </a:blip>
          <a:stretch>
            <a:fillRect/>
          </a:stretch>
        </p:blipFill>
        <p:spPr>
          <a:xfrm>
            <a:off x="2537475" y="1651875"/>
            <a:ext cx="4164442" cy="3038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4"/>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5500"/>
              <a:t>THANK YOU!!!</a:t>
            </a:r>
            <a:endParaRPr sz="5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Statement</a:t>
            </a:r>
            <a:endParaRPr/>
          </a:p>
        </p:txBody>
      </p:sp>
      <p:sp>
        <p:nvSpPr>
          <p:cNvPr id="140" name="Google Shape;140;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800">
                <a:solidFill>
                  <a:srgbClr val="24292F"/>
                </a:solidFill>
                <a:highlight>
                  <a:srgbClr val="FFFFFF"/>
                </a:highlight>
                <a:latin typeface="Nunito"/>
                <a:ea typeface="Nunito"/>
                <a:cs typeface="Nunito"/>
                <a:sym typeface="Nunito"/>
              </a:rPr>
              <a:t>Lane detection in Indian roads, constitute a major challenge due to the presence of obstacles and uneven road conditions. Due to the variance in structure and non-uniformity of the path, lane detection algorithms require additional assistance to ensure accuracy and safety to make self-driving cars, a reality in India.</a:t>
            </a:r>
            <a:endParaRPr sz="1900">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Image Processing Techniques Used </a:t>
            </a:r>
            <a:endParaRPr/>
          </a:p>
        </p:txBody>
      </p:sp>
      <p:sp>
        <p:nvSpPr>
          <p:cNvPr id="146" name="Google Shape;146;p1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Color Thresholding</a:t>
            </a:r>
            <a:endParaRPr sz="1800"/>
          </a:p>
          <a:p>
            <a:pPr indent="-342900" lvl="0" marL="457200" rtl="0" algn="l">
              <a:spcBef>
                <a:spcPts val="0"/>
              </a:spcBef>
              <a:spcAft>
                <a:spcPts val="0"/>
              </a:spcAft>
              <a:buSzPts val="1800"/>
              <a:buChar char="●"/>
            </a:pPr>
            <a:r>
              <a:rPr lang="en" sz="1800"/>
              <a:t>Hough Transform</a:t>
            </a:r>
            <a:endParaRPr sz="1800"/>
          </a:p>
          <a:p>
            <a:pPr indent="-342900" lvl="0" marL="457200" rtl="0" algn="l">
              <a:spcBef>
                <a:spcPts val="0"/>
              </a:spcBef>
              <a:spcAft>
                <a:spcPts val="0"/>
              </a:spcAft>
              <a:buSzPts val="1800"/>
              <a:buChar char="●"/>
            </a:pPr>
            <a:r>
              <a:rPr lang="en" sz="1800"/>
              <a:t>Canny Edge Detection</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Color Thresholding</a:t>
            </a:r>
            <a:endParaRPr/>
          </a:p>
        </p:txBody>
      </p:sp>
      <p:sp>
        <p:nvSpPr>
          <p:cNvPr id="152" name="Google Shape;152;p1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800">
                <a:solidFill>
                  <a:srgbClr val="333333"/>
                </a:solidFill>
                <a:highlight>
                  <a:srgbClr val="FFFFFF"/>
                </a:highlight>
                <a:latin typeface="Nunito"/>
                <a:ea typeface="Nunito"/>
                <a:cs typeface="Nunito"/>
                <a:sym typeface="Nunito"/>
              </a:rPr>
              <a:t>In color thresholding, we convert an image from color into a </a:t>
            </a:r>
            <a:r>
              <a:rPr lang="en" sz="1800">
                <a:solidFill>
                  <a:srgbClr val="333333"/>
                </a:solidFill>
                <a:latin typeface="Nunito"/>
                <a:ea typeface="Nunito"/>
                <a:cs typeface="Nunito"/>
                <a:sym typeface="Nunito"/>
              </a:rPr>
              <a:t>binary image</a:t>
            </a:r>
            <a:r>
              <a:rPr lang="en" sz="1800">
                <a:solidFill>
                  <a:srgbClr val="333333"/>
                </a:solidFill>
                <a:highlight>
                  <a:srgbClr val="FFFFFF"/>
                </a:highlight>
                <a:latin typeface="Nunito"/>
                <a:ea typeface="Nunito"/>
                <a:cs typeface="Nunito"/>
                <a:sym typeface="Nunito"/>
              </a:rPr>
              <a:t>, i.e., one that is simply black and white. This can then be used to select areas of interest of an image, while ignoring the parts we are not concerned with.</a:t>
            </a:r>
            <a:endParaRPr sz="1800">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8"/>
          <p:cNvSpPr txBox="1"/>
          <p:nvPr>
            <p:ph type="title"/>
          </p:nvPr>
        </p:nvSpPr>
        <p:spPr>
          <a:xfrm>
            <a:off x="819150" y="3789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Canny Edge Detection</a:t>
            </a:r>
            <a:endParaRPr/>
          </a:p>
        </p:txBody>
      </p:sp>
      <p:sp>
        <p:nvSpPr>
          <p:cNvPr id="158" name="Google Shape;158;p18"/>
          <p:cNvSpPr txBox="1"/>
          <p:nvPr>
            <p:ph idx="1" type="body"/>
          </p:nvPr>
        </p:nvSpPr>
        <p:spPr>
          <a:xfrm>
            <a:off x="819150" y="1347750"/>
            <a:ext cx="7505700" cy="3378000"/>
          </a:xfrm>
          <a:prstGeom prst="rect">
            <a:avLst/>
          </a:prstGeom>
        </p:spPr>
        <p:txBody>
          <a:bodyPr anchorCtr="0" anchor="t" bIns="91425" lIns="91425" spcFirstLastPara="1" rIns="91425" wrap="square" tIns="91425">
            <a:normAutofit fontScale="25000" lnSpcReduction="10000"/>
          </a:bodyPr>
          <a:lstStyle/>
          <a:p>
            <a:pPr indent="0" lvl="0" marL="0" rtl="0" algn="l">
              <a:lnSpc>
                <a:spcPct val="100000"/>
              </a:lnSpc>
              <a:spcBef>
                <a:spcPts val="1000"/>
              </a:spcBef>
              <a:spcAft>
                <a:spcPts val="0"/>
              </a:spcAft>
              <a:buNone/>
            </a:pPr>
            <a:r>
              <a:rPr lang="en" sz="7200">
                <a:solidFill>
                  <a:srgbClr val="292929"/>
                </a:solidFill>
                <a:highlight>
                  <a:srgbClr val="FFFFFF"/>
                </a:highlight>
                <a:latin typeface="Nunito"/>
                <a:ea typeface="Nunito"/>
                <a:cs typeface="Nunito"/>
                <a:sym typeface="Nunito"/>
              </a:rPr>
              <a:t>The </a:t>
            </a:r>
            <a:r>
              <a:rPr lang="en" sz="7200">
                <a:solidFill>
                  <a:srgbClr val="292929"/>
                </a:solidFill>
                <a:latin typeface="Nunito"/>
                <a:ea typeface="Nunito"/>
                <a:cs typeface="Nunito"/>
                <a:sym typeface="Nunito"/>
              </a:rPr>
              <a:t>Canny edge detector</a:t>
            </a:r>
            <a:r>
              <a:rPr lang="en" sz="7200">
                <a:solidFill>
                  <a:srgbClr val="292929"/>
                </a:solidFill>
                <a:highlight>
                  <a:srgbClr val="FFFFFF"/>
                </a:highlight>
                <a:latin typeface="Nunito"/>
                <a:ea typeface="Nunito"/>
                <a:cs typeface="Nunito"/>
                <a:sym typeface="Nunito"/>
              </a:rPr>
              <a:t> is an </a:t>
            </a:r>
            <a:r>
              <a:rPr lang="en" sz="7200">
                <a:solidFill>
                  <a:srgbClr val="292929"/>
                </a:solidFill>
                <a:latin typeface="Nunito"/>
                <a:ea typeface="Nunito"/>
                <a:cs typeface="Nunito"/>
                <a:sym typeface="Nunito"/>
              </a:rPr>
              <a:t>edge detection</a:t>
            </a:r>
            <a:r>
              <a:rPr lang="en" sz="7200">
                <a:solidFill>
                  <a:srgbClr val="292929"/>
                </a:solidFill>
                <a:highlight>
                  <a:srgbClr val="FFFFFF"/>
                </a:highlight>
                <a:latin typeface="Nunito"/>
                <a:ea typeface="Nunito"/>
                <a:cs typeface="Nunito"/>
                <a:sym typeface="Nunito"/>
              </a:rPr>
              <a:t> operator that uses a multi-stage </a:t>
            </a:r>
            <a:r>
              <a:rPr lang="en" sz="7200">
                <a:solidFill>
                  <a:srgbClr val="292929"/>
                </a:solidFill>
                <a:latin typeface="Nunito"/>
                <a:ea typeface="Nunito"/>
                <a:cs typeface="Nunito"/>
                <a:sym typeface="Nunito"/>
              </a:rPr>
              <a:t>algorithm</a:t>
            </a:r>
            <a:r>
              <a:rPr lang="en" sz="7200">
                <a:solidFill>
                  <a:srgbClr val="292929"/>
                </a:solidFill>
                <a:highlight>
                  <a:srgbClr val="FFFFFF"/>
                </a:highlight>
                <a:latin typeface="Nunito"/>
                <a:ea typeface="Nunito"/>
                <a:cs typeface="Nunito"/>
                <a:sym typeface="Nunito"/>
              </a:rPr>
              <a:t> to detect a wide range of edges in images. It was developed by </a:t>
            </a:r>
            <a:r>
              <a:rPr lang="en" sz="7200">
                <a:solidFill>
                  <a:srgbClr val="292929"/>
                </a:solidFill>
                <a:latin typeface="Nunito"/>
                <a:ea typeface="Nunito"/>
                <a:cs typeface="Nunito"/>
                <a:sym typeface="Nunito"/>
              </a:rPr>
              <a:t>John F. Canny</a:t>
            </a:r>
            <a:r>
              <a:rPr lang="en" sz="7200">
                <a:solidFill>
                  <a:srgbClr val="292929"/>
                </a:solidFill>
                <a:highlight>
                  <a:srgbClr val="FFFFFF"/>
                </a:highlight>
                <a:latin typeface="Nunito"/>
                <a:ea typeface="Nunito"/>
                <a:cs typeface="Nunito"/>
                <a:sym typeface="Nunito"/>
              </a:rPr>
              <a:t> in 1986.</a:t>
            </a:r>
            <a:endParaRPr sz="7200">
              <a:solidFill>
                <a:srgbClr val="292929"/>
              </a:solidFill>
              <a:highlight>
                <a:srgbClr val="FFFFFF"/>
              </a:highlight>
              <a:latin typeface="Nunito"/>
              <a:ea typeface="Nunito"/>
              <a:cs typeface="Nunito"/>
              <a:sym typeface="Nunito"/>
            </a:endParaRPr>
          </a:p>
          <a:p>
            <a:pPr indent="0" lvl="0" marL="0" rtl="0" algn="l">
              <a:lnSpc>
                <a:spcPct val="100000"/>
              </a:lnSpc>
              <a:spcBef>
                <a:spcPts val="1000"/>
              </a:spcBef>
              <a:spcAft>
                <a:spcPts val="0"/>
              </a:spcAft>
              <a:buNone/>
            </a:pPr>
            <a:r>
              <a:rPr lang="en" sz="7200">
                <a:solidFill>
                  <a:srgbClr val="292929"/>
                </a:solidFill>
                <a:latin typeface="Nunito"/>
                <a:ea typeface="Nunito"/>
                <a:cs typeface="Nunito"/>
                <a:sym typeface="Nunito"/>
              </a:rPr>
              <a:t>The Canny edge detection algorithm is composed of 5 steps:</a:t>
            </a:r>
            <a:endParaRPr sz="7200">
              <a:solidFill>
                <a:srgbClr val="292929"/>
              </a:solidFill>
              <a:latin typeface="Nunito"/>
              <a:ea typeface="Nunito"/>
              <a:cs typeface="Nunito"/>
              <a:sym typeface="Nunito"/>
            </a:endParaRPr>
          </a:p>
          <a:p>
            <a:pPr indent="-342900" lvl="0" marL="749300" rtl="0" algn="l">
              <a:lnSpc>
                <a:spcPct val="100000"/>
              </a:lnSpc>
              <a:spcBef>
                <a:spcPts val="1000"/>
              </a:spcBef>
              <a:spcAft>
                <a:spcPts val="0"/>
              </a:spcAft>
              <a:buClr>
                <a:srgbClr val="292929"/>
              </a:buClr>
              <a:buSzPct val="100000"/>
              <a:buFont typeface="Nunito"/>
              <a:buAutoNum type="arabicPeriod"/>
            </a:pPr>
            <a:r>
              <a:rPr lang="en" sz="7200">
                <a:solidFill>
                  <a:srgbClr val="292929"/>
                </a:solidFill>
                <a:latin typeface="Nunito"/>
                <a:ea typeface="Nunito"/>
                <a:cs typeface="Nunito"/>
                <a:sym typeface="Nunito"/>
              </a:rPr>
              <a:t>Noise reduction;</a:t>
            </a:r>
            <a:endParaRPr sz="7200">
              <a:solidFill>
                <a:srgbClr val="292929"/>
              </a:solidFill>
              <a:latin typeface="Nunito"/>
              <a:ea typeface="Nunito"/>
              <a:cs typeface="Nunito"/>
              <a:sym typeface="Nunito"/>
            </a:endParaRPr>
          </a:p>
          <a:p>
            <a:pPr indent="-342900" lvl="0" marL="749300" rtl="0" algn="l">
              <a:lnSpc>
                <a:spcPct val="100000"/>
              </a:lnSpc>
              <a:spcBef>
                <a:spcPts val="1000"/>
              </a:spcBef>
              <a:spcAft>
                <a:spcPts val="0"/>
              </a:spcAft>
              <a:buClr>
                <a:srgbClr val="292929"/>
              </a:buClr>
              <a:buSzPct val="100000"/>
              <a:buFont typeface="Nunito"/>
              <a:buAutoNum type="arabicPeriod"/>
            </a:pPr>
            <a:r>
              <a:rPr lang="en" sz="7200">
                <a:solidFill>
                  <a:srgbClr val="292929"/>
                </a:solidFill>
                <a:latin typeface="Nunito"/>
                <a:ea typeface="Nunito"/>
                <a:cs typeface="Nunito"/>
                <a:sym typeface="Nunito"/>
              </a:rPr>
              <a:t>Gradient calculation;</a:t>
            </a:r>
            <a:endParaRPr sz="7200">
              <a:solidFill>
                <a:srgbClr val="292929"/>
              </a:solidFill>
              <a:latin typeface="Nunito"/>
              <a:ea typeface="Nunito"/>
              <a:cs typeface="Nunito"/>
              <a:sym typeface="Nunito"/>
            </a:endParaRPr>
          </a:p>
          <a:p>
            <a:pPr indent="-342900" lvl="0" marL="749300" rtl="0" algn="l">
              <a:lnSpc>
                <a:spcPct val="100000"/>
              </a:lnSpc>
              <a:spcBef>
                <a:spcPts val="1000"/>
              </a:spcBef>
              <a:spcAft>
                <a:spcPts val="0"/>
              </a:spcAft>
              <a:buClr>
                <a:srgbClr val="292929"/>
              </a:buClr>
              <a:buSzPct val="100000"/>
              <a:buFont typeface="Nunito"/>
              <a:buAutoNum type="arabicPeriod"/>
            </a:pPr>
            <a:r>
              <a:rPr lang="en" sz="7200">
                <a:solidFill>
                  <a:srgbClr val="292929"/>
                </a:solidFill>
                <a:latin typeface="Nunito"/>
                <a:ea typeface="Nunito"/>
                <a:cs typeface="Nunito"/>
                <a:sym typeface="Nunito"/>
              </a:rPr>
              <a:t>Non-maximum suppression;</a:t>
            </a:r>
            <a:endParaRPr sz="7200">
              <a:solidFill>
                <a:srgbClr val="292929"/>
              </a:solidFill>
              <a:latin typeface="Nunito"/>
              <a:ea typeface="Nunito"/>
              <a:cs typeface="Nunito"/>
              <a:sym typeface="Nunito"/>
            </a:endParaRPr>
          </a:p>
          <a:p>
            <a:pPr indent="-342900" lvl="0" marL="749300" rtl="0" algn="l">
              <a:lnSpc>
                <a:spcPct val="100000"/>
              </a:lnSpc>
              <a:spcBef>
                <a:spcPts val="1000"/>
              </a:spcBef>
              <a:spcAft>
                <a:spcPts val="0"/>
              </a:spcAft>
              <a:buClr>
                <a:srgbClr val="292929"/>
              </a:buClr>
              <a:buSzPct val="100000"/>
              <a:buFont typeface="Nunito"/>
              <a:buAutoNum type="arabicPeriod"/>
            </a:pPr>
            <a:r>
              <a:rPr lang="en" sz="7200">
                <a:solidFill>
                  <a:srgbClr val="292929"/>
                </a:solidFill>
                <a:latin typeface="Nunito"/>
                <a:ea typeface="Nunito"/>
                <a:cs typeface="Nunito"/>
                <a:sym typeface="Nunito"/>
              </a:rPr>
              <a:t>Double threshold;</a:t>
            </a:r>
            <a:endParaRPr sz="7200">
              <a:solidFill>
                <a:srgbClr val="292929"/>
              </a:solidFill>
              <a:latin typeface="Nunito"/>
              <a:ea typeface="Nunito"/>
              <a:cs typeface="Nunito"/>
              <a:sym typeface="Nunito"/>
            </a:endParaRPr>
          </a:p>
          <a:p>
            <a:pPr indent="-342900" lvl="0" marL="749300" rtl="0" algn="l">
              <a:lnSpc>
                <a:spcPct val="100000"/>
              </a:lnSpc>
              <a:spcBef>
                <a:spcPts val="1000"/>
              </a:spcBef>
              <a:spcAft>
                <a:spcPts val="0"/>
              </a:spcAft>
              <a:buClr>
                <a:srgbClr val="292929"/>
              </a:buClr>
              <a:buSzPct val="100000"/>
              <a:buFont typeface="Nunito"/>
              <a:buAutoNum type="arabicPeriod"/>
            </a:pPr>
            <a:r>
              <a:rPr lang="en" sz="7200">
                <a:solidFill>
                  <a:srgbClr val="292929"/>
                </a:solidFill>
                <a:latin typeface="Nunito"/>
                <a:ea typeface="Nunito"/>
                <a:cs typeface="Nunito"/>
                <a:sym typeface="Nunito"/>
              </a:rPr>
              <a:t>Edge Tracking by Hysteresis.</a:t>
            </a:r>
            <a:endParaRPr sz="7200">
              <a:solidFill>
                <a:srgbClr val="292929"/>
              </a:solidFill>
              <a:latin typeface="Nunito"/>
              <a:ea typeface="Nunito"/>
              <a:cs typeface="Nunito"/>
              <a:sym typeface="Nunito"/>
            </a:endParaRPr>
          </a:p>
          <a:p>
            <a:pPr indent="0" lvl="0" marL="0" rtl="0" algn="l">
              <a:lnSpc>
                <a:spcPct val="100000"/>
              </a:lnSpc>
              <a:spcBef>
                <a:spcPts val="1000"/>
              </a:spcBef>
              <a:spcAft>
                <a:spcPts val="1200"/>
              </a:spcAft>
              <a:buNone/>
            </a:pPr>
            <a:r>
              <a:t/>
            </a:r>
            <a:endParaRPr i="1" sz="1600">
              <a:solidFill>
                <a:srgbClr val="292929"/>
              </a:solidFill>
              <a:highlight>
                <a:srgbClr val="FFFFFF"/>
              </a:highlight>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Hough Transformation</a:t>
            </a:r>
            <a:endParaRPr/>
          </a:p>
        </p:txBody>
      </p:sp>
      <p:sp>
        <p:nvSpPr>
          <p:cNvPr id="164" name="Google Shape;164;p1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800">
                <a:solidFill>
                  <a:srgbClr val="292929"/>
                </a:solidFill>
                <a:latin typeface="Nunito"/>
                <a:ea typeface="Nunito"/>
                <a:cs typeface="Nunito"/>
                <a:sym typeface="Nunito"/>
              </a:rPr>
              <a:t>The Hough Transform, patented by Paul V. C. Hough, was originally invented to recognize complex lines in photographs. The algorithm has been modified and enhanced to be able to recognize other shapes such as circles and quadrilaterals of specific types.  </a:t>
            </a:r>
            <a:r>
              <a:rPr lang="en" sz="1800">
                <a:solidFill>
                  <a:srgbClr val="000000"/>
                </a:solidFill>
                <a:latin typeface="Nunito"/>
                <a:ea typeface="Nunito"/>
                <a:cs typeface="Nunito"/>
                <a:sym typeface="Nunito"/>
              </a:rPr>
              <a:t>For the Hough Transform algorithm, it is crucial to perform edge detection first to produce an edge image which will then be used as input into the algorithm.</a:t>
            </a:r>
            <a:endParaRPr sz="1800">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0"/>
          <p:cNvSpPr txBox="1"/>
          <p:nvPr>
            <p:ph idx="1" type="body"/>
          </p:nvPr>
        </p:nvSpPr>
        <p:spPr>
          <a:xfrm>
            <a:off x="864450" y="2124750"/>
            <a:ext cx="7415100" cy="605100"/>
          </a:xfrm>
          <a:prstGeom prst="rect">
            <a:avLst/>
          </a:prstGeom>
        </p:spPr>
        <p:txBody>
          <a:bodyPr anchorCtr="0" anchor="b" bIns="91425" lIns="91425" spcFirstLastPara="1" rIns="91425" wrap="square" tIns="91425">
            <a:normAutofit fontScale="62500" lnSpcReduction="20000"/>
          </a:bodyPr>
          <a:lstStyle/>
          <a:p>
            <a:pPr indent="0" lvl="0" marL="0" rtl="0" algn="ctr">
              <a:spcBef>
                <a:spcPts val="0"/>
              </a:spcBef>
              <a:spcAft>
                <a:spcPts val="0"/>
              </a:spcAft>
              <a:buNone/>
            </a:pPr>
            <a:r>
              <a:rPr lang="en" sz="5500">
                <a:solidFill>
                  <a:schemeClr val="lt1"/>
                </a:solidFill>
                <a:latin typeface="Nunito"/>
                <a:ea typeface="Nunito"/>
                <a:cs typeface="Nunito"/>
                <a:sym typeface="Nunito"/>
              </a:rPr>
              <a:t>LITERATURE SURVEY</a:t>
            </a:r>
            <a:endParaRPr sz="5500">
              <a:solidFill>
                <a:schemeClr val="lt1"/>
              </a:solidFill>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1"/>
          <p:cNvSpPr txBox="1"/>
          <p:nvPr/>
        </p:nvSpPr>
        <p:spPr>
          <a:xfrm>
            <a:off x="742800" y="546575"/>
            <a:ext cx="762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graphicFrame>
        <p:nvGraphicFramePr>
          <p:cNvPr id="175" name="Google Shape;175;p21"/>
          <p:cNvGraphicFramePr/>
          <p:nvPr/>
        </p:nvGraphicFramePr>
        <p:xfrm>
          <a:off x="1128000" y="546575"/>
          <a:ext cx="3000000" cy="3000000"/>
        </p:xfrm>
        <a:graphic>
          <a:graphicData uri="http://schemas.openxmlformats.org/drawingml/2006/table">
            <a:tbl>
              <a:tblPr>
                <a:noFill/>
                <a:tableStyleId>{9812206E-FA37-4DDC-ABC2-2EC6DED01CF2}</a:tableStyleId>
              </a:tblPr>
              <a:tblGrid>
                <a:gridCol w="2413000"/>
                <a:gridCol w="2413000"/>
                <a:gridCol w="2413000"/>
              </a:tblGrid>
              <a:tr h="639975">
                <a:tc>
                  <a:txBody>
                    <a:bodyPr/>
                    <a:lstStyle/>
                    <a:p>
                      <a:pPr indent="0" lvl="0" marL="76200" rtl="0" algn="l">
                        <a:lnSpc>
                          <a:spcPct val="115000"/>
                        </a:lnSpc>
                        <a:spcBef>
                          <a:spcPts val="500"/>
                        </a:spcBef>
                        <a:spcAft>
                          <a:spcPts val="0"/>
                        </a:spcAft>
                        <a:buNone/>
                      </a:pPr>
                      <a:r>
                        <a:rPr b="1" lang="en" sz="1200">
                          <a:solidFill>
                            <a:srgbClr val="1F1F1F"/>
                          </a:solidFill>
                        </a:rPr>
                        <a:t>EXISTING SYSTEMS</a:t>
                      </a:r>
                      <a:endParaRPr b="1" sz="1200">
                        <a:solidFill>
                          <a:srgbClr val="1F1F1F"/>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63500" marR="152400" rtl="0" algn="l">
                        <a:lnSpc>
                          <a:spcPct val="150000"/>
                        </a:lnSpc>
                        <a:spcBef>
                          <a:spcPts val="500"/>
                        </a:spcBef>
                        <a:spcAft>
                          <a:spcPts val="0"/>
                        </a:spcAft>
                        <a:buNone/>
                      </a:pPr>
                      <a:r>
                        <a:rPr b="1" lang="en" sz="1200">
                          <a:solidFill>
                            <a:srgbClr val="1F1F1F"/>
                          </a:solidFill>
                        </a:rPr>
                        <a:t>FEATURES OF EXISTING SYSTEMS</a:t>
                      </a:r>
                      <a:endParaRPr b="1" sz="1200">
                        <a:solidFill>
                          <a:srgbClr val="1F1F1F"/>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63500" marR="50800" rtl="0" algn="l">
                        <a:lnSpc>
                          <a:spcPct val="150000"/>
                        </a:lnSpc>
                        <a:spcBef>
                          <a:spcPts val="500"/>
                        </a:spcBef>
                        <a:spcAft>
                          <a:spcPts val="0"/>
                        </a:spcAft>
                        <a:buNone/>
                      </a:pPr>
                      <a:r>
                        <a:rPr b="1" lang="en" sz="1200">
                          <a:solidFill>
                            <a:srgbClr val="1F1F1F"/>
                          </a:solidFill>
                        </a:rPr>
                        <a:t>FEATURES OF PROPOSED SYSTEM</a:t>
                      </a:r>
                      <a:endParaRPr b="1" sz="1200">
                        <a:solidFill>
                          <a:srgbClr val="1F1F1F"/>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969625">
                <a:tc>
                  <a:txBody>
                    <a:bodyPr/>
                    <a:lstStyle/>
                    <a:p>
                      <a:pPr indent="0" lvl="0" marL="0" rtl="0" algn="l">
                        <a:lnSpc>
                          <a:spcPct val="115000"/>
                        </a:lnSpc>
                        <a:spcBef>
                          <a:spcPts val="1200"/>
                        </a:spcBef>
                        <a:spcAft>
                          <a:spcPts val="0"/>
                        </a:spcAft>
                        <a:buNone/>
                      </a:pPr>
                      <a:r>
                        <a:rPr lang="en" sz="1300"/>
                        <a:t> </a:t>
                      </a:r>
                      <a:endParaRPr sz="1300"/>
                    </a:p>
                    <a:p>
                      <a:pPr indent="0" lvl="0" marL="0" rtl="0" algn="l">
                        <a:lnSpc>
                          <a:spcPct val="115000"/>
                        </a:lnSpc>
                        <a:spcBef>
                          <a:spcPts val="1200"/>
                        </a:spcBef>
                        <a:spcAft>
                          <a:spcPts val="0"/>
                        </a:spcAft>
                        <a:buNone/>
                      </a:pPr>
                      <a:r>
                        <a:rPr lang="en" sz="1150"/>
                        <a:t> </a:t>
                      </a:r>
                      <a:endParaRPr sz="1150"/>
                    </a:p>
                    <a:p>
                      <a:pPr indent="0" lvl="0" marL="76200" marR="203200" rtl="0" algn="just">
                        <a:lnSpc>
                          <a:spcPct val="150000"/>
                        </a:lnSpc>
                        <a:spcBef>
                          <a:spcPts val="1200"/>
                        </a:spcBef>
                        <a:spcAft>
                          <a:spcPts val="0"/>
                        </a:spcAft>
                        <a:buNone/>
                      </a:pPr>
                      <a:r>
                        <a:rPr lang="en" sz="1200">
                          <a:solidFill>
                            <a:srgbClr val="1F1F1F"/>
                          </a:solidFill>
                        </a:rPr>
                        <a:t>L</a:t>
                      </a:r>
                      <a:r>
                        <a:rPr lang="en" sz="1200"/>
                        <a:t>ane Following Control with Sensor Fusion and Lane Detection</a:t>
                      </a:r>
                      <a:endParaRPr sz="12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63500" marR="152400" rtl="0" algn="l">
                        <a:lnSpc>
                          <a:spcPct val="150000"/>
                        </a:lnSpc>
                        <a:spcBef>
                          <a:spcPts val="500"/>
                        </a:spcBef>
                        <a:spcAft>
                          <a:spcPts val="0"/>
                        </a:spcAft>
                        <a:buNone/>
                      </a:pPr>
                      <a:r>
                        <a:rPr lang="en" sz="1200">
                          <a:solidFill>
                            <a:srgbClr val="1F1F1F"/>
                          </a:solidFill>
                        </a:rPr>
                        <a:t>Both lane detection and surrounding cars are considered. The lane following system synthesizes data from vision and radar detections, estimates the lane center and lead car distance, and calculates the longitudinal acceleration and steering angle of the ego vehicle.</a:t>
                      </a:r>
                      <a:endParaRPr sz="1200">
                        <a:solidFill>
                          <a:srgbClr val="1F1F1F"/>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63500" marR="50800" rtl="0" algn="l">
                        <a:lnSpc>
                          <a:spcPct val="150000"/>
                        </a:lnSpc>
                        <a:spcBef>
                          <a:spcPts val="500"/>
                        </a:spcBef>
                        <a:spcAft>
                          <a:spcPts val="0"/>
                        </a:spcAft>
                        <a:buNone/>
                      </a:pPr>
                      <a:r>
                        <a:rPr lang="en" sz="1200">
                          <a:solidFill>
                            <a:srgbClr val="1F1F1F"/>
                          </a:solidFill>
                        </a:rPr>
                        <a:t>We are making it based on purely software vision in order to overcome any delay in the feedback mechanism involved in the existing system.</a:t>
                      </a:r>
                      <a:endParaRPr sz="1200">
                        <a:solidFill>
                          <a:srgbClr val="1F1F1F"/>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