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7"/>
  </p:notesMasterIdLst>
  <p:sldIdLst>
    <p:sldId id="261" r:id="rId2"/>
    <p:sldId id="300" r:id="rId3"/>
    <p:sldId id="299" r:id="rId4"/>
    <p:sldId id="301" r:id="rId5"/>
    <p:sldId id="292" r:id="rId6"/>
    <p:sldId id="306" r:id="rId7"/>
    <p:sldId id="293" r:id="rId8"/>
    <p:sldId id="285" r:id="rId9"/>
    <p:sldId id="286" r:id="rId10"/>
    <p:sldId id="287" r:id="rId11"/>
    <p:sldId id="305" r:id="rId12"/>
    <p:sldId id="276" r:id="rId13"/>
    <p:sldId id="272" r:id="rId14"/>
    <p:sldId id="279" r:id="rId15"/>
    <p:sldId id="303" r:id="rId16"/>
    <p:sldId id="277" r:id="rId17"/>
    <p:sldId id="280" r:id="rId18"/>
    <p:sldId id="283" r:id="rId19"/>
    <p:sldId id="282" r:id="rId20"/>
    <p:sldId id="284" r:id="rId21"/>
    <p:sldId id="298" r:id="rId22"/>
    <p:sldId id="307" r:id="rId23"/>
    <p:sldId id="302" r:id="rId24"/>
    <p:sldId id="304" r:id="rId25"/>
    <p:sldId id="271" r:id="rId26"/>
  </p:sldIdLst>
  <p:sldSz cx="9144000" cy="6858000" type="screen4x3"/>
  <p:notesSz cx="6858000" cy="9144000"/>
  <p:defaultTextStyle>
    <a:defPPr>
      <a:defRPr lang="en-US"/>
    </a:defPPr>
    <a:lvl1pPr algn="l" defTabSz="511230" rtl="0" fontAlgn="base">
      <a:spcBef>
        <a:spcPct val="0"/>
      </a:spcBef>
      <a:spcAft>
        <a:spcPct val="0"/>
      </a:spcAft>
      <a:defRPr sz="2100" kern="1200">
        <a:solidFill>
          <a:schemeClr val="tx1"/>
        </a:solidFill>
        <a:latin typeface="Arial" charset="0"/>
        <a:ea typeface="ＭＳ Ｐゴシック" pitchFamily="-110" charset="-128"/>
        <a:cs typeface="+mn-cs"/>
      </a:defRPr>
    </a:lvl1pPr>
    <a:lvl2pPr marL="511230" indent="-150362" algn="l" defTabSz="511230" rtl="0" fontAlgn="base">
      <a:spcBef>
        <a:spcPct val="0"/>
      </a:spcBef>
      <a:spcAft>
        <a:spcPct val="0"/>
      </a:spcAft>
      <a:defRPr sz="2100" kern="1200">
        <a:solidFill>
          <a:schemeClr val="tx1"/>
        </a:solidFill>
        <a:latin typeface="Arial" charset="0"/>
        <a:ea typeface="ＭＳ Ｐゴシック" pitchFamily="-110" charset="-128"/>
        <a:cs typeface="+mn-cs"/>
      </a:defRPr>
    </a:lvl2pPr>
    <a:lvl3pPr marL="1023713" indent="-301977" algn="l" defTabSz="511230" rtl="0" fontAlgn="base">
      <a:spcBef>
        <a:spcPct val="0"/>
      </a:spcBef>
      <a:spcAft>
        <a:spcPct val="0"/>
      </a:spcAft>
      <a:defRPr sz="2100" kern="1200">
        <a:solidFill>
          <a:schemeClr val="tx1"/>
        </a:solidFill>
        <a:latin typeface="Arial" charset="0"/>
        <a:ea typeface="ＭＳ Ｐゴシック" pitchFamily="-110" charset="-128"/>
        <a:cs typeface="+mn-cs"/>
      </a:defRPr>
    </a:lvl3pPr>
    <a:lvl4pPr marL="1534942" indent="-452338" algn="l" defTabSz="511230" rtl="0" fontAlgn="base">
      <a:spcBef>
        <a:spcPct val="0"/>
      </a:spcBef>
      <a:spcAft>
        <a:spcPct val="0"/>
      </a:spcAft>
      <a:defRPr sz="2100" kern="1200">
        <a:solidFill>
          <a:schemeClr val="tx1"/>
        </a:solidFill>
        <a:latin typeface="Arial" charset="0"/>
        <a:ea typeface="ＭＳ Ｐゴシック" pitchFamily="-110" charset="-128"/>
        <a:cs typeface="+mn-cs"/>
      </a:defRPr>
    </a:lvl4pPr>
    <a:lvl5pPr marL="2047424" indent="-603953" algn="l" defTabSz="511230" rtl="0" fontAlgn="base">
      <a:spcBef>
        <a:spcPct val="0"/>
      </a:spcBef>
      <a:spcAft>
        <a:spcPct val="0"/>
      </a:spcAft>
      <a:defRPr sz="2100" kern="1200">
        <a:solidFill>
          <a:schemeClr val="tx1"/>
        </a:solidFill>
        <a:latin typeface="Arial" charset="0"/>
        <a:ea typeface="ＭＳ Ｐゴシック" pitchFamily="-110" charset="-128"/>
        <a:cs typeface="+mn-cs"/>
      </a:defRPr>
    </a:lvl5pPr>
    <a:lvl6pPr marL="1804340" algn="l" defTabSz="721736" rtl="0" eaLnBrk="1" latinLnBrk="0" hangingPunct="1">
      <a:defRPr sz="2100" kern="1200">
        <a:solidFill>
          <a:schemeClr val="tx1"/>
        </a:solidFill>
        <a:latin typeface="Arial" charset="0"/>
        <a:ea typeface="ＭＳ Ｐゴシック" pitchFamily="-110" charset="-128"/>
        <a:cs typeface="+mn-cs"/>
      </a:defRPr>
    </a:lvl6pPr>
    <a:lvl7pPr marL="2165208" algn="l" defTabSz="721736" rtl="0" eaLnBrk="1" latinLnBrk="0" hangingPunct="1">
      <a:defRPr sz="2100" kern="1200">
        <a:solidFill>
          <a:schemeClr val="tx1"/>
        </a:solidFill>
        <a:latin typeface="Arial" charset="0"/>
        <a:ea typeface="ＭＳ Ｐゴシック" pitchFamily="-110" charset="-128"/>
        <a:cs typeface="+mn-cs"/>
      </a:defRPr>
    </a:lvl7pPr>
    <a:lvl8pPr marL="2526076" algn="l" defTabSz="721736" rtl="0" eaLnBrk="1" latinLnBrk="0" hangingPunct="1">
      <a:defRPr sz="2100" kern="1200">
        <a:solidFill>
          <a:schemeClr val="tx1"/>
        </a:solidFill>
        <a:latin typeface="Arial" charset="0"/>
        <a:ea typeface="ＭＳ Ｐゴシック" pitchFamily="-110" charset="-128"/>
        <a:cs typeface="+mn-cs"/>
      </a:defRPr>
    </a:lvl8pPr>
    <a:lvl9pPr marL="2886944" algn="l" defTabSz="721736" rtl="0" eaLnBrk="1" latinLnBrk="0" hangingPunct="1">
      <a:defRPr sz="2100" kern="1200">
        <a:solidFill>
          <a:schemeClr val="tx1"/>
        </a:solidFill>
        <a:latin typeface="Arial" charset="0"/>
        <a:ea typeface="ＭＳ Ｐゴシック" pitchFamily="-110"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73" autoAdjust="0"/>
    <p:restoredTop sz="89689" autoAdjust="0"/>
  </p:normalViewPr>
  <p:slideViewPr>
    <p:cSldViewPr snapToObjects="1">
      <p:cViewPr varScale="1">
        <p:scale>
          <a:sx n="72" d="100"/>
          <a:sy n="72" d="100"/>
        </p:scale>
        <p:origin x="1230"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B4D50D5-5D07-4B58-A96A-DA8620725822}" type="datetimeFigureOut">
              <a:rPr lang="en-US" smtClean="0"/>
              <a:t>5/2/2017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9983BF-D6E1-4DC5-8DD1-4EF5049F01F6}" type="slidenum">
              <a:rPr lang="en-US" smtClean="0"/>
              <a:t>‹#›</a:t>
            </a:fld>
            <a:endParaRPr lang="en-US"/>
          </a:p>
        </p:txBody>
      </p:sp>
    </p:spTree>
    <p:extLst>
      <p:ext uri="{BB962C8B-B14F-4D97-AF65-F5344CB8AC3E}">
        <p14:creationId xmlns:p14="http://schemas.microsoft.com/office/powerpoint/2010/main" val="36448100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99983BF-D6E1-4DC5-8DD1-4EF5049F01F6}" type="slidenum">
              <a:rPr lang="en-US" smtClean="0"/>
              <a:t>5</a:t>
            </a:fld>
            <a:endParaRPr lang="en-US"/>
          </a:p>
        </p:txBody>
      </p:sp>
    </p:spTree>
    <p:extLst>
      <p:ext uri="{BB962C8B-B14F-4D97-AF65-F5344CB8AC3E}">
        <p14:creationId xmlns:p14="http://schemas.microsoft.com/office/powerpoint/2010/main" val="36722850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99983BF-D6E1-4DC5-8DD1-4EF5049F01F6}" type="slidenum">
              <a:rPr lang="en-US" smtClean="0"/>
              <a:t>6</a:t>
            </a:fld>
            <a:endParaRPr lang="en-US"/>
          </a:p>
        </p:txBody>
      </p:sp>
    </p:spTree>
    <p:extLst>
      <p:ext uri="{BB962C8B-B14F-4D97-AF65-F5344CB8AC3E}">
        <p14:creationId xmlns:p14="http://schemas.microsoft.com/office/powerpoint/2010/main" val="1609183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99983BF-D6E1-4DC5-8DD1-4EF5049F01F6}" type="slidenum">
              <a:rPr lang="en-US" smtClean="0"/>
              <a:t>7</a:t>
            </a:fld>
            <a:endParaRPr lang="en-US"/>
          </a:p>
        </p:txBody>
      </p:sp>
    </p:spTree>
    <p:extLst>
      <p:ext uri="{BB962C8B-B14F-4D97-AF65-F5344CB8AC3E}">
        <p14:creationId xmlns:p14="http://schemas.microsoft.com/office/powerpoint/2010/main" val="905365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99983BF-D6E1-4DC5-8DD1-4EF5049F01F6}" type="slidenum">
              <a:rPr lang="en-US" smtClean="0"/>
              <a:t>11</a:t>
            </a:fld>
            <a:endParaRPr lang="en-US"/>
          </a:p>
        </p:txBody>
      </p:sp>
    </p:spTree>
    <p:extLst>
      <p:ext uri="{BB962C8B-B14F-4D97-AF65-F5344CB8AC3E}">
        <p14:creationId xmlns:p14="http://schemas.microsoft.com/office/powerpoint/2010/main" val="30215443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99983BF-D6E1-4DC5-8DD1-4EF5049F01F6}" type="slidenum">
              <a:rPr lang="en-US" smtClean="0"/>
              <a:t>19</a:t>
            </a:fld>
            <a:endParaRPr lang="en-US"/>
          </a:p>
        </p:txBody>
      </p:sp>
    </p:spTree>
    <p:extLst>
      <p:ext uri="{BB962C8B-B14F-4D97-AF65-F5344CB8AC3E}">
        <p14:creationId xmlns:p14="http://schemas.microsoft.com/office/powerpoint/2010/main" val="41999121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99983BF-D6E1-4DC5-8DD1-4EF5049F01F6}" type="slidenum">
              <a:rPr lang="en-US" smtClean="0"/>
              <a:t>25</a:t>
            </a:fld>
            <a:endParaRPr lang="en-US"/>
          </a:p>
        </p:txBody>
      </p:sp>
    </p:spTree>
    <p:extLst>
      <p:ext uri="{BB962C8B-B14F-4D97-AF65-F5344CB8AC3E}">
        <p14:creationId xmlns:p14="http://schemas.microsoft.com/office/powerpoint/2010/main" val="18260456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3">
            <a:lum/>
          </a:blip>
          <a:srcRect/>
          <a:stretch>
            <a:fillRect l="-1000" r="-1000"/>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txStyles>
    <p:titleStyle>
      <a:lvl1pPr algn="ctr" defTabSz="511230" rtl="0" eaLnBrk="1" fontAlgn="base" hangingPunct="1">
        <a:spcBef>
          <a:spcPct val="0"/>
        </a:spcBef>
        <a:spcAft>
          <a:spcPct val="0"/>
        </a:spcAft>
        <a:defRPr sz="4900" kern="1200">
          <a:solidFill>
            <a:schemeClr val="tx1"/>
          </a:solidFill>
          <a:latin typeface="+mj-lt"/>
          <a:ea typeface="ＭＳ Ｐゴシック" pitchFamily="-112" charset="-128"/>
          <a:cs typeface="ＭＳ Ｐゴシック" pitchFamily="-112" charset="-128"/>
        </a:defRPr>
      </a:lvl1pPr>
      <a:lvl2pPr algn="ctr" defTabSz="511230" rtl="0" eaLnBrk="1" fontAlgn="base" hangingPunct="1">
        <a:spcBef>
          <a:spcPct val="0"/>
        </a:spcBef>
        <a:spcAft>
          <a:spcPct val="0"/>
        </a:spcAft>
        <a:defRPr sz="4900">
          <a:solidFill>
            <a:schemeClr val="tx1"/>
          </a:solidFill>
          <a:latin typeface="Calibri" pitchFamily="-112" charset="0"/>
          <a:ea typeface="ＭＳ Ｐゴシック" pitchFamily="-112" charset="-128"/>
          <a:cs typeface="ＭＳ Ｐゴシック" pitchFamily="-112" charset="-128"/>
        </a:defRPr>
      </a:lvl2pPr>
      <a:lvl3pPr algn="ctr" defTabSz="511230" rtl="0" eaLnBrk="1" fontAlgn="base" hangingPunct="1">
        <a:spcBef>
          <a:spcPct val="0"/>
        </a:spcBef>
        <a:spcAft>
          <a:spcPct val="0"/>
        </a:spcAft>
        <a:defRPr sz="4900">
          <a:solidFill>
            <a:schemeClr val="tx1"/>
          </a:solidFill>
          <a:latin typeface="Calibri" pitchFamily="-112" charset="0"/>
          <a:ea typeface="ＭＳ Ｐゴシック" pitchFamily="-112" charset="-128"/>
          <a:cs typeface="ＭＳ Ｐゴシック" pitchFamily="-112" charset="-128"/>
        </a:defRPr>
      </a:lvl3pPr>
      <a:lvl4pPr algn="ctr" defTabSz="511230" rtl="0" eaLnBrk="1" fontAlgn="base" hangingPunct="1">
        <a:spcBef>
          <a:spcPct val="0"/>
        </a:spcBef>
        <a:spcAft>
          <a:spcPct val="0"/>
        </a:spcAft>
        <a:defRPr sz="4900">
          <a:solidFill>
            <a:schemeClr val="tx1"/>
          </a:solidFill>
          <a:latin typeface="Calibri" pitchFamily="-112" charset="0"/>
          <a:ea typeface="ＭＳ Ｐゴシック" pitchFamily="-112" charset="-128"/>
          <a:cs typeface="ＭＳ Ｐゴシック" pitchFamily="-112" charset="-128"/>
        </a:defRPr>
      </a:lvl4pPr>
      <a:lvl5pPr algn="ctr" defTabSz="511230" rtl="0" eaLnBrk="1" fontAlgn="base" hangingPunct="1">
        <a:spcBef>
          <a:spcPct val="0"/>
        </a:spcBef>
        <a:spcAft>
          <a:spcPct val="0"/>
        </a:spcAft>
        <a:defRPr sz="4900">
          <a:solidFill>
            <a:schemeClr val="tx1"/>
          </a:solidFill>
          <a:latin typeface="Calibri" pitchFamily="-112" charset="0"/>
          <a:ea typeface="ＭＳ Ｐゴシック" pitchFamily="-112" charset="-128"/>
          <a:cs typeface="ＭＳ Ｐゴシック" pitchFamily="-112" charset="-128"/>
        </a:defRPr>
      </a:lvl5pPr>
      <a:lvl6pPr marL="360868" algn="ctr" defTabSz="511230" rtl="0" eaLnBrk="1" fontAlgn="base" hangingPunct="1">
        <a:spcBef>
          <a:spcPct val="0"/>
        </a:spcBef>
        <a:spcAft>
          <a:spcPct val="0"/>
        </a:spcAft>
        <a:defRPr sz="4900">
          <a:solidFill>
            <a:schemeClr val="tx1"/>
          </a:solidFill>
          <a:latin typeface="Calibri" pitchFamily="-112" charset="0"/>
          <a:ea typeface="ＭＳ Ｐゴシック" pitchFamily="-112" charset="-128"/>
          <a:cs typeface="ＭＳ Ｐゴシック" pitchFamily="-112" charset="-128"/>
        </a:defRPr>
      </a:lvl6pPr>
      <a:lvl7pPr marL="721736" algn="ctr" defTabSz="511230" rtl="0" eaLnBrk="1" fontAlgn="base" hangingPunct="1">
        <a:spcBef>
          <a:spcPct val="0"/>
        </a:spcBef>
        <a:spcAft>
          <a:spcPct val="0"/>
        </a:spcAft>
        <a:defRPr sz="4900">
          <a:solidFill>
            <a:schemeClr val="tx1"/>
          </a:solidFill>
          <a:latin typeface="Calibri" pitchFamily="-112" charset="0"/>
          <a:ea typeface="ＭＳ Ｐゴシック" pitchFamily="-112" charset="-128"/>
          <a:cs typeface="ＭＳ Ｐゴシック" pitchFamily="-112" charset="-128"/>
        </a:defRPr>
      </a:lvl7pPr>
      <a:lvl8pPr marL="1082604" algn="ctr" defTabSz="511230" rtl="0" eaLnBrk="1" fontAlgn="base" hangingPunct="1">
        <a:spcBef>
          <a:spcPct val="0"/>
        </a:spcBef>
        <a:spcAft>
          <a:spcPct val="0"/>
        </a:spcAft>
        <a:defRPr sz="4900">
          <a:solidFill>
            <a:schemeClr val="tx1"/>
          </a:solidFill>
          <a:latin typeface="Calibri" pitchFamily="-112" charset="0"/>
          <a:ea typeface="ＭＳ Ｐゴシック" pitchFamily="-112" charset="-128"/>
          <a:cs typeface="ＭＳ Ｐゴシック" pitchFamily="-112" charset="-128"/>
        </a:defRPr>
      </a:lvl8pPr>
      <a:lvl9pPr marL="1443472" algn="ctr" defTabSz="511230" rtl="0" eaLnBrk="1" fontAlgn="base" hangingPunct="1">
        <a:spcBef>
          <a:spcPct val="0"/>
        </a:spcBef>
        <a:spcAft>
          <a:spcPct val="0"/>
        </a:spcAft>
        <a:defRPr sz="4900">
          <a:solidFill>
            <a:schemeClr val="tx1"/>
          </a:solidFill>
          <a:latin typeface="Calibri" pitchFamily="-112" charset="0"/>
          <a:ea typeface="ＭＳ Ｐゴシック" pitchFamily="-112" charset="-128"/>
          <a:cs typeface="ＭＳ Ｐゴシック" pitchFamily="-112" charset="-128"/>
        </a:defRPr>
      </a:lvl9pPr>
    </p:titleStyle>
    <p:bodyStyle>
      <a:lvl1pPr marL="383422" indent="-383422" algn="l" defTabSz="511230" rtl="0" eaLnBrk="1" fontAlgn="base" hangingPunct="1">
        <a:spcBef>
          <a:spcPct val="20000"/>
        </a:spcBef>
        <a:spcAft>
          <a:spcPct val="0"/>
        </a:spcAft>
        <a:buFont typeface="Arial" charset="0"/>
        <a:buChar char="•"/>
        <a:defRPr sz="3600" kern="1200">
          <a:solidFill>
            <a:schemeClr val="tx1"/>
          </a:solidFill>
          <a:latin typeface="+mn-lt"/>
          <a:ea typeface="ＭＳ Ｐゴシック" pitchFamily="-112" charset="-128"/>
          <a:cs typeface="ＭＳ Ｐゴシック" pitchFamily="-112" charset="-128"/>
        </a:defRPr>
      </a:lvl1pPr>
      <a:lvl2pPr marL="830749" indent="-319519" algn="l" defTabSz="511230" rtl="0" eaLnBrk="1" fontAlgn="base" hangingPunct="1">
        <a:spcBef>
          <a:spcPct val="20000"/>
        </a:spcBef>
        <a:spcAft>
          <a:spcPct val="0"/>
        </a:spcAft>
        <a:buFont typeface="Arial" charset="0"/>
        <a:buChar char="–"/>
        <a:defRPr sz="3200" kern="1200">
          <a:solidFill>
            <a:schemeClr val="tx1"/>
          </a:solidFill>
          <a:latin typeface="+mn-lt"/>
          <a:ea typeface="ＭＳ Ｐゴシック" pitchFamily="-112" charset="-128"/>
          <a:cs typeface="+mn-cs"/>
        </a:defRPr>
      </a:lvl2pPr>
      <a:lvl3pPr marL="1279327" indent="-255615" algn="l" defTabSz="511230" rtl="0" eaLnBrk="1" fontAlgn="base" hangingPunct="1">
        <a:spcBef>
          <a:spcPct val="20000"/>
        </a:spcBef>
        <a:spcAft>
          <a:spcPct val="0"/>
        </a:spcAft>
        <a:buFont typeface="Arial" charset="0"/>
        <a:buChar char="•"/>
        <a:defRPr sz="2700" kern="1200">
          <a:solidFill>
            <a:schemeClr val="tx1"/>
          </a:solidFill>
          <a:latin typeface="+mn-lt"/>
          <a:ea typeface="ＭＳ Ｐゴシック" pitchFamily="-112" charset="-128"/>
          <a:cs typeface="+mn-cs"/>
        </a:defRPr>
      </a:lvl3pPr>
      <a:lvl4pPr marL="1791810" indent="-255615" algn="l" defTabSz="511230" rtl="0" eaLnBrk="1" fontAlgn="base" hangingPunct="1">
        <a:spcBef>
          <a:spcPct val="20000"/>
        </a:spcBef>
        <a:spcAft>
          <a:spcPct val="0"/>
        </a:spcAft>
        <a:buFont typeface="Arial" charset="0"/>
        <a:buChar char="–"/>
        <a:defRPr sz="2200" kern="1200">
          <a:solidFill>
            <a:schemeClr val="tx1"/>
          </a:solidFill>
          <a:latin typeface="+mn-lt"/>
          <a:ea typeface="ＭＳ Ｐゴシック" pitchFamily="-112" charset="-128"/>
          <a:cs typeface="+mn-cs"/>
        </a:defRPr>
      </a:lvl4pPr>
      <a:lvl5pPr marL="2303039" indent="-255615" algn="l" defTabSz="511230" rtl="0" eaLnBrk="1" fontAlgn="base" hangingPunct="1">
        <a:spcBef>
          <a:spcPct val="20000"/>
        </a:spcBef>
        <a:spcAft>
          <a:spcPct val="0"/>
        </a:spcAft>
        <a:buFont typeface="Arial" charset="0"/>
        <a:buChar char="»"/>
        <a:defRPr sz="2200" kern="1200">
          <a:solidFill>
            <a:schemeClr val="tx1"/>
          </a:solidFill>
          <a:latin typeface="+mn-lt"/>
          <a:ea typeface="ＭＳ Ｐゴシック" pitchFamily="-112" charset="-128"/>
          <a:cs typeface="+mn-cs"/>
        </a:defRPr>
      </a:lvl5pPr>
      <a:lvl6pPr marL="2815997" indent="-256000" algn="l" defTabSz="511999" rtl="0" eaLnBrk="1" latinLnBrk="0" hangingPunct="1">
        <a:spcBef>
          <a:spcPct val="20000"/>
        </a:spcBef>
        <a:buFont typeface="Arial"/>
        <a:buChar char="•"/>
        <a:defRPr sz="2200" kern="1200">
          <a:solidFill>
            <a:schemeClr val="tx1"/>
          </a:solidFill>
          <a:latin typeface="+mn-lt"/>
          <a:ea typeface="+mn-ea"/>
          <a:cs typeface="+mn-cs"/>
        </a:defRPr>
      </a:lvl6pPr>
      <a:lvl7pPr marL="3327997" indent="-256000" algn="l" defTabSz="511999" rtl="0" eaLnBrk="1" latinLnBrk="0" hangingPunct="1">
        <a:spcBef>
          <a:spcPct val="20000"/>
        </a:spcBef>
        <a:buFont typeface="Arial"/>
        <a:buChar char="•"/>
        <a:defRPr sz="2200" kern="1200">
          <a:solidFill>
            <a:schemeClr val="tx1"/>
          </a:solidFill>
          <a:latin typeface="+mn-lt"/>
          <a:ea typeface="+mn-ea"/>
          <a:cs typeface="+mn-cs"/>
        </a:defRPr>
      </a:lvl7pPr>
      <a:lvl8pPr marL="3839996" indent="-256000" algn="l" defTabSz="511999" rtl="0" eaLnBrk="1" latinLnBrk="0" hangingPunct="1">
        <a:spcBef>
          <a:spcPct val="20000"/>
        </a:spcBef>
        <a:buFont typeface="Arial"/>
        <a:buChar char="•"/>
        <a:defRPr sz="2200" kern="1200">
          <a:solidFill>
            <a:schemeClr val="tx1"/>
          </a:solidFill>
          <a:latin typeface="+mn-lt"/>
          <a:ea typeface="+mn-ea"/>
          <a:cs typeface="+mn-cs"/>
        </a:defRPr>
      </a:lvl8pPr>
      <a:lvl9pPr marL="4351996" indent="-256000" algn="l" defTabSz="511999" rtl="0" eaLnBrk="1" latinLnBrk="0" hangingPunct="1">
        <a:spcBef>
          <a:spcPct val="20000"/>
        </a:spcBef>
        <a:buFont typeface="Arial"/>
        <a:buChar char="•"/>
        <a:defRPr sz="2200" kern="1200">
          <a:solidFill>
            <a:schemeClr val="tx1"/>
          </a:solidFill>
          <a:latin typeface="+mn-lt"/>
          <a:ea typeface="+mn-ea"/>
          <a:cs typeface="+mn-cs"/>
        </a:defRPr>
      </a:lvl9pPr>
    </p:bodyStyle>
    <p:otherStyle>
      <a:defPPr>
        <a:defRPr lang="en-US"/>
      </a:defPPr>
      <a:lvl1pPr marL="0" algn="l" defTabSz="511999" rtl="0" eaLnBrk="1" latinLnBrk="0" hangingPunct="1">
        <a:defRPr sz="2100" kern="1200">
          <a:solidFill>
            <a:schemeClr val="tx1"/>
          </a:solidFill>
          <a:latin typeface="+mn-lt"/>
          <a:ea typeface="+mn-ea"/>
          <a:cs typeface="+mn-cs"/>
        </a:defRPr>
      </a:lvl1pPr>
      <a:lvl2pPr marL="511999" algn="l" defTabSz="511999" rtl="0" eaLnBrk="1" latinLnBrk="0" hangingPunct="1">
        <a:defRPr sz="2100" kern="1200">
          <a:solidFill>
            <a:schemeClr val="tx1"/>
          </a:solidFill>
          <a:latin typeface="+mn-lt"/>
          <a:ea typeface="+mn-ea"/>
          <a:cs typeface="+mn-cs"/>
        </a:defRPr>
      </a:lvl2pPr>
      <a:lvl3pPr marL="1023999" algn="l" defTabSz="511999" rtl="0" eaLnBrk="1" latinLnBrk="0" hangingPunct="1">
        <a:defRPr sz="2100" kern="1200">
          <a:solidFill>
            <a:schemeClr val="tx1"/>
          </a:solidFill>
          <a:latin typeface="+mn-lt"/>
          <a:ea typeface="+mn-ea"/>
          <a:cs typeface="+mn-cs"/>
        </a:defRPr>
      </a:lvl3pPr>
      <a:lvl4pPr marL="1535998" algn="l" defTabSz="511999" rtl="0" eaLnBrk="1" latinLnBrk="0" hangingPunct="1">
        <a:defRPr sz="2100" kern="1200">
          <a:solidFill>
            <a:schemeClr val="tx1"/>
          </a:solidFill>
          <a:latin typeface="+mn-lt"/>
          <a:ea typeface="+mn-ea"/>
          <a:cs typeface="+mn-cs"/>
        </a:defRPr>
      </a:lvl4pPr>
      <a:lvl5pPr marL="2047997" algn="l" defTabSz="511999" rtl="0" eaLnBrk="1" latinLnBrk="0" hangingPunct="1">
        <a:defRPr sz="2100" kern="1200">
          <a:solidFill>
            <a:schemeClr val="tx1"/>
          </a:solidFill>
          <a:latin typeface="+mn-lt"/>
          <a:ea typeface="+mn-ea"/>
          <a:cs typeface="+mn-cs"/>
        </a:defRPr>
      </a:lvl5pPr>
      <a:lvl6pPr marL="2559997" algn="l" defTabSz="511999" rtl="0" eaLnBrk="1" latinLnBrk="0" hangingPunct="1">
        <a:defRPr sz="2100" kern="1200">
          <a:solidFill>
            <a:schemeClr val="tx1"/>
          </a:solidFill>
          <a:latin typeface="+mn-lt"/>
          <a:ea typeface="+mn-ea"/>
          <a:cs typeface="+mn-cs"/>
        </a:defRPr>
      </a:lvl6pPr>
      <a:lvl7pPr marL="3071997" algn="l" defTabSz="511999" rtl="0" eaLnBrk="1" latinLnBrk="0" hangingPunct="1">
        <a:defRPr sz="2100" kern="1200">
          <a:solidFill>
            <a:schemeClr val="tx1"/>
          </a:solidFill>
          <a:latin typeface="+mn-lt"/>
          <a:ea typeface="+mn-ea"/>
          <a:cs typeface="+mn-cs"/>
        </a:defRPr>
      </a:lvl7pPr>
      <a:lvl8pPr marL="3583997" algn="l" defTabSz="511999" rtl="0" eaLnBrk="1" latinLnBrk="0" hangingPunct="1">
        <a:defRPr sz="2100" kern="1200">
          <a:solidFill>
            <a:schemeClr val="tx1"/>
          </a:solidFill>
          <a:latin typeface="+mn-lt"/>
          <a:ea typeface="+mn-ea"/>
          <a:cs typeface="+mn-cs"/>
        </a:defRPr>
      </a:lvl8pPr>
      <a:lvl9pPr marL="4095996" algn="l" defTabSz="511999"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8" Type="http://schemas.openxmlformats.org/officeDocument/2006/relationships/hyperlink" Target="https://www.youtube.com/watch?v=pN4HqWRybwk" TargetMode="External"/><Relationship Id="rId3" Type="http://schemas.openxmlformats.org/officeDocument/2006/relationships/hyperlink" Target="https://en.wikipedia.org/wiki/Pima_people" TargetMode="External"/><Relationship Id="rId7" Type="http://schemas.openxmlformats.org/officeDocument/2006/relationships/hyperlink" Target="https://rpubs.com/ikodesh/53189" TargetMode="External"/><Relationship Id="rId12" Type="http://schemas.openxmlformats.org/officeDocument/2006/relationships/hyperlink" Target="https://onlinecourses.science.psu.edu/stat857/node/125" TargetMode="External"/><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hyperlink" Target="https://www.kaggle.com/uciml/pima-indians-diabetes-database" TargetMode="External"/><Relationship Id="rId11" Type="http://schemas.openxmlformats.org/officeDocument/2006/relationships/hyperlink" Target="https://www.r-bloggers.com/self-organising-maps-for-customer-segmentation-using-r/" TargetMode="External"/><Relationship Id="rId5" Type="http://schemas.openxmlformats.org/officeDocument/2006/relationships/hyperlink" Target="http://care.diabetesjournals.org/content/29/8/1866" TargetMode="External"/><Relationship Id="rId10" Type="http://schemas.openxmlformats.org/officeDocument/2006/relationships/hyperlink" Target="http://machinelearningmastery.com/" TargetMode="External"/><Relationship Id="rId4" Type="http://schemas.openxmlformats.org/officeDocument/2006/relationships/hyperlink" Target="http://www.srpmic-nsn.gov/history_culture/" TargetMode="External"/><Relationship Id="rId9" Type="http://schemas.openxmlformats.org/officeDocument/2006/relationships/hyperlink" Target="http://www.diabetes.co.uk/diabetes_care/blood-sugar-level-ranges.htm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1"/>
          <p:cNvSpPr>
            <a:spLocks noGrp="1"/>
          </p:cNvSpPr>
          <p:nvPr>
            <p:ph type="ctrTitle" idx="4294967295"/>
          </p:nvPr>
        </p:nvSpPr>
        <p:spPr>
          <a:xfrm>
            <a:off x="0" y="1219200"/>
            <a:ext cx="9144000" cy="1568297"/>
          </a:xfrm>
          <a:prstGeom prst="rect">
            <a:avLst/>
          </a:prstGeom>
        </p:spPr>
        <p:txBody>
          <a:bodyPr anchor="t"/>
          <a:lstStyle/>
          <a:p>
            <a:r>
              <a:rPr lang="en-US" sz="3500" b="1" dirty="0">
                <a:solidFill>
                  <a:srgbClr val="0070C0"/>
                </a:solidFill>
              </a:rPr>
              <a:t>Data Analysis</a:t>
            </a:r>
            <a:br>
              <a:rPr lang="en-US" b="1" dirty="0">
                <a:solidFill>
                  <a:srgbClr val="0070C0"/>
                </a:solidFill>
              </a:rPr>
            </a:br>
            <a:r>
              <a:rPr lang="en-US" sz="2500" b="1" dirty="0">
                <a:solidFill>
                  <a:srgbClr val="0070C0"/>
                </a:solidFill>
              </a:rPr>
              <a:t>on</a:t>
            </a:r>
            <a:br>
              <a:rPr lang="en-US" sz="3600" b="1" dirty="0">
                <a:solidFill>
                  <a:srgbClr val="0070C0"/>
                </a:solidFill>
                <a:latin typeface="Arial" charset="0"/>
                <a:ea typeface="ＭＳ Ｐゴシック" pitchFamily="-110" charset="-128"/>
                <a:cs typeface="Arial" charset="0"/>
              </a:rPr>
            </a:br>
            <a:r>
              <a:rPr lang="en-US" sz="3500" b="1" dirty="0">
                <a:solidFill>
                  <a:srgbClr val="0070C0"/>
                </a:solidFill>
                <a:latin typeface="Arial" charset="0"/>
                <a:ea typeface="ＭＳ Ｐゴシック" pitchFamily="-110" charset="-128"/>
                <a:cs typeface="Arial" charset="0"/>
              </a:rPr>
              <a:t>PIMA Indian Diabetes Database</a:t>
            </a:r>
            <a:br>
              <a:rPr lang="en-US" sz="3600" b="1" dirty="0">
                <a:solidFill>
                  <a:srgbClr val="0070C0"/>
                </a:solidFill>
                <a:latin typeface="Arial" charset="0"/>
                <a:ea typeface="ＭＳ Ｐゴシック" pitchFamily="-110" charset="-128"/>
                <a:cs typeface="Arial" charset="0"/>
              </a:rPr>
            </a:br>
            <a:br>
              <a:rPr lang="en-US" sz="3600" b="1" dirty="0">
                <a:solidFill>
                  <a:srgbClr val="0070C0"/>
                </a:solidFill>
                <a:latin typeface="Arial" charset="0"/>
                <a:ea typeface="ＭＳ Ｐゴシック" pitchFamily="-110" charset="-128"/>
                <a:cs typeface="Arial" charset="0"/>
              </a:rPr>
            </a:br>
            <a:br>
              <a:rPr lang="en-US" sz="3600" b="1" dirty="0">
                <a:solidFill>
                  <a:srgbClr val="0070C0"/>
                </a:solidFill>
                <a:latin typeface="Arial" charset="0"/>
                <a:ea typeface="ＭＳ Ｐゴシック" pitchFamily="-110" charset="-128"/>
                <a:cs typeface="Arial" charset="0"/>
              </a:rPr>
            </a:br>
            <a:br>
              <a:rPr lang="en-US" sz="2200" b="1" dirty="0">
                <a:solidFill>
                  <a:srgbClr val="0070C0"/>
                </a:solidFill>
                <a:latin typeface="Arial" charset="0"/>
                <a:ea typeface="ＭＳ Ｐゴシック" pitchFamily="-110" charset="-128"/>
                <a:cs typeface="Arial" charset="0"/>
              </a:rPr>
            </a:br>
            <a:endParaRPr lang="en-US" sz="2200" b="1" i="1" dirty="0">
              <a:solidFill>
                <a:srgbClr val="0070C0"/>
              </a:solidFill>
              <a:latin typeface="Arial" charset="0"/>
              <a:ea typeface="ＭＳ Ｐゴシック" pitchFamily="-110" charset="-128"/>
              <a:cs typeface="Arial" charset="0"/>
            </a:endParaRPr>
          </a:p>
        </p:txBody>
      </p:sp>
      <p:sp>
        <p:nvSpPr>
          <p:cNvPr id="7" name="Title 1"/>
          <p:cNvSpPr txBox="1">
            <a:spLocks/>
          </p:cNvSpPr>
          <p:nvPr/>
        </p:nvSpPr>
        <p:spPr>
          <a:xfrm>
            <a:off x="5481493" y="3219551"/>
            <a:ext cx="3429000" cy="2130952"/>
          </a:xfrm>
          <a:prstGeom prst="rect">
            <a:avLst/>
          </a:prstGeom>
        </p:spPr>
        <p:txBody>
          <a:bodyPr anchor="t"/>
          <a:lstStyle>
            <a:lvl1pPr algn="ctr" defTabSz="511230" rtl="0" eaLnBrk="1" fontAlgn="base" hangingPunct="1">
              <a:spcBef>
                <a:spcPct val="0"/>
              </a:spcBef>
              <a:spcAft>
                <a:spcPct val="0"/>
              </a:spcAft>
              <a:defRPr sz="4900" kern="1200">
                <a:solidFill>
                  <a:schemeClr val="tx1"/>
                </a:solidFill>
                <a:latin typeface="+mj-lt"/>
                <a:ea typeface="ＭＳ Ｐゴシック" pitchFamily="-112" charset="-128"/>
                <a:cs typeface="ＭＳ Ｐゴシック" pitchFamily="-112" charset="-128"/>
              </a:defRPr>
            </a:lvl1pPr>
            <a:lvl2pPr algn="ctr" defTabSz="511230" rtl="0" eaLnBrk="1" fontAlgn="base" hangingPunct="1">
              <a:spcBef>
                <a:spcPct val="0"/>
              </a:spcBef>
              <a:spcAft>
                <a:spcPct val="0"/>
              </a:spcAft>
              <a:defRPr sz="4900">
                <a:solidFill>
                  <a:schemeClr val="tx1"/>
                </a:solidFill>
                <a:latin typeface="Calibri" pitchFamily="-112" charset="0"/>
                <a:ea typeface="ＭＳ Ｐゴシック" pitchFamily="-112" charset="-128"/>
                <a:cs typeface="ＭＳ Ｐゴシック" pitchFamily="-112" charset="-128"/>
              </a:defRPr>
            </a:lvl2pPr>
            <a:lvl3pPr algn="ctr" defTabSz="511230" rtl="0" eaLnBrk="1" fontAlgn="base" hangingPunct="1">
              <a:spcBef>
                <a:spcPct val="0"/>
              </a:spcBef>
              <a:spcAft>
                <a:spcPct val="0"/>
              </a:spcAft>
              <a:defRPr sz="4900">
                <a:solidFill>
                  <a:schemeClr val="tx1"/>
                </a:solidFill>
                <a:latin typeface="Calibri" pitchFamily="-112" charset="0"/>
                <a:ea typeface="ＭＳ Ｐゴシック" pitchFamily="-112" charset="-128"/>
                <a:cs typeface="ＭＳ Ｐゴシック" pitchFamily="-112" charset="-128"/>
              </a:defRPr>
            </a:lvl3pPr>
            <a:lvl4pPr algn="ctr" defTabSz="511230" rtl="0" eaLnBrk="1" fontAlgn="base" hangingPunct="1">
              <a:spcBef>
                <a:spcPct val="0"/>
              </a:spcBef>
              <a:spcAft>
                <a:spcPct val="0"/>
              </a:spcAft>
              <a:defRPr sz="4900">
                <a:solidFill>
                  <a:schemeClr val="tx1"/>
                </a:solidFill>
                <a:latin typeface="Calibri" pitchFamily="-112" charset="0"/>
                <a:ea typeface="ＭＳ Ｐゴシック" pitchFamily="-112" charset="-128"/>
                <a:cs typeface="ＭＳ Ｐゴシック" pitchFamily="-112" charset="-128"/>
              </a:defRPr>
            </a:lvl4pPr>
            <a:lvl5pPr algn="ctr" defTabSz="511230" rtl="0" eaLnBrk="1" fontAlgn="base" hangingPunct="1">
              <a:spcBef>
                <a:spcPct val="0"/>
              </a:spcBef>
              <a:spcAft>
                <a:spcPct val="0"/>
              </a:spcAft>
              <a:defRPr sz="4900">
                <a:solidFill>
                  <a:schemeClr val="tx1"/>
                </a:solidFill>
                <a:latin typeface="Calibri" pitchFamily="-112" charset="0"/>
                <a:ea typeface="ＭＳ Ｐゴシック" pitchFamily="-112" charset="-128"/>
                <a:cs typeface="ＭＳ Ｐゴシック" pitchFamily="-112" charset="-128"/>
              </a:defRPr>
            </a:lvl5pPr>
            <a:lvl6pPr marL="360868" algn="ctr" defTabSz="511230" rtl="0" eaLnBrk="1" fontAlgn="base" hangingPunct="1">
              <a:spcBef>
                <a:spcPct val="0"/>
              </a:spcBef>
              <a:spcAft>
                <a:spcPct val="0"/>
              </a:spcAft>
              <a:defRPr sz="4900">
                <a:solidFill>
                  <a:schemeClr val="tx1"/>
                </a:solidFill>
                <a:latin typeface="Calibri" pitchFamily="-112" charset="0"/>
                <a:ea typeface="ＭＳ Ｐゴシック" pitchFamily="-112" charset="-128"/>
                <a:cs typeface="ＭＳ Ｐゴシック" pitchFamily="-112" charset="-128"/>
              </a:defRPr>
            </a:lvl6pPr>
            <a:lvl7pPr marL="721736" algn="ctr" defTabSz="511230" rtl="0" eaLnBrk="1" fontAlgn="base" hangingPunct="1">
              <a:spcBef>
                <a:spcPct val="0"/>
              </a:spcBef>
              <a:spcAft>
                <a:spcPct val="0"/>
              </a:spcAft>
              <a:defRPr sz="4900">
                <a:solidFill>
                  <a:schemeClr val="tx1"/>
                </a:solidFill>
                <a:latin typeface="Calibri" pitchFamily="-112" charset="0"/>
                <a:ea typeface="ＭＳ Ｐゴシック" pitchFamily="-112" charset="-128"/>
                <a:cs typeface="ＭＳ Ｐゴシック" pitchFamily="-112" charset="-128"/>
              </a:defRPr>
            </a:lvl7pPr>
            <a:lvl8pPr marL="1082604" algn="ctr" defTabSz="511230" rtl="0" eaLnBrk="1" fontAlgn="base" hangingPunct="1">
              <a:spcBef>
                <a:spcPct val="0"/>
              </a:spcBef>
              <a:spcAft>
                <a:spcPct val="0"/>
              </a:spcAft>
              <a:defRPr sz="4900">
                <a:solidFill>
                  <a:schemeClr val="tx1"/>
                </a:solidFill>
                <a:latin typeface="Calibri" pitchFamily="-112" charset="0"/>
                <a:ea typeface="ＭＳ Ｐゴシック" pitchFamily="-112" charset="-128"/>
                <a:cs typeface="ＭＳ Ｐゴシック" pitchFamily="-112" charset="-128"/>
              </a:defRPr>
            </a:lvl8pPr>
            <a:lvl9pPr marL="1443472" algn="ctr" defTabSz="511230" rtl="0" eaLnBrk="1" fontAlgn="base" hangingPunct="1">
              <a:spcBef>
                <a:spcPct val="0"/>
              </a:spcBef>
              <a:spcAft>
                <a:spcPct val="0"/>
              </a:spcAft>
              <a:defRPr sz="4900">
                <a:solidFill>
                  <a:schemeClr val="tx1"/>
                </a:solidFill>
                <a:latin typeface="Calibri" pitchFamily="-112" charset="0"/>
                <a:ea typeface="ＭＳ Ｐゴシック" pitchFamily="-112" charset="-128"/>
                <a:cs typeface="ＭＳ Ｐゴシック" pitchFamily="-112" charset="-128"/>
              </a:defRPr>
            </a:lvl9pPr>
          </a:lstStyle>
          <a:p>
            <a:r>
              <a:rPr lang="en-US" sz="3000" b="1" u="sng" dirty="0">
                <a:latin typeface="Arial" charset="0"/>
                <a:ea typeface="ＭＳ Ｐゴシック" pitchFamily="-110" charset="-128"/>
                <a:cs typeface="Arial" charset="0"/>
              </a:rPr>
              <a:t>Group Members</a:t>
            </a:r>
            <a:br>
              <a:rPr lang="en-US" sz="3600" b="1" dirty="0">
                <a:latin typeface="Arial" charset="0"/>
                <a:ea typeface="ＭＳ Ｐゴシック" pitchFamily="-110" charset="-128"/>
                <a:cs typeface="Arial" charset="0"/>
              </a:rPr>
            </a:br>
            <a:r>
              <a:rPr lang="en-US" sz="800" b="1" dirty="0">
                <a:latin typeface="Arial" charset="0"/>
                <a:ea typeface="ＭＳ Ｐゴシック" pitchFamily="-110" charset="-128"/>
                <a:cs typeface="Arial" charset="0"/>
              </a:rPr>
              <a:t> </a:t>
            </a:r>
            <a:br>
              <a:rPr lang="en-US" sz="3600" b="1" dirty="0">
                <a:latin typeface="Arial" charset="0"/>
                <a:ea typeface="ＭＳ Ｐゴシック" pitchFamily="-110" charset="-128"/>
                <a:cs typeface="Arial" charset="0"/>
              </a:rPr>
            </a:br>
            <a:r>
              <a:rPr lang="en-US" sz="2400" b="1" dirty="0" err="1">
                <a:latin typeface="Arial" charset="0"/>
                <a:ea typeface="ＭＳ Ｐゴシック" pitchFamily="-110" charset="-128"/>
                <a:cs typeface="Arial" charset="0"/>
              </a:rPr>
              <a:t>Megha</a:t>
            </a:r>
            <a:r>
              <a:rPr lang="en-US" sz="2400" b="1" dirty="0">
                <a:latin typeface="Arial" charset="0"/>
                <a:ea typeface="ＭＳ Ｐゴシック" pitchFamily="-110" charset="-128"/>
                <a:cs typeface="Arial" charset="0"/>
              </a:rPr>
              <a:t> Krishnamurthy</a:t>
            </a:r>
            <a:br>
              <a:rPr lang="en-US" sz="2400" b="1" dirty="0">
                <a:latin typeface="Arial" charset="0"/>
                <a:ea typeface="ＭＳ Ｐゴシック" pitchFamily="-110" charset="-128"/>
                <a:cs typeface="Arial" charset="0"/>
              </a:rPr>
            </a:br>
            <a:r>
              <a:rPr lang="en-US" sz="2400" b="1" dirty="0">
                <a:latin typeface="Arial" charset="0"/>
                <a:ea typeface="ＭＳ Ｐゴシック" pitchFamily="-110" charset="-128"/>
                <a:cs typeface="Arial" charset="0"/>
              </a:rPr>
              <a:t>Rakesh Harish</a:t>
            </a:r>
            <a:br>
              <a:rPr lang="en-US" sz="2400" b="1" dirty="0">
                <a:latin typeface="Arial" charset="0"/>
                <a:ea typeface="ＭＳ Ｐゴシック" pitchFamily="-110" charset="-128"/>
                <a:cs typeface="Arial" charset="0"/>
              </a:rPr>
            </a:br>
            <a:r>
              <a:rPr lang="en-US" sz="2400" b="1" dirty="0" err="1">
                <a:latin typeface="Arial" charset="0"/>
                <a:ea typeface="ＭＳ Ｐゴシック" pitchFamily="-110" charset="-128"/>
                <a:cs typeface="Arial" charset="0"/>
              </a:rPr>
              <a:t>Sakshi</a:t>
            </a:r>
            <a:r>
              <a:rPr lang="en-US" sz="2400" b="1" dirty="0">
                <a:latin typeface="Arial" charset="0"/>
                <a:ea typeface="ＭＳ Ｐゴシック" pitchFamily="-110" charset="-128"/>
                <a:cs typeface="Arial" charset="0"/>
              </a:rPr>
              <a:t> </a:t>
            </a:r>
            <a:r>
              <a:rPr lang="en-US" sz="2400" b="1" dirty="0" err="1">
                <a:latin typeface="Arial" charset="0"/>
                <a:ea typeface="ＭＳ Ｐゴシック" pitchFamily="-110" charset="-128"/>
                <a:cs typeface="Arial" charset="0"/>
              </a:rPr>
              <a:t>Shrivastava</a:t>
            </a:r>
            <a:br>
              <a:rPr lang="en-US" sz="2400" b="1" dirty="0">
                <a:latin typeface="Arial" charset="0"/>
                <a:ea typeface="ＭＳ Ｐゴシック" pitchFamily="-110" charset="-128"/>
                <a:cs typeface="Arial" charset="0"/>
              </a:rPr>
            </a:br>
            <a:r>
              <a:rPr lang="en-US" sz="2400" b="1" dirty="0" err="1">
                <a:latin typeface="Arial" charset="0"/>
                <a:ea typeface="ＭＳ Ｐゴシック" pitchFamily="-110" charset="-128"/>
                <a:cs typeface="Arial" charset="0"/>
              </a:rPr>
              <a:t>Suraj</a:t>
            </a:r>
            <a:r>
              <a:rPr lang="en-US" sz="2400" b="1" dirty="0">
                <a:latin typeface="Arial" charset="0"/>
                <a:ea typeface="ＭＳ Ｐゴシック" pitchFamily="-110" charset="-128"/>
                <a:cs typeface="Arial" charset="0"/>
              </a:rPr>
              <a:t> </a:t>
            </a:r>
            <a:r>
              <a:rPr lang="en-US" sz="2400" b="1" dirty="0" err="1">
                <a:latin typeface="Arial" charset="0"/>
                <a:ea typeface="ＭＳ Ｐゴシック" pitchFamily="-110" charset="-128"/>
                <a:cs typeface="Arial" charset="0"/>
              </a:rPr>
              <a:t>Gururaj</a:t>
            </a:r>
            <a:r>
              <a:rPr lang="en-US" sz="2400" b="1" dirty="0">
                <a:latin typeface="Arial" charset="0"/>
                <a:ea typeface="ＭＳ Ｐゴシック" pitchFamily="-110" charset="-128"/>
                <a:cs typeface="Arial" charset="0"/>
              </a:rPr>
              <a:t> Desai</a:t>
            </a:r>
            <a:br>
              <a:rPr lang="en-US" sz="2200" b="1" dirty="0">
                <a:latin typeface="Arial" charset="0"/>
                <a:ea typeface="ＭＳ Ｐゴシック" pitchFamily="-110" charset="-128"/>
                <a:cs typeface="Arial" charset="0"/>
              </a:rPr>
            </a:br>
            <a:endParaRPr lang="en-US" sz="2200" b="1" i="1" dirty="0">
              <a:latin typeface="Arial" charset="0"/>
              <a:ea typeface="ＭＳ Ｐゴシック" pitchFamily="-110" charset="-128"/>
              <a:cs typeface="Arial" charset="0"/>
            </a:endParaRPr>
          </a:p>
        </p:txBody>
      </p:sp>
      <p:sp>
        <p:nvSpPr>
          <p:cNvPr id="4" name="TextBox 3"/>
          <p:cNvSpPr txBox="1"/>
          <p:nvPr/>
        </p:nvSpPr>
        <p:spPr>
          <a:xfrm>
            <a:off x="-32327" y="6096000"/>
            <a:ext cx="4953000" cy="646331"/>
          </a:xfrm>
          <a:prstGeom prst="rect">
            <a:avLst/>
          </a:prstGeom>
          <a:noFill/>
        </p:spPr>
        <p:txBody>
          <a:bodyPr wrap="square" rtlCol="0">
            <a:spAutoFit/>
          </a:bodyPr>
          <a:lstStyle/>
          <a:p>
            <a:r>
              <a:rPr lang="en-US" sz="1800" b="1" dirty="0"/>
              <a:t>Department of Computer Science</a:t>
            </a:r>
          </a:p>
          <a:p>
            <a:r>
              <a:rPr lang="en-US" sz="1800" b="1" dirty="0"/>
              <a:t>College of Computing and Informatics</a:t>
            </a:r>
          </a:p>
        </p:txBody>
      </p:sp>
      <p:pic>
        <p:nvPicPr>
          <p:cNvPr id="10" name="Picture 9"/>
          <p:cNvPicPr>
            <a:picLocks noChangeAspect="1"/>
          </p:cNvPicPr>
          <p:nvPr/>
        </p:nvPicPr>
        <p:blipFill>
          <a:blip r:embed="rId2"/>
          <a:stretch>
            <a:fillRect/>
          </a:stretch>
        </p:blipFill>
        <p:spPr>
          <a:xfrm>
            <a:off x="381000" y="2752725"/>
            <a:ext cx="4457700" cy="3343275"/>
          </a:xfrm>
          <a:prstGeom prst="rect">
            <a:avLst/>
          </a:prstGeom>
        </p:spPr>
      </p:pic>
    </p:spTree>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5181600" y="1096999"/>
            <a:ext cx="3962400" cy="2514600"/>
          </a:xfrm>
          <a:prstGeom prst="rect">
            <a:avLst/>
          </a:prstGeom>
        </p:spPr>
      </p:pic>
      <p:sp>
        <p:nvSpPr>
          <p:cNvPr id="3" name="Rectangle 2"/>
          <p:cNvSpPr/>
          <p:nvPr/>
        </p:nvSpPr>
        <p:spPr>
          <a:xfrm>
            <a:off x="5413337" y="371018"/>
            <a:ext cx="3962400" cy="677108"/>
          </a:xfrm>
          <a:prstGeom prst="rect">
            <a:avLst/>
          </a:prstGeom>
          <a:noFill/>
        </p:spPr>
        <p:txBody>
          <a:bodyPr wrap="square" lIns="91440" tIns="45720" rIns="91440" bIns="45720">
            <a:spAutoFit/>
          </a:bodyPr>
          <a:lstStyle/>
          <a:p>
            <a:pPr algn="ctr"/>
            <a:r>
              <a:rPr lang="en-US" sz="3800" b="1" cap="none" spc="0" dirty="0">
                <a:ln w="0"/>
                <a:solidFill>
                  <a:schemeClr val="tx1"/>
                </a:solidFill>
                <a:effectLst>
                  <a:outerShdw blurRad="38100" dist="19050" dir="2700000" algn="tl" rotWithShape="0">
                    <a:schemeClr val="dk1">
                      <a:alpha val="40000"/>
                    </a:schemeClr>
                  </a:outerShdw>
                </a:effectLst>
              </a:rPr>
              <a:t>Data Analysis</a:t>
            </a:r>
          </a:p>
        </p:txBody>
      </p:sp>
      <p:sp>
        <p:nvSpPr>
          <p:cNvPr id="4" name="Rectangle 3"/>
          <p:cNvSpPr/>
          <p:nvPr/>
        </p:nvSpPr>
        <p:spPr>
          <a:xfrm>
            <a:off x="8792" y="1347928"/>
            <a:ext cx="5105400" cy="1477328"/>
          </a:xfrm>
          <a:prstGeom prst="rect">
            <a:avLst/>
          </a:prstGeom>
          <a:noFill/>
        </p:spPr>
        <p:txBody>
          <a:bodyPr wrap="square" lIns="91440" tIns="45720" rIns="91440" bIns="45720">
            <a:spAutoFit/>
          </a:bodyPr>
          <a:lstStyle/>
          <a:p>
            <a:pPr marL="685800" indent="-685800">
              <a:buFont typeface="Arial" panose="020B0604020202020204" pitchFamily="34" charset="0"/>
              <a:buChar char="•"/>
            </a:pPr>
            <a:r>
              <a:rPr lang="en-US" sz="2400" b="0" cap="none" spc="0" dirty="0">
                <a:ln w="0"/>
                <a:solidFill>
                  <a:schemeClr val="tx1"/>
                </a:solidFill>
                <a:effectLst>
                  <a:outerShdw blurRad="38100" dist="19050" dir="2700000" algn="tl" rotWithShape="0">
                    <a:schemeClr val="dk1">
                      <a:alpha val="40000"/>
                    </a:schemeClr>
                  </a:outerShdw>
                </a:effectLst>
              </a:rPr>
              <a:t>The Pie Chart represents the ratio of diabetic vs non diabetic PIMA females in the given data </a:t>
            </a:r>
          </a:p>
          <a:p>
            <a:pPr marL="685800" indent="-685800">
              <a:buFont typeface="Arial" panose="020B0604020202020204" pitchFamily="34" charset="0"/>
              <a:buChar char="•"/>
            </a:pPr>
            <a:endParaRPr lang="en-US" sz="1800" b="0" cap="none" spc="0" dirty="0">
              <a:ln w="0"/>
              <a:solidFill>
                <a:schemeClr val="tx1"/>
              </a:solidFill>
              <a:effectLst>
                <a:outerShdw blurRad="38100" dist="19050" dir="2700000" algn="tl" rotWithShape="0">
                  <a:schemeClr val="dk1">
                    <a:alpha val="40000"/>
                  </a:schemeClr>
                </a:outerShdw>
              </a:effectLst>
            </a:endParaRPr>
          </a:p>
        </p:txBody>
      </p:sp>
      <p:sp>
        <p:nvSpPr>
          <p:cNvPr id="7" name="Rectangle 6"/>
          <p:cNvSpPr/>
          <p:nvPr/>
        </p:nvSpPr>
        <p:spPr>
          <a:xfrm>
            <a:off x="4558187" y="3200157"/>
            <a:ext cx="4738214" cy="2308324"/>
          </a:xfrm>
          <a:prstGeom prst="rect">
            <a:avLst/>
          </a:prstGeom>
          <a:noFill/>
        </p:spPr>
        <p:txBody>
          <a:bodyPr wrap="square" lIns="91440" tIns="45720" rIns="91440" bIns="45720">
            <a:spAutoFit/>
          </a:bodyPr>
          <a:lstStyle/>
          <a:p>
            <a:pPr marL="342900" indent="-342900" algn="ctr">
              <a:buFont typeface="Arial" panose="020B0604020202020204" pitchFamily="34" charset="0"/>
              <a:buChar char="•"/>
            </a:pPr>
            <a:r>
              <a:rPr lang="en-US" sz="2400" b="0" cap="none" spc="0" dirty="0">
                <a:ln w="0"/>
                <a:solidFill>
                  <a:schemeClr val="tx1"/>
                </a:solidFill>
                <a:effectLst>
                  <a:outerShdw blurRad="38100" dist="19050" dir="2700000" algn="tl" rotWithShape="0">
                    <a:schemeClr val="dk1">
                      <a:alpha val="40000"/>
                    </a:schemeClr>
                  </a:outerShdw>
                </a:effectLst>
              </a:rPr>
              <a:t>This graph represents the </a:t>
            </a:r>
          </a:p>
          <a:p>
            <a:pPr algn="ctr"/>
            <a:r>
              <a:rPr lang="en-US" sz="2400" b="0" cap="none" spc="0" dirty="0">
                <a:ln w="0"/>
                <a:solidFill>
                  <a:schemeClr val="tx1"/>
                </a:solidFill>
                <a:effectLst>
                  <a:outerShdw blurRad="38100" dist="19050" dir="2700000" algn="tl" rotWithShape="0">
                    <a:schemeClr val="dk1">
                      <a:alpha val="40000"/>
                    </a:schemeClr>
                  </a:outerShdw>
                </a:effectLst>
              </a:rPr>
              <a:t>correlation across all attributes</a:t>
            </a:r>
          </a:p>
          <a:p>
            <a:pPr algn="ctr"/>
            <a:endParaRPr lang="en-US" sz="2400" b="0" cap="none" spc="0" dirty="0">
              <a:ln w="0"/>
              <a:solidFill>
                <a:schemeClr val="tx1"/>
              </a:solidFill>
              <a:effectLst>
                <a:outerShdw blurRad="38100" dist="19050" dir="2700000" algn="tl" rotWithShape="0">
                  <a:schemeClr val="dk1">
                    <a:alpha val="40000"/>
                  </a:schemeClr>
                </a:outerShdw>
              </a:effectLst>
            </a:endParaRPr>
          </a:p>
          <a:p>
            <a:pPr marL="285750" indent="-285750" algn="ctr">
              <a:buFont typeface="Arial" panose="020B0604020202020204" pitchFamily="34" charset="0"/>
              <a:buChar char="•"/>
            </a:pPr>
            <a:r>
              <a:rPr lang="en-US" sz="2400" dirty="0" err="1">
                <a:ln w="0"/>
                <a:effectLst>
                  <a:outerShdw blurRad="38100" dist="19050" dir="2700000" algn="tl" rotWithShape="0">
                    <a:schemeClr val="dk1">
                      <a:alpha val="40000"/>
                    </a:schemeClr>
                  </a:outerShdw>
                </a:effectLst>
              </a:rPr>
              <a:t>SkinThickness~BMI</a:t>
            </a:r>
            <a:r>
              <a:rPr lang="en-US" sz="2400" dirty="0">
                <a:ln w="0"/>
                <a:effectLst>
                  <a:outerShdw blurRad="38100" dist="19050" dir="2700000" algn="tl" rotWithShape="0">
                    <a:schemeClr val="dk1">
                      <a:alpha val="40000"/>
                    </a:schemeClr>
                  </a:outerShdw>
                </a:effectLst>
              </a:rPr>
              <a:t> and</a:t>
            </a:r>
          </a:p>
          <a:p>
            <a:pPr algn="ctr"/>
            <a:r>
              <a:rPr lang="en-US" sz="2400" dirty="0" err="1">
                <a:ln w="0"/>
                <a:effectLst>
                  <a:outerShdw blurRad="38100" dist="19050" dir="2700000" algn="tl" rotWithShape="0">
                    <a:schemeClr val="dk1">
                      <a:alpha val="40000"/>
                    </a:schemeClr>
                  </a:outerShdw>
                </a:effectLst>
              </a:rPr>
              <a:t>Insulin~Glucose</a:t>
            </a:r>
            <a:r>
              <a:rPr lang="en-US" sz="2400" dirty="0">
                <a:ln w="0"/>
                <a:effectLst>
                  <a:outerShdw blurRad="38100" dist="19050" dir="2700000" algn="tl" rotWithShape="0">
                    <a:schemeClr val="dk1">
                      <a:alpha val="40000"/>
                    </a:schemeClr>
                  </a:outerShdw>
                </a:effectLst>
              </a:rPr>
              <a:t> were found to</a:t>
            </a:r>
          </a:p>
          <a:p>
            <a:pPr algn="ctr"/>
            <a:r>
              <a:rPr lang="en-US" sz="2400" dirty="0">
                <a:ln w="0"/>
                <a:effectLst>
                  <a:outerShdw blurRad="38100" dist="19050" dir="2700000" algn="tl" rotWithShape="0">
                    <a:schemeClr val="dk1">
                      <a:alpha val="40000"/>
                    </a:schemeClr>
                  </a:outerShdw>
                </a:effectLst>
              </a:rPr>
              <a:t>h</a:t>
            </a:r>
            <a:r>
              <a:rPr lang="en-US" sz="2400" b="0" cap="none" spc="0" dirty="0">
                <a:ln w="0"/>
                <a:solidFill>
                  <a:schemeClr val="tx1"/>
                </a:solidFill>
                <a:effectLst>
                  <a:outerShdw blurRad="38100" dist="19050" dir="2700000" algn="tl" rotWithShape="0">
                    <a:schemeClr val="dk1">
                      <a:alpha val="40000"/>
                    </a:schemeClr>
                  </a:outerShdw>
                </a:effectLst>
              </a:rPr>
              <a:t>ave a strong correlation</a:t>
            </a:r>
          </a:p>
        </p:txBody>
      </p:sp>
      <p:pic>
        <p:nvPicPr>
          <p:cNvPr id="5" name="Picture 4"/>
          <p:cNvPicPr>
            <a:picLocks noChangeAspect="1"/>
          </p:cNvPicPr>
          <p:nvPr/>
        </p:nvPicPr>
        <p:blipFill>
          <a:blip r:embed="rId3"/>
          <a:stretch>
            <a:fillRect/>
          </a:stretch>
        </p:blipFill>
        <p:spPr>
          <a:xfrm>
            <a:off x="45628" y="2514600"/>
            <a:ext cx="4817357" cy="4038600"/>
          </a:xfrm>
          <a:prstGeom prst="rect">
            <a:avLst/>
          </a:prstGeom>
        </p:spPr>
      </p:pic>
      <p:sp>
        <p:nvSpPr>
          <p:cNvPr id="6" name="TextBox 5"/>
          <p:cNvSpPr txBox="1"/>
          <p:nvPr/>
        </p:nvSpPr>
        <p:spPr>
          <a:xfrm>
            <a:off x="6910547" y="2347854"/>
            <a:ext cx="615874" cy="246221"/>
          </a:xfrm>
          <a:prstGeom prst="rect">
            <a:avLst/>
          </a:prstGeom>
          <a:noFill/>
        </p:spPr>
        <p:txBody>
          <a:bodyPr wrap="none" rtlCol="0">
            <a:spAutoFit/>
          </a:bodyPr>
          <a:lstStyle/>
          <a:p>
            <a:r>
              <a:rPr lang="en-US" sz="1000" dirty="0"/>
              <a:t>34.85%</a:t>
            </a:r>
          </a:p>
        </p:txBody>
      </p:sp>
      <p:sp>
        <p:nvSpPr>
          <p:cNvPr id="10" name="TextBox 9"/>
          <p:cNvSpPr txBox="1"/>
          <p:nvPr/>
        </p:nvSpPr>
        <p:spPr>
          <a:xfrm>
            <a:off x="6400800" y="2108078"/>
            <a:ext cx="615874" cy="246221"/>
          </a:xfrm>
          <a:prstGeom prst="rect">
            <a:avLst/>
          </a:prstGeom>
          <a:noFill/>
        </p:spPr>
        <p:txBody>
          <a:bodyPr wrap="none" rtlCol="0">
            <a:spAutoFit/>
          </a:bodyPr>
          <a:lstStyle/>
          <a:p>
            <a:r>
              <a:rPr lang="en-US" sz="1000" dirty="0"/>
              <a:t>65.15%</a:t>
            </a:r>
          </a:p>
        </p:txBody>
      </p:sp>
    </p:spTree>
    <p:extLst>
      <p:ext uri="{BB962C8B-B14F-4D97-AF65-F5344CB8AC3E}">
        <p14:creationId xmlns:p14="http://schemas.microsoft.com/office/powerpoint/2010/main" val="1992241128"/>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ctrTitle" idx="4294967295"/>
          </p:nvPr>
        </p:nvSpPr>
        <p:spPr>
          <a:xfrm>
            <a:off x="5588977" y="533400"/>
            <a:ext cx="3581400" cy="685800"/>
          </a:xfrm>
          <a:prstGeom prst="rect">
            <a:avLst/>
          </a:prstGeom>
        </p:spPr>
        <p:txBody>
          <a:bodyPr anchor="t"/>
          <a:lstStyle/>
          <a:p>
            <a:pPr eaLnBrk="1" hangingPunct="1"/>
            <a:r>
              <a:rPr lang="en-US" sz="4000" b="1" dirty="0">
                <a:latin typeface="Arial" charset="0"/>
                <a:ea typeface="ＭＳ Ｐゴシック" pitchFamily="-110" charset="-128"/>
                <a:cs typeface="Arial" charset="0"/>
              </a:rPr>
              <a:t>Observations</a:t>
            </a:r>
          </a:p>
        </p:txBody>
      </p:sp>
      <p:graphicFrame>
        <p:nvGraphicFramePr>
          <p:cNvPr id="6" name="Table 5"/>
          <p:cNvGraphicFramePr>
            <a:graphicFrameLocks noGrp="1"/>
          </p:cNvGraphicFramePr>
          <p:nvPr>
            <p:extLst>
              <p:ext uri="{D42A27DB-BD31-4B8C-83A1-F6EECF244321}">
                <p14:modId xmlns:p14="http://schemas.microsoft.com/office/powerpoint/2010/main" val="803571"/>
              </p:ext>
            </p:extLst>
          </p:nvPr>
        </p:nvGraphicFramePr>
        <p:xfrm>
          <a:off x="403123" y="4025839"/>
          <a:ext cx="3810000" cy="1206667"/>
        </p:xfrm>
        <a:graphic>
          <a:graphicData uri="http://schemas.openxmlformats.org/drawingml/2006/table">
            <a:tbl>
              <a:tblPr firstRow="1" bandRow="1">
                <a:tableStyleId>{5C22544A-7EE6-4342-B048-85BDC9FD1C3A}</a:tableStyleId>
              </a:tblPr>
              <a:tblGrid>
                <a:gridCol w="892277">
                  <a:extLst>
                    <a:ext uri="{9D8B030D-6E8A-4147-A177-3AD203B41FA5}">
                      <a16:colId xmlns:a16="http://schemas.microsoft.com/office/drawing/2014/main" val="47963130"/>
                    </a:ext>
                  </a:extLst>
                </a:gridCol>
                <a:gridCol w="631723">
                  <a:extLst>
                    <a:ext uri="{9D8B030D-6E8A-4147-A177-3AD203B41FA5}">
                      <a16:colId xmlns:a16="http://schemas.microsoft.com/office/drawing/2014/main" val="1359330796"/>
                    </a:ext>
                  </a:extLst>
                </a:gridCol>
                <a:gridCol w="762000">
                  <a:extLst>
                    <a:ext uri="{9D8B030D-6E8A-4147-A177-3AD203B41FA5}">
                      <a16:colId xmlns:a16="http://schemas.microsoft.com/office/drawing/2014/main" val="3455019896"/>
                    </a:ext>
                  </a:extLst>
                </a:gridCol>
                <a:gridCol w="762000">
                  <a:extLst>
                    <a:ext uri="{9D8B030D-6E8A-4147-A177-3AD203B41FA5}">
                      <a16:colId xmlns:a16="http://schemas.microsoft.com/office/drawing/2014/main" val="3494444218"/>
                    </a:ext>
                  </a:extLst>
                </a:gridCol>
                <a:gridCol w="762000">
                  <a:extLst>
                    <a:ext uri="{9D8B030D-6E8A-4147-A177-3AD203B41FA5}">
                      <a16:colId xmlns:a16="http://schemas.microsoft.com/office/drawing/2014/main" val="222112357"/>
                    </a:ext>
                  </a:extLst>
                </a:gridCol>
              </a:tblGrid>
              <a:tr h="257724">
                <a:tc rowSpan="2" gridSpan="2">
                  <a:txBody>
                    <a:bodyPr/>
                    <a:lstStyle/>
                    <a:p>
                      <a:pPr algn="ctr"/>
                      <a:r>
                        <a:rPr lang="en-US" sz="1400" dirty="0"/>
                        <a:t>Table for Diabetic patients with Glucose &lt; 140</a:t>
                      </a:r>
                    </a:p>
                  </a:txBody>
                  <a:tcPr/>
                </a:tc>
                <a:tc rowSpan="2" hMerge="1">
                  <a:txBody>
                    <a:bodyPr/>
                    <a:lstStyle/>
                    <a:p>
                      <a:endParaRPr lang="en-US" dirty="0"/>
                    </a:p>
                  </a:txBody>
                  <a:tcPr/>
                </a:tc>
                <a:tc gridSpan="3">
                  <a:txBody>
                    <a:bodyPr/>
                    <a:lstStyle/>
                    <a:p>
                      <a:pPr algn="ctr"/>
                      <a:r>
                        <a:rPr lang="en-US" sz="1400" dirty="0"/>
                        <a:t>BMI and Skin Thickness</a:t>
                      </a:r>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347512492"/>
                  </a:ext>
                </a:extLst>
              </a:tr>
              <a:tr h="438130">
                <a:tc gridSpan="2" vMerge="1">
                  <a:txBody>
                    <a:bodyPr/>
                    <a:lstStyle/>
                    <a:p>
                      <a:endParaRPr lang="en-US"/>
                    </a:p>
                  </a:txBody>
                  <a:tcPr/>
                </a:tc>
                <a:tc hMerge="1" vMerge="1">
                  <a:txBody>
                    <a:bodyPr/>
                    <a:lstStyle/>
                    <a:p>
                      <a:endParaRPr lang="en-US" dirty="0"/>
                    </a:p>
                  </a:txBody>
                  <a:tcPr/>
                </a:tc>
                <a:tc>
                  <a:txBody>
                    <a:bodyPr/>
                    <a:lstStyle/>
                    <a:p>
                      <a:pPr algn="ctr"/>
                      <a:r>
                        <a:rPr lang="en-US" sz="1400" dirty="0"/>
                        <a:t>&lt; 26 &amp;</a:t>
                      </a:r>
                    </a:p>
                    <a:p>
                      <a:pPr algn="ctr"/>
                      <a:r>
                        <a:rPr lang="en-US" sz="1400" dirty="0"/>
                        <a:t>&lt; 23</a:t>
                      </a:r>
                    </a:p>
                  </a:txBody>
                  <a:tcPr/>
                </a:tc>
                <a:tc>
                  <a:txBody>
                    <a:bodyPr/>
                    <a:lstStyle/>
                    <a:p>
                      <a:pPr algn="ctr"/>
                      <a:r>
                        <a:rPr lang="en-US" sz="1400" dirty="0"/>
                        <a:t>&gt; 26 &amp;</a:t>
                      </a:r>
                    </a:p>
                    <a:p>
                      <a:pPr algn="ctr"/>
                      <a:r>
                        <a:rPr lang="en-US" sz="1400" dirty="0"/>
                        <a:t>&gt; 23</a:t>
                      </a:r>
                    </a:p>
                  </a:txBody>
                  <a:tcPr/>
                </a:tc>
                <a:tc>
                  <a:txBody>
                    <a:bodyPr/>
                    <a:lstStyle/>
                    <a:p>
                      <a:pPr algn="ctr"/>
                      <a:r>
                        <a:rPr lang="en-US" sz="1400" dirty="0"/>
                        <a:t>Total</a:t>
                      </a:r>
                    </a:p>
                  </a:txBody>
                  <a:tcPr/>
                </a:tc>
                <a:extLst>
                  <a:ext uri="{0D108BD9-81ED-4DB2-BD59-A6C34878D82A}">
                    <a16:rowId xmlns:a16="http://schemas.microsoft.com/office/drawing/2014/main" val="3063501692"/>
                  </a:ext>
                </a:extLst>
              </a:tr>
              <a:tr h="383707">
                <a:tc>
                  <a:txBody>
                    <a:bodyPr/>
                    <a:lstStyle/>
                    <a:p>
                      <a:pPr algn="ctr"/>
                      <a:r>
                        <a:rPr lang="en-US" sz="1400" dirty="0"/>
                        <a:t>Diabetic?</a:t>
                      </a:r>
                    </a:p>
                  </a:txBody>
                  <a:tcPr/>
                </a:tc>
                <a:tc>
                  <a:txBody>
                    <a:bodyPr/>
                    <a:lstStyle/>
                    <a:p>
                      <a:pPr algn="ctr"/>
                      <a:r>
                        <a:rPr lang="en-US" sz="1400" dirty="0"/>
                        <a:t>True</a:t>
                      </a:r>
                    </a:p>
                  </a:txBody>
                  <a:tcPr/>
                </a:tc>
                <a:tc>
                  <a:txBody>
                    <a:bodyPr/>
                    <a:lstStyle/>
                    <a:p>
                      <a:pPr algn="ctr"/>
                      <a:r>
                        <a:rPr lang="en-US" sz="1400" dirty="0"/>
                        <a:t>24</a:t>
                      </a:r>
                      <a:r>
                        <a:rPr lang="en-US" sz="1000" dirty="0"/>
                        <a:t>(10%)</a:t>
                      </a:r>
                      <a:endParaRPr lang="en-US" sz="1400" dirty="0"/>
                    </a:p>
                  </a:txBody>
                  <a:tcPr/>
                </a:tc>
                <a:tc>
                  <a:txBody>
                    <a:bodyPr/>
                    <a:lstStyle/>
                    <a:p>
                      <a:pPr algn="ctr"/>
                      <a:r>
                        <a:rPr lang="en-US" sz="1400" dirty="0"/>
                        <a:t>119</a:t>
                      </a:r>
                      <a:r>
                        <a:rPr kumimoji="0" lang="en-US" sz="1000" b="0" i="0" u="none" strike="noStrike" kern="1200" cap="none" spc="0" normalizeH="0" baseline="0" noProof="0" dirty="0">
                          <a:ln>
                            <a:noFill/>
                          </a:ln>
                          <a:solidFill>
                            <a:prstClr val="black"/>
                          </a:solidFill>
                          <a:effectLst/>
                          <a:uLnTx/>
                          <a:uFillTx/>
                          <a:latin typeface="+mn-lt"/>
                          <a:ea typeface="+mn-ea"/>
                          <a:cs typeface="+mn-cs"/>
                        </a:rPr>
                        <a:t>(90%)</a:t>
                      </a:r>
                      <a:endParaRPr lang="en-US" sz="1400" dirty="0"/>
                    </a:p>
                  </a:txBody>
                  <a:tcPr/>
                </a:tc>
                <a:tc>
                  <a:txBody>
                    <a:bodyPr/>
                    <a:lstStyle/>
                    <a:p>
                      <a:pPr algn="ctr"/>
                      <a:r>
                        <a:rPr lang="en-US" sz="1400" dirty="0"/>
                        <a:t>133</a:t>
                      </a:r>
                    </a:p>
                  </a:txBody>
                  <a:tcPr/>
                </a:tc>
                <a:extLst>
                  <a:ext uri="{0D108BD9-81ED-4DB2-BD59-A6C34878D82A}">
                    <a16:rowId xmlns:a16="http://schemas.microsoft.com/office/drawing/2014/main" val="4045899879"/>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4018313288"/>
              </p:ext>
            </p:extLst>
          </p:nvPr>
        </p:nvGraphicFramePr>
        <p:xfrm>
          <a:off x="403123" y="1559263"/>
          <a:ext cx="3810000" cy="2062988"/>
        </p:xfrm>
        <a:graphic>
          <a:graphicData uri="http://schemas.openxmlformats.org/drawingml/2006/table">
            <a:tbl>
              <a:tblPr firstRow="1" bandRow="1">
                <a:tableStyleId>{5C22544A-7EE6-4342-B048-85BDC9FD1C3A}</a:tableStyleId>
              </a:tblPr>
              <a:tblGrid>
                <a:gridCol w="914400">
                  <a:extLst>
                    <a:ext uri="{9D8B030D-6E8A-4147-A177-3AD203B41FA5}">
                      <a16:colId xmlns:a16="http://schemas.microsoft.com/office/drawing/2014/main" val="47963130"/>
                    </a:ext>
                  </a:extLst>
                </a:gridCol>
                <a:gridCol w="609600">
                  <a:extLst>
                    <a:ext uri="{9D8B030D-6E8A-4147-A177-3AD203B41FA5}">
                      <a16:colId xmlns:a16="http://schemas.microsoft.com/office/drawing/2014/main" val="1359330796"/>
                    </a:ext>
                  </a:extLst>
                </a:gridCol>
                <a:gridCol w="762000">
                  <a:extLst>
                    <a:ext uri="{9D8B030D-6E8A-4147-A177-3AD203B41FA5}">
                      <a16:colId xmlns:a16="http://schemas.microsoft.com/office/drawing/2014/main" val="3455019896"/>
                    </a:ext>
                  </a:extLst>
                </a:gridCol>
                <a:gridCol w="762000">
                  <a:extLst>
                    <a:ext uri="{9D8B030D-6E8A-4147-A177-3AD203B41FA5}">
                      <a16:colId xmlns:a16="http://schemas.microsoft.com/office/drawing/2014/main" val="3494444218"/>
                    </a:ext>
                  </a:extLst>
                </a:gridCol>
                <a:gridCol w="762000">
                  <a:extLst>
                    <a:ext uri="{9D8B030D-6E8A-4147-A177-3AD203B41FA5}">
                      <a16:colId xmlns:a16="http://schemas.microsoft.com/office/drawing/2014/main" val="222112357"/>
                    </a:ext>
                  </a:extLst>
                </a:gridCol>
              </a:tblGrid>
              <a:tr h="301858">
                <a:tc rowSpan="2" gridSpan="2">
                  <a:txBody>
                    <a:bodyPr/>
                    <a:lstStyle/>
                    <a:p>
                      <a:pPr algn="ctr"/>
                      <a:endParaRPr lang="en-US" sz="1400" dirty="0"/>
                    </a:p>
                  </a:txBody>
                  <a:tcPr/>
                </a:tc>
                <a:tc rowSpan="2" hMerge="1">
                  <a:txBody>
                    <a:bodyPr/>
                    <a:lstStyle/>
                    <a:p>
                      <a:endParaRPr lang="en-US" dirty="0"/>
                    </a:p>
                  </a:txBody>
                  <a:tcPr/>
                </a:tc>
                <a:tc gridSpan="3">
                  <a:txBody>
                    <a:bodyPr/>
                    <a:lstStyle/>
                    <a:p>
                      <a:pPr algn="ctr"/>
                      <a:r>
                        <a:rPr lang="en-US" sz="1400" dirty="0"/>
                        <a:t>Glucose</a:t>
                      </a:r>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347512492"/>
                  </a:ext>
                </a:extLst>
              </a:tr>
              <a:tr h="536636">
                <a:tc gridSpan="2" vMerge="1">
                  <a:txBody>
                    <a:bodyPr/>
                    <a:lstStyle/>
                    <a:p>
                      <a:endParaRPr lang="en-US"/>
                    </a:p>
                  </a:txBody>
                  <a:tcPr/>
                </a:tc>
                <a:tc hMerge="1" vMerge="1">
                  <a:txBody>
                    <a:bodyPr/>
                    <a:lstStyle/>
                    <a:p>
                      <a:endParaRPr lang="en-US" dirty="0"/>
                    </a:p>
                  </a:txBody>
                  <a:tcPr/>
                </a:tc>
                <a:tc>
                  <a:txBody>
                    <a:bodyPr/>
                    <a:lstStyle/>
                    <a:p>
                      <a:pPr algn="ctr"/>
                      <a:r>
                        <a:rPr lang="en-US" sz="1400" dirty="0"/>
                        <a:t>&lt; 140</a:t>
                      </a:r>
                    </a:p>
                  </a:txBody>
                  <a:tcPr/>
                </a:tc>
                <a:tc>
                  <a:txBody>
                    <a:bodyPr/>
                    <a:lstStyle/>
                    <a:p>
                      <a:pPr algn="ctr"/>
                      <a:r>
                        <a:rPr lang="en-US" sz="1400" dirty="0"/>
                        <a:t>&gt;= 140</a:t>
                      </a:r>
                    </a:p>
                  </a:txBody>
                  <a:tcPr/>
                </a:tc>
                <a:tc>
                  <a:txBody>
                    <a:bodyPr/>
                    <a:lstStyle/>
                    <a:p>
                      <a:pPr algn="ctr"/>
                      <a:r>
                        <a:rPr lang="en-US" sz="1400" dirty="0"/>
                        <a:t>Total</a:t>
                      </a:r>
                    </a:p>
                  </a:txBody>
                  <a:tcPr/>
                </a:tc>
                <a:extLst>
                  <a:ext uri="{0D108BD9-81ED-4DB2-BD59-A6C34878D82A}">
                    <a16:rowId xmlns:a16="http://schemas.microsoft.com/office/drawing/2014/main" val="3063501692"/>
                  </a:ext>
                </a:extLst>
              </a:tr>
              <a:tr h="458376">
                <a:tc rowSpan="3">
                  <a:txBody>
                    <a:bodyPr/>
                    <a:lstStyle/>
                    <a:p>
                      <a:pPr algn="ctr"/>
                      <a:endParaRPr lang="en-US" sz="1400" dirty="0"/>
                    </a:p>
                    <a:p>
                      <a:pPr algn="ctr"/>
                      <a:r>
                        <a:rPr lang="en-US" sz="1400" dirty="0"/>
                        <a:t>Diabetic?</a:t>
                      </a:r>
                    </a:p>
                  </a:txBody>
                  <a:tcPr/>
                </a:tc>
                <a:tc>
                  <a:txBody>
                    <a:bodyPr/>
                    <a:lstStyle/>
                    <a:p>
                      <a:pPr algn="ctr"/>
                      <a:r>
                        <a:rPr lang="en-US" sz="1400" dirty="0"/>
                        <a:t>False</a:t>
                      </a:r>
                    </a:p>
                  </a:txBody>
                  <a:tcPr/>
                </a:tc>
                <a:tc>
                  <a:txBody>
                    <a:bodyPr/>
                    <a:lstStyle/>
                    <a:p>
                      <a:pPr algn="ctr"/>
                      <a:r>
                        <a:rPr lang="en-US" sz="1400" dirty="0"/>
                        <a:t>438 </a:t>
                      </a:r>
                      <a:r>
                        <a:rPr lang="en-US" sz="1000" dirty="0"/>
                        <a:t>(87.6%)</a:t>
                      </a:r>
                      <a:endParaRPr lang="en-US" sz="1400" dirty="0"/>
                    </a:p>
                  </a:txBody>
                  <a:tcPr/>
                </a:tc>
                <a:tc>
                  <a:txBody>
                    <a:bodyPr/>
                    <a:lstStyle/>
                    <a:p>
                      <a:pPr algn="ctr"/>
                      <a:r>
                        <a:rPr kumimoji="0" lang="en-US" sz="1400" b="0" i="0" u="none" strike="noStrike" kern="1200" cap="none" spc="0" normalizeH="0" baseline="0" noProof="0" dirty="0">
                          <a:ln>
                            <a:noFill/>
                          </a:ln>
                          <a:solidFill>
                            <a:schemeClr val="dk1"/>
                          </a:solidFill>
                          <a:effectLst/>
                          <a:uLnTx/>
                          <a:uFillTx/>
                          <a:latin typeface="+mn-lt"/>
                          <a:ea typeface="+mn-ea"/>
                          <a:cs typeface="+mn-cs"/>
                        </a:rPr>
                        <a:t>62 </a:t>
                      </a:r>
                      <a:r>
                        <a:rPr kumimoji="0" lang="en-US" sz="1000" b="0" i="0" u="none" strike="noStrike" kern="1200" cap="none" spc="0" normalizeH="0" baseline="0" noProof="0" dirty="0">
                          <a:ln>
                            <a:noFill/>
                          </a:ln>
                          <a:solidFill>
                            <a:prstClr val="black"/>
                          </a:solidFill>
                          <a:effectLst/>
                          <a:uLnTx/>
                          <a:uFillTx/>
                          <a:latin typeface="+mn-lt"/>
                          <a:ea typeface="+mn-ea"/>
                          <a:cs typeface="+mn-cs"/>
                        </a:rPr>
                        <a:t>(12.4%)</a:t>
                      </a:r>
                      <a:endParaRPr lang="en-US" sz="1400" dirty="0"/>
                    </a:p>
                  </a:txBody>
                  <a:tcPr/>
                </a:tc>
                <a:tc>
                  <a:txBody>
                    <a:bodyPr/>
                    <a:lstStyle/>
                    <a:p>
                      <a:pPr algn="ctr"/>
                      <a:r>
                        <a:rPr lang="en-US" sz="1400" dirty="0"/>
                        <a:t>500</a:t>
                      </a:r>
                    </a:p>
                  </a:txBody>
                  <a:tcPr/>
                </a:tc>
                <a:extLst>
                  <a:ext uri="{0D108BD9-81ED-4DB2-BD59-A6C34878D82A}">
                    <a16:rowId xmlns:a16="http://schemas.microsoft.com/office/drawing/2014/main" val="4045899879"/>
                  </a:ext>
                </a:extLst>
              </a:tr>
              <a:tr h="458376">
                <a:tc vMerge="1">
                  <a:txBody>
                    <a:bodyPr/>
                    <a:lstStyle/>
                    <a:p>
                      <a:endParaRPr lang="en-US" dirty="0"/>
                    </a:p>
                  </a:txBody>
                  <a:tcPr/>
                </a:tc>
                <a:tc>
                  <a:txBody>
                    <a:bodyPr/>
                    <a:lstStyle/>
                    <a:p>
                      <a:pPr algn="ctr"/>
                      <a:r>
                        <a:rPr lang="en-US" sz="1400" dirty="0"/>
                        <a:t>True</a:t>
                      </a:r>
                    </a:p>
                  </a:txBody>
                  <a:tcPr/>
                </a:tc>
                <a:tc>
                  <a:txBody>
                    <a:bodyPr/>
                    <a:lstStyle/>
                    <a:p>
                      <a:pPr algn="ctr"/>
                      <a:r>
                        <a:rPr lang="en-US" sz="1400" dirty="0"/>
                        <a:t>133 </a:t>
                      </a:r>
                      <a:r>
                        <a:rPr lang="en-US" sz="1000" dirty="0"/>
                        <a:t>(49.6%)</a:t>
                      </a:r>
                      <a:endParaRPr lang="en-US" sz="1400" dirty="0"/>
                    </a:p>
                  </a:txBody>
                  <a:tcPr/>
                </a:tc>
                <a:tc>
                  <a:txBody>
                    <a:bodyPr/>
                    <a:lstStyle/>
                    <a:p>
                      <a:pPr algn="ctr"/>
                      <a:r>
                        <a:rPr kumimoji="0" lang="en-US" sz="1400" b="0" i="0" u="none" strike="noStrike" kern="1200" cap="none" spc="0" normalizeH="0" baseline="0" noProof="0" dirty="0">
                          <a:ln>
                            <a:noFill/>
                          </a:ln>
                          <a:solidFill>
                            <a:schemeClr val="dk1"/>
                          </a:solidFill>
                          <a:effectLst/>
                          <a:uLnTx/>
                          <a:uFillTx/>
                          <a:latin typeface="+mn-lt"/>
                          <a:ea typeface="+mn-ea"/>
                          <a:cs typeface="+mn-cs"/>
                        </a:rPr>
                        <a:t>135 </a:t>
                      </a:r>
                      <a:r>
                        <a:rPr kumimoji="0" lang="en-US" sz="1000" b="0" i="0" u="none" strike="noStrike" kern="1200" cap="none" spc="0" normalizeH="0" baseline="0" noProof="0" dirty="0">
                          <a:ln>
                            <a:noFill/>
                          </a:ln>
                          <a:solidFill>
                            <a:prstClr val="black"/>
                          </a:solidFill>
                          <a:effectLst/>
                          <a:uLnTx/>
                          <a:uFillTx/>
                          <a:latin typeface="+mn-lt"/>
                          <a:ea typeface="+mn-ea"/>
                          <a:cs typeface="+mn-cs"/>
                        </a:rPr>
                        <a:t>(50.37%)</a:t>
                      </a:r>
                      <a:endParaRPr lang="en-US" sz="1400" dirty="0"/>
                    </a:p>
                  </a:txBody>
                  <a:tcPr/>
                </a:tc>
                <a:tc>
                  <a:txBody>
                    <a:bodyPr/>
                    <a:lstStyle/>
                    <a:p>
                      <a:pPr algn="ctr"/>
                      <a:r>
                        <a:rPr lang="en-US" sz="1400" dirty="0"/>
                        <a:t>268</a:t>
                      </a:r>
                    </a:p>
                  </a:txBody>
                  <a:tcPr/>
                </a:tc>
                <a:extLst>
                  <a:ext uri="{0D108BD9-81ED-4DB2-BD59-A6C34878D82A}">
                    <a16:rowId xmlns:a16="http://schemas.microsoft.com/office/drawing/2014/main" val="3421031879"/>
                  </a:ext>
                </a:extLst>
              </a:tr>
              <a:tr h="301858">
                <a:tc vMerge="1">
                  <a:txBody>
                    <a:bodyPr/>
                    <a:lstStyle/>
                    <a:p>
                      <a:endParaRPr lang="en-US" dirty="0"/>
                    </a:p>
                  </a:txBody>
                  <a:tcPr/>
                </a:tc>
                <a:tc>
                  <a:txBody>
                    <a:bodyPr/>
                    <a:lstStyle/>
                    <a:p>
                      <a:pPr algn="ctr"/>
                      <a:r>
                        <a:rPr lang="en-US" sz="1400" dirty="0"/>
                        <a:t>Total</a:t>
                      </a:r>
                    </a:p>
                  </a:txBody>
                  <a:tcPr/>
                </a:tc>
                <a:tc>
                  <a:txBody>
                    <a:bodyPr/>
                    <a:lstStyle/>
                    <a:p>
                      <a:pPr algn="ctr"/>
                      <a:r>
                        <a:rPr lang="en-US" sz="1400" dirty="0"/>
                        <a:t>571</a:t>
                      </a:r>
                    </a:p>
                  </a:txBody>
                  <a:tcPr/>
                </a:tc>
                <a:tc>
                  <a:txBody>
                    <a:bodyPr/>
                    <a:lstStyle/>
                    <a:p>
                      <a:pPr marL="0" marR="0" lvl="0" indent="0" algn="ctr" defTabSz="511999" rtl="0" eaLnBrk="1" fontAlgn="auto" latinLnBrk="0" hangingPunct="1">
                        <a:lnSpc>
                          <a:spcPct val="100000"/>
                        </a:lnSpc>
                        <a:spcBef>
                          <a:spcPts val="0"/>
                        </a:spcBef>
                        <a:spcAft>
                          <a:spcPts val="0"/>
                        </a:spcAft>
                        <a:buClrTx/>
                        <a:buSzTx/>
                        <a:buFontTx/>
                        <a:buNone/>
                        <a:tabLst/>
                        <a:defRPr/>
                      </a:pPr>
                      <a:r>
                        <a:rPr lang="en-US" sz="1400" dirty="0"/>
                        <a:t>197</a:t>
                      </a:r>
                    </a:p>
                  </a:txBody>
                  <a:tcPr/>
                </a:tc>
                <a:tc>
                  <a:txBody>
                    <a:bodyPr/>
                    <a:lstStyle/>
                    <a:p>
                      <a:pPr algn="ctr"/>
                      <a:r>
                        <a:rPr lang="en-US" sz="1400" dirty="0"/>
                        <a:t>768</a:t>
                      </a:r>
                    </a:p>
                  </a:txBody>
                  <a:tcPr/>
                </a:tc>
                <a:extLst>
                  <a:ext uri="{0D108BD9-81ED-4DB2-BD59-A6C34878D82A}">
                    <a16:rowId xmlns:a16="http://schemas.microsoft.com/office/drawing/2014/main" val="1780278138"/>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2196088041"/>
              </p:ext>
            </p:extLst>
          </p:nvPr>
        </p:nvGraphicFramePr>
        <p:xfrm>
          <a:off x="4724400" y="1546398"/>
          <a:ext cx="3859160" cy="2062988"/>
        </p:xfrm>
        <a:graphic>
          <a:graphicData uri="http://schemas.openxmlformats.org/drawingml/2006/table">
            <a:tbl>
              <a:tblPr firstRow="1" bandRow="1">
                <a:tableStyleId>{5C22544A-7EE6-4342-B048-85BDC9FD1C3A}</a:tableStyleId>
              </a:tblPr>
              <a:tblGrid>
                <a:gridCol w="950519">
                  <a:extLst>
                    <a:ext uri="{9D8B030D-6E8A-4147-A177-3AD203B41FA5}">
                      <a16:colId xmlns:a16="http://schemas.microsoft.com/office/drawing/2014/main" val="47963130"/>
                    </a:ext>
                  </a:extLst>
                </a:gridCol>
                <a:gridCol w="593145">
                  <a:extLst>
                    <a:ext uri="{9D8B030D-6E8A-4147-A177-3AD203B41FA5}">
                      <a16:colId xmlns:a16="http://schemas.microsoft.com/office/drawing/2014/main" val="1359330796"/>
                    </a:ext>
                  </a:extLst>
                </a:gridCol>
                <a:gridCol w="771832">
                  <a:extLst>
                    <a:ext uri="{9D8B030D-6E8A-4147-A177-3AD203B41FA5}">
                      <a16:colId xmlns:a16="http://schemas.microsoft.com/office/drawing/2014/main" val="3455019896"/>
                    </a:ext>
                  </a:extLst>
                </a:gridCol>
                <a:gridCol w="771832">
                  <a:extLst>
                    <a:ext uri="{9D8B030D-6E8A-4147-A177-3AD203B41FA5}">
                      <a16:colId xmlns:a16="http://schemas.microsoft.com/office/drawing/2014/main" val="3494444218"/>
                    </a:ext>
                  </a:extLst>
                </a:gridCol>
                <a:gridCol w="771832">
                  <a:extLst>
                    <a:ext uri="{9D8B030D-6E8A-4147-A177-3AD203B41FA5}">
                      <a16:colId xmlns:a16="http://schemas.microsoft.com/office/drawing/2014/main" val="222112357"/>
                    </a:ext>
                  </a:extLst>
                </a:gridCol>
              </a:tblGrid>
              <a:tr h="301858">
                <a:tc rowSpan="2" gridSpan="2">
                  <a:txBody>
                    <a:bodyPr/>
                    <a:lstStyle/>
                    <a:p>
                      <a:pPr algn="ctr"/>
                      <a:endParaRPr lang="en-US" sz="1400" dirty="0"/>
                    </a:p>
                  </a:txBody>
                  <a:tcPr/>
                </a:tc>
                <a:tc rowSpan="2" hMerge="1">
                  <a:txBody>
                    <a:bodyPr/>
                    <a:lstStyle/>
                    <a:p>
                      <a:endParaRPr lang="en-US" dirty="0"/>
                    </a:p>
                  </a:txBody>
                  <a:tcPr/>
                </a:tc>
                <a:tc gridSpan="3">
                  <a:txBody>
                    <a:bodyPr/>
                    <a:lstStyle/>
                    <a:p>
                      <a:pPr algn="ctr"/>
                      <a:r>
                        <a:rPr lang="en-US" sz="1400" dirty="0"/>
                        <a:t>Pregnancies</a:t>
                      </a:r>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347512492"/>
                  </a:ext>
                </a:extLst>
              </a:tr>
              <a:tr h="536636">
                <a:tc gridSpan="2" vMerge="1">
                  <a:txBody>
                    <a:bodyPr/>
                    <a:lstStyle/>
                    <a:p>
                      <a:endParaRPr lang="en-US"/>
                    </a:p>
                  </a:txBody>
                  <a:tcPr/>
                </a:tc>
                <a:tc hMerge="1" vMerge="1">
                  <a:txBody>
                    <a:bodyPr/>
                    <a:lstStyle/>
                    <a:p>
                      <a:endParaRPr lang="en-US" dirty="0"/>
                    </a:p>
                  </a:txBody>
                  <a:tcPr/>
                </a:tc>
                <a:tc>
                  <a:txBody>
                    <a:bodyPr/>
                    <a:lstStyle/>
                    <a:p>
                      <a:pPr algn="ctr"/>
                      <a:r>
                        <a:rPr lang="en-US" sz="1400" dirty="0"/>
                        <a:t>&lt; 5</a:t>
                      </a:r>
                    </a:p>
                  </a:txBody>
                  <a:tcPr/>
                </a:tc>
                <a:tc>
                  <a:txBody>
                    <a:bodyPr/>
                    <a:lstStyle/>
                    <a:p>
                      <a:pPr algn="ctr"/>
                      <a:r>
                        <a:rPr lang="en-US" sz="1400" dirty="0"/>
                        <a:t>&gt;=5</a:t>
                      </a:r>
                    </a:p>
                  </a:txBody>
                  <a:tcPr/>
                </a:tc>
                <a:tc>
                  <a:txBody>
                    <a:bodyPr/>
                    <a:lstStyle/>
                    <a:p>
                      <a:pPr algn="ctr"/>
                      <a:r>
                        <a:rPr lang="en-US" sz="1400" dirty="0"/>
                        <a:t>Total</a:t>
                      </a:r>
                    </a:p>
                  </a:txBody>
                  <a:tcPr/>
                </a:tc>
                <a:extLst>
                  <a:ext uri="{0D108BD9-81ED-4DB2-BD59-A6C34878D82A}">
                    <a16:rowId xmlns:a16="http://schemas.microsoft.com/office/drawing/2014/main" val="3063501692"/>
                  </a:ext>
                </a:extLst>
              </a:tr>
              <a:tr h="458376">
                <a:tc rowSpan="3">
                  <a:txBody>
                    <a:bodyPr/>
                    <a:lstStyle/>
                    <a:p>
                      <a:pPr algn="ctr"/>
                      <a:endParaRPr lang="en-US" sz="1400" dirty="0"/>
                    </a:p>
                    <a:p>
                      <a:pPr algn="ctr"/>
                      <a:r>
                        <a:rPr lang="en-US" sz="1400" dirty="0"/>
                        <a:t>Diabetic?</a:t>
                      </a:r>
                    </a:p>
                  </a:txBody>
                  <a:tcPr/>
                </a:tc>
                <a:tc>
                  <a:txBody>
                    <a:bodyPr/>
                    <a:lstStyle/>
                    <a:p>
                      <a:pPr algn="ctr"/>
                      <a:r>
                        <a:rPr lang="en-US" sz="1400" dirty="0"/>
                        <a:t>False</a:t>
                      </a:r>
                    </a:p>
                  </a:txBody>
                  <a:tcPr/>
                </a:tc>
                <a:tc>
                  <a:txBody>
                    <a:bodyPr/>
                    <a:lstStyle/>
                    <a:p>
                      <a:pPr algn="ctr"/>
                      <a:r>
                        <a:rPr lang="en-US" sz="1400" dirty="0"/>
                        <a:t>356</a:t>
                      </a:r>
                      <a:r>
                        <a:rPr lang="en-US" sz="1000" dirty="0"/>
                        <a:t>(72%)</a:t>
                      </a:r>
                      <a:endParaRPr lang="en-US" sz="1400" dirty="0"/>
                    </a:p>
                  </a:txBody>
                  <a:tcPr/>
                </a:tc>
                <a:tc>
                  <a:txBody>
                    <a:bodyPr/>
                    <a:lstStyle/>
                    <a:p>
                      <a:pPr algn="ctr"/>
                      <a:r>
                        <a:rPr lang="en-US" sz="1400" dirty="0"/>
                        <a:t>144</a:t>
                      </a:r>
                      <a:r>
                        <a:rPr kumimoji="0" lang="en-US" sz="1000" b="0" i="0" u="none" strike="noStrike" kern="1200" cap="none" spc="0" normalizeH="0" baseline="0" noProof="0" dirty="0">
                          <a:ln>
                            <a:noFill/>
                          </a:ln>
                          <a:solidFill>
                            <a:prstClr val="black"/>
                          </a:solidFill>
                          <a:effectLst/>
                          <a:uLnTx/>
                          <a:uFillTx/>
                          <a:latin typeface="+mn-lt"/>
                          <a:ea typeface="+mn-ea"/>
                          <a:cs typeface="+mn-cs"/>
                        </a:rPr>
                        <a:t>(52%)</a:t>
                      </a:r>
                      <a:endParaRPr lang="en-US" sz="1400" dirty="0"/>
                    </a:p>
                  </a:txBody>
                  <a:tcPr/>
                </a:tc>
                <a:tc>
                  <a:txBody>
                    <a:bodyPr/>
                    <a:lstStyle/>
                    <a:p>
                      <a:pPr algn="ctr"/>
                      <a:r>
                        <a:rPr lang="en-US" sz="1400" dirty="0"/>
                        <a:t>500</a:t>
                      </a:r>
                    </a:p>
                  </a:txBody>
                  <a:tcPr/>
                </a:tc>
                <a:extLst>
                  <a:ext uri="{0D108BD9-81ED-4DB2-BD59-A6C34878D82A}">
                    <a16:rowId xmlns:a16="http://schemas.microsoft.com/office/drawing/2014/main" val="4045899879"/>
                  </a:ext>
                </a:extLst>
              </a:tr>
              <a:tr h="458376">
                <a:tc vMerge="1">
                  <a:txBody>
                    <a:bodyPr/>
                    <a:lstStyle/>
                    <a:p>
                      <a:endParaRPr lang="en-US" dirty="0"/>
                    </a:p>
                  </a:txBody>
                  <a:tcPr/>
                </a:tc>
                <a:tc>
                  <a:txBody>
                    <a:bodyPr/>
                    <a:lstStyle/>
                    <a:p>
                      <a:pPr algn="ctr"/>
                      <a:r>
                        <a:rPr lang="en-US" sz="1400" dirty="0"/>
                        <a:t>True</a:t>
                      </a:r>
                    </a:p>
                  </a:txBody>
                  <a:tcPr/>
                </a:tc>
                <a:tc>
                  <a:txBody>
                    <a:bodyPr/>
                    <a:lstStyle/>
                    <a:p>
                      <a:pPr algn="ctr"/>
                      <a:r>
                        <a:rPr lang="en-US" sz="1400" dirty="0"/>
                        <a:t>136</a:t>
                      </a:r>
                      <a:r>
                        <a:rPr lang="en-US" sz="1000" dirty="0"/>
                        <a:t>(27%)</a:t>
                      </a:r>
                      <a:endParaRPr lang="en-US" sz="1400" dirty="0"/>
                    </a:p>
                  </a:txBody>
                  <a:tcPr/>
                </a:tc>
                <a:tc>
                  <a:txBody>
                    <a:bodyPr/>
                    <a:lstStyle/>
                    <a:p>
                      <a:pPr algn="ctr"/>
                      <a:r>
                        <a:rPr lang="en-US" sz="1400" dirty="0"/>
                        <a:t>132</a:t>
                      </a:r>
                      <a:r>
                        <a:rPr kumimoji="0" lang="en-US" sz="1000" b="0" i="0" u="none" strike="noStrike" kern="1200" cap="none" spc="0" normalizeH="0" baseline="0" noProof="0" dirty="0">
                          <a:ln>
                            <a:noFill/>
                          </a:ln>
                          <a:solidFill>
                            <a:prstClr val="black"/>
                          </a:solidFill>
                          <a:effectLst/>
                          <a:uLnTx/>
                          <a:uFillTx/>
                          <a:latin typeface="+mn-lt"/>
                          <a:ea typeface="+mn-ea"/>
                          <a:cs typeface="+mn-cs"/>
                        </a:rPr>
                        <a:t>(50%)</a:t>
                      </a:r>
                      <a:endParaRPr lang="en-US" sz="1400" dirty="0"/>
                    </a:p>
                  </a:txBody>
                  <a:tcPr/>
                </a:tc>
                <a:tc>
                  <a:txBody>
                    <a:bodyPr/>
                    <a:lstStyle/>
                    <a:p>
                      <a:pPr algn="ctr"/>
                      <a:r>
                        <a:rPr lang="en-US" sz="1400" dirty="0"/>
                        <a:t>268</a:t>
                      </a:r>
                    </a:p>
                  </a:txBody>
                  <a:tcPr/>
                </a:tc>
                <a:extLst>
                  <a:ext uri="{0D108BD9-81ED-4DB2-BD59-A6C34878D82A}">
                    <a16:rowId xmlns:a16="http://schemas.microsoft.com/office/drawing/2014/main" val="3421031879"/>
                  </a:ext>
                </a:extLst>
              </a:tr>
              <a:tr h="301858">
                <a:tc vMerge="1">
                  <a:txBody>
                    <a:bodyPr/>
                    <a:lstStyle/>
                    <a:p>
                      <a:endParaRPr lang="en-US" dirty="0"/>
                    </a:p>
                  </a:txBody>
                  <a:tcPr/>
                </a:tc>
                <a:tc>
                  <a:txBody>
                    <a:bodyPr/>
                    <a:lstStyle/>
                    <a:p>
                      <a:pPr algn="ctr"/>
                      <a:r>
                        <a:rPr lang="en-US" sz="1400" dirty="0"/>
                        <a:t>Total</a:t>
                      </a:r>
                    </a:p>
                  </a:txBody>
                  <a:tcPr/>
                </a:tc>
                <a:tc>
                  <a:txBody>
                    <a:bodyPr/>
                    <a:lstStyle/>
                    <a:p>
                      <a:pPr algn="ctr"/>
                      <a:r>
                        <a:rPr lang="en-US" sz="1400" dirty="0"/>
                        <a:t>492</a:t>
                      </a:r>
                    </a:p>
                  </a:txBody>
                  <a:tcPr/>
                </a:tc>
                <a:tc>
                  <a:txBody>
                    <a:bodyPr/>
                    <a:lstStyle/>
                    <a:p>
                      <a:pPr marL="0" marR="0" lvl="0" indent="0" algn="ctr" defTabSz="511999" rtl="0" eaLnBrk="1" fontAlgn="auto" latinLnBrk="0" hangingPunct="1">
                        <a:lnSpc>
                          <a:spcPct val="100000"/>
                        </a:lnSpc>
                        <a:spcBef>
                          <a:spcPts val="0"/>
                        </a:spcBef>
                        <a:spcAft>
                          <a:spcPts val="0"/>
                        </a:spcAft>
                        <a:buClrTx/>
                        <a:buSzTx/>
                        <a:buFontTx/>
                        <a:buNone/>
                        <a:tabLst/>
                        <a:defRPr/>
                      </a:pPr>
                      <a:r>
                        <a:rPr lang="en-US" sz="1400" dirty="0"/>
                        <a:t>276(35)</a:t>
                      </a:r>
                    </a:p>
                  </a:txBody>
                  <a:tcPr/>
                </a:tc>
                <a:tc>
                  <a:txBody>
                    <a:bodyPr/>
                    <a:lstStyle/>
                    <a:p>
                      <a:pPr algn="ctr"/>
                      <a:r>
                        <a:rPr lang="en-US" sz="1400" dirty="0"/>
                        <a:t>768</a:t>
                      </a:r>
                    </a:p>
                  </a:txBody>
                  <a:tcPr/>
                </a:tc>
                <a:extLst>
                  <a:ext uri="{0D108BD9-81ED-4DB2-BD59-A6C34878D82A}">
                    <a16:rowId xmlns:a16="http://schemas.microsoft.com/office/drawing/2014/main" val="1780278138"/>
                  </a:ext>
                </a:extLst>
              </a:tr>
            </a:tbl>
          </a:graphicData>
        </a:graphic>
      </p:graphicFrame>
      <p:cxnSp>
        <p:nvCxnSpPr>
          <p:cNvPr id="3" name="Straight Arrow Connector 2"/>
          <p:cNvCxnSpPr>
            <a:cxnSpLocks/>
          </p:cNvCxnSpPr>
          <p:nvPr/>
        </p:nvCxnSpPr>
        <p:spPr>
          <a:xfrm>
            <a:off x="2057400" y="3149255"/>
            <a:ext cx="0" cy="876584"/>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graphicFrame>
        <p:nvGraphicFramePr>
          <p:cNvPr id="9" name="Table 8"/>
          <p:cNvGraphicFramePr>
            <a:graphicFrameLocks noGrp="1"/>
          </p:cNvGraphicFramePr>
          <p:nvPr>
            <p:extLst>
              <p:ext uri="{D42A27DB-BD31-4B8C-83A1-F6EECF244321}">
                <p14:modId xmlns:p14="http://schemas.microsoft.com/office/powerpoint/2010/main" val="3679615309"/>
              </p:ext>
            </p:extLst>
          </p:nvPr>
        </p:nvGraphicFramePr>
        <p:xfrm>
          <a:off x="4724400" y="3903829"/>
          <a:ext cx="3810000" cy="2062988"/>
        </p:xfrm>
        <a:graphic>
          <a:graphicData uri="http://schemas.openxmlformats.org/drawingml/2006/table">
            <a:tbl>
              <a:tblPr firstRow="1" bandRow="1">
                <a:tableStyleId>{5C22544A-7EE6-4342-B048-85BDC9FD1C3A}</a:tableStyleId>
              </a:tblPr>
              <a:tblGrid>
                <a:gridCol w="762000">
                  <a:extLst>
                    <a:ext uri="{9D8B030D-6E8A-4147-A177-3AD203B41FA5}">
                      <a16:colId xmlns:a16="http://schemas.microsoft.com/office/drawing/2014/main" val="47963130"/>
                    </a:ext>
                  </a:extLst>
                </a:gridCol>
                <a:gridCol w="762000">
                  <a:extLst>
                    <a:ext uri="{9D8B030D-6E8A-4147-A177-3AD203B41FA5}">
                      <a16:colId xmlns:a16="http://schemas.microsoft.com/office/drawing/2014/main" val="1359330796"/>
                    </a:ext>
                  </a:extLst>
                </a:gridCol>
                <a:gridCol w="762000">
                  <a:extLst>
                    <a:ext uri="{9D8B030D-6E8A-4147-A177-3AD203B41FA5}">
                      <a16:colId xmlns:a16="http://schemas.microsoft.com/office/drawing/2014/main" val="3455019896"/>
                    </a:ext>
                  </a:extLst>
                </a:gridCol>
                <a:gridCol w="762000">
                  <a:extLst>
                    <a:ext uri="{9D8B030D-6E8A-4147-A177-3AD203B41FA5}">
                      <a16:colId xmlns:a16="http://schemas.microsoft.com/office/drawing/2014/main" val="3494444218"/>
                    </a:ext>
                  </a:extLst>
                </a:gridCol>
                <a:gridCol w="762000">
                  <a:extLst>
                    <a:ext uri="{9D8B030D-6E8A-4147-A177-3AD203B41FA5}">
                      <a16:colId xmlns:a16="http://schemas.microsoft.com/office/drawing/2014/main" val="222112357"/>
                    </a:ext>
                  </a:extLst>
                </a:gridCol>
              </a:tblGrid>
              <a:tr h="301858">
                <a:tc rowSpan="2" gridSpan="2">
                  <a:txBody>
                    <a:bodyPr/>
                    <a:lstStyle/>
                    <a:p>
                      <a:pPr algn="ctr"/>
                      <a:endParaRPr lang="en-US" sz="1400" dirty="0"/>
                    </a:p>
                  </a:txBody>
                  <a:tcPr/>
                </a:tc>
                <a:tc rowSpan="2" hMerge="1">
                  <a:txBody>
                    <a:bodyPr/>
                    <a:lstStyle/>
                    <a:p>
                      <a:endParaRPr lang="en-US" dirty="0"/>
                    </a:p>
                  </a:txBody>
                  <a:tcPr/>
                </a:tc>
                <a:tc gridSpan="3">
                  <a:txBody>
                    <a:bodyPr/>
                    <a:lstStyle/>
                    <a:p>
                      <a:pPr algn="ctr"/>
                      <a:r>
                        <a:rPr lang="en-US" sz="1400" dirty="0"/>
                        <a:t>BMI</a:t>
                      </a:r>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347512492"/>
                  </a:ext>
                </a:extLst>
              </a:tr>
              <a:tr h="536636">
                <a:tc gridSpan="2" vMerge="1">
                  <a:txBody>
                    <a:bodyPr/>
                    <a:lstStyle/>
                    <a:p>
                      <a:endParaRPr lang="en-US"/>
                    </a:p>
                  </a:txBody>
                  <a:tcPr/>
                </a:tc>
                <a:tc hMerge="1" vMerge="1">
                  <a:txBody>
                    <a:bodyPr/>
                    <a:lstStyle/>
                    <a:p>
                      <a:endParaRPr lang="en-US" dirty="0"/>
                    </a:p>
                  </a:txBody>
                  <a:tcPr/>
                </a:tc>
                <a:tc>
                  <a:txBody>
                    <a:bodyPr/>
                    <a:lstStyle/>
                    <a:p>
                      <a:pPr algn="ctr"/>
                      <a:r>
                        <a:rPr lang="en-US" sz="1400" dirty="0"/>
                        <a:t>&lt;= 25</a:t>
                      </a:r>
                    </a:p>
                  </a:txBody>
                  <a:tcPr/>
                </a:tc>
                <a:tc>
                  <a:txBody>
                    <a:bodyPr/>
                    <a:lstStyle/>
                    <a:p>
                      <a:pPr algn="ctr"/>
                      <a:r>
                        <a:rPr lang="en-US" sz="1400" dirty="0"/>
                        <a:t>&gt;25</a:t>
                      </a:r>
                    </a:p>
                  </a:txBody>
                  <a:tcPr/>
                </a:tc>
                <a:tc>
                  <a:txBody>
                    <a:bodyPr/>
                    <a:lstStyle/>
                    <a:p>
                      <a:pPr algn="ctr"/>
                      <a:r>
                        <a:rPr lang="en-US" sz="1400" dirty="0"/>
                        <a:t>Total</a:t>
                      </a:r>
                    </a:p>
                  </a:txBody>
                  <a:tcPr/>
                </a:tc>
                <a:extLst>
                  <a:ext uri="{0D108BD9-81ED-4DB2-BD59-A6C34878D82A}">
                    <a16:rowId xmlns:a16="http://schemas.microsoft.com/office/drawing/2014/main" val="3063501692"/>
                  </a:ext>
                </a:extLst>
              </a:tr>
              <a:tr h="458376">
                <a:tc rowSpan="3">
                  <a:txBody>
                    <a:bodyPr/>
                    <a:lstStyle/>
                    <a:p>
                      <a:pPr algn="ctr"/>
                      <a:endParaRPr lang="en-US" sz="1400" dirty="0"/>
                    </a:p>
                    <a:p>
                      <a:pPr algn="ctr"/>
                      <a:r>
                        <a:rPr lang="en-US" sz="1400" dirty="0"/>
                        <a:t>Diabetic?</a:t>
                      </a:r>
                    </a:p>
                  </a:txBody>
                  <a:tcPr/>
                </a:tc>
                <a:tc>
                  <a:txBody>
                    <a:bodyPr/>
                    <a:lstStyle/>
                    <a:p>
                      <a:pPr algn="ctr"/>
                      <a:r>
                        <a:rPr lang="en-US" sz="1400" dirty="0"/>
                        <a:t>False</a:t>
                      </a:r>
                    </a:p>
                  </a:txBody>
                  <a:tcPr/>
                </a:tc>
                <a:tc>
                  <a:txBody>
                    <a:bodyPr/>
                    <a:lstStyle/>
                    <a:p>
                      <a:pPr algn="ctr"/>
                      <a:r>
                        <a:rPr lang="en-US" sz="1400" dirty="0"/>
                        <a:t>105</a:t>
                      </a:r>
                      <a:r>
                        <a:rPr lang="en-US" sz="1000" dirty="0"/>
                        <a:t>(94%)</a:t>
                      </a:r>
                      <a:endParaRPr lang="en-US" sz="1400" dirty="0"/>
                    </a:p>
                  </a:txBody>
                  <a:tcPr/>
                </a:tc>
                <a:tc>
                  <a:txBody>
                    <a:bodyPr/>
                    <a:lstStyle/>
                    <a:p>
                      <a:pPr algn="ctr"/>
                      <a:r>
                        <a:rPr lang="en-US" sz="1400" dirty="0"/>
                        <a:t>395</a:t>
                      </a:r>
                      <a:r>
                        <a:rPr kumimoji="0" lang="en-US" sz="1000" b="0" i="0" u="none" strike="noStrike" kern="1200" cap="none" spc="0" normalizeH="0" baseline="0" noProof="0" dirty="0">
                          <a:ln>
                            <a:noFill/>
                          </a:ln>
                          <a:solidFill>
                            <a:prstClr val="black"/>
                          </a:solidFill>
                          <a:effectLst/>
                          <a:uLnTx/>
                          <a:uFillTx/>
                          <a:latin typeface="+mn-lt"/>
                          <a:ea typeface="+mn-ea"/>
                          <a:cs typeface="+mn-cs"/>
                        </a:rPr>
                        <a:t>(60%)</a:t>
                      </a:r>
                      <a:endParaRPr lang="en-US" sz="1400" dirty="0"/>
                    </a:p>
                  </a:txBody>
                  <a:tcPr/>
                </a:tc>
                <a:tc>
                  <a:txBody>
                    <a:bodyPr/>
                    <a:lstStyle/>
                    <a:p>
                      <a:pPr algn="ctr"/>
                      <a:r>
                        <a:rPr lang="en-US" sz="1400" dirty="0"/>
                        <a:t>500</a:t>
                      </a:r>
                    </a:p>
                  </a:txBody>
                  <a:tcPr/>
                </a:tc>
                <a:extLst>
                  <a:ext uri="{0D108BD9-81ED-4DB2-BD59-A6C34878D82A}">
                    <a16:rowId xmlns:a16="http://schemas.microsoft.com/office/drawing/2014/main" val="4045899879"/>
                  </a:ext>
                </a:extLst>
              </a:tr>
              <a:tr h="458376">
                <a:tc vMerge="1">
                  <a:txBody>
                    <a:bodyPr/>
                    <a:lstStyle/>
                    <a:p>
                      <a:endParaRPr lang="en-US" dirty="0"/>
                    </a:p>
                  </a:txBody>
                  <a:tcPr/>
                </a:tc>
                <a:tc>
                  <a:txBody>
                    <a:bodyPr/>
                    <a:lstStyle/>
                    <a:p>
                      <a:pPr algn="ctr"/>
                      <a:r>
                        <a:rPr lang="en-US" sz="1400" dirty="0"/>
                        <a:t>True</a:t>
                      </a:r>
                    </a:p>
                  </a:txBody>
                  <a:tcPr/>
                </a:tc>
                <a:tc>
                  <a:txBody>
                    <a:bodyPr/>
                    <a:lstStyle/>
                    <a:p>
                      <a:pPr algn="ctr"/>
                      <a:r>
                        <a:rPr lang="en-US" sz="1400" dirty="0"/>
                        <a:t>7</a:t>
                      </a:r>
                      <a:r>
                        <a:rPr lang="en-US" sz="1000" dirty="0"/>
                        <a:t>(6%)</a:t>
                      </a:r>
                      <a:endParaRPr lang="en-US" sz="1400" dirty="0"/>
                    </a:p>
                  </a:txBody>
                  <a:tcPr/>
                </a:tc>
                <a:tc>
                  <a:txBody>
                    <a:bodyPr/>
                    <a:lstStyle/>
                    <a:p>
                      <a:pPr algn="ctr"/>
                      <a:r>
                        <a:rPr lang="en-US" sz="1400" dirty="0"/>
                        <a:t>261</a:t>
                      </a:r>
                      <a:r>
                        <a:rPr kumimoji="0" lang="en-US" sz="1000" b="0" i="0" u="none" strike="noStrike" kern="1200" cap="none" spc="0" normalizeH="0" baseline="0" noProof="0" dirty="0">
                          <a:ln>
                            <a:noFill/>
                          </a:ln>
                          <a:solidFill>
                            <a:prstClr val="black"/>
                          </a:solidFill>
                          <a:effectLst/>
                          <a:uLnTx/>
                          <a:uFillTx/>
                          <a:latin typeface="+mn-lt"/>
                          <a:ea typeface="+mn-ea"/>
                          <a:cs typeface="+mn-cs"/>
                        </a:rPr>
                        <a:t>(99%)</a:t>
                      </a:r>
                      <a:endParaRPr lang="en-US" sz="1400" dirty="0"/>
                    </a:p>
                  </a:txBody>
                  <a:tcPr/>
                </a:tc>
                <a:tc>
                  <a:txBody>
                    <a:bodyPr/>
                    <a:lstStyle/>
                    <a:p>
                      <a:pPr algn="ctr"/>
                      <a:r>
                        <a:rPr lang="en-US" sz="1400" dirty="0"/>
                        <a:t>268</a:t>
                      </a:r>
                    </a:p>
                  </a:txBody>
                  <a:tcPr/>
                </a:tc>
                <a:extLst>
                  <a:ext uri="{0D108BD9-81ED-4DB2-BD59-A6C34878D82A}">
                    <a16:rowId xmlns:a16="http://schemas.microsoft.com/office/drawing/2014/main" val="3421031879"/>
                  </a:ext>
                </a:extLst>
              </a:tr>
              <a:tr h="301858">
                <a:tc vMerge="1">
                  <a:txBody>
                    <a:bodyPr/>
                    <a:lstStyle/>
                    <a:p>
                      <a:endParaRPr lang="en-US" dirty="0"/>
                    </a:p>
                  </a:txBody>
                  <a:tcPr/>
                </a:tc>
                <a:tc>
                  <a:txBody>
                    <a:bodyPr/>
                    <a:lstStyle/>
                    <a:p>
                      <a:pPr algn="ctr"/>
                      <a:r>
                        <a:rPr lang="en-US" sz="1400" dirty="0"/>
                        <a:t>Total</a:t>
                      </a:r>
                    </a:p>
                  </a:txBody>
                  <a:tcPr/>
                </a:tc>
                <a:tc>
                  <a:txBody>
                    <a:bodyPr/>
                    <a:lstStyle/>
                    <a:p>
                      <a:pPr algn="ctr"/>
                      <a:r>
                        <a:rPr lang="en-US" sz="1400" dirty="0"/>
                        <a:t>112</a:t>
                      </a:r>
                    </a:p>
                  </a:txBody>
                  <a:tcPr/>
                </a:tc>
                <a:tc>
                  <a:txBody>
                    <a:bodyPr/>
                    <a:lstStyle/>
                    <a:p>
                      <a:pPr marL="0" marR="0" lvl="0" indent="0" algn="ctr" defTabSz="511999" rtl="0" eaLnBrk="1" fontAlgn="auto" latinLnBrk="0" hangingPunct="1">
                        <a:lnSpc>
                          <a:spcPct val="100000"/>
                        </a:lnSpc>
                        <a:spcBef>
                          <a:spcPts val="0"/>
                        </a:spcBef>
                        <a:spcAft>
                          <a:spcPts val="0"/>
                        </a:spcAft>
                        <a:buClrTx/>
                        <a:buSzTx/>
                        <a:buFontTx/>
                        <a:buNone/>
                        <a:tabLst/>
                        <a:defRPr/>
                      </a:pPr>
                      <a:r>
                        <a:rPr lang="en-US" sz="1400" dirty="0"/>
                        <a:t>656(84)</a:t>
                      </a:r>
                    </a:p>
                  </a:txBody>
                  <a:tcPr/>
                </a:tc>
                <a:tc>
                  <a:txBody>
                    <a:bodyPr/>
                    <a:lstStyle/>
                    <a:p>
                      <a:pPr algn="ctr"/>
                      <a:r>
                        <a:rPr lang="en-US" sz="1400" dirty="0"/>
                        <a:t>768</a:t>
                      </a:r>
                    </a:p>
                  </a:txBody>
                  <a:tcPr/>
                </a:tc>
                <a:extLst>
                  <a:ext uri="{0D108BD9-81ED-4DB2-BD59-A6C34878D82A}">
                    <a16:rowId xmlns:a16="http://schemas.microsoft.com/office/drawing/2014/main" val="1780278138"/>
                  </a:ext>
                </a:extLst>
              </a:tr>
            </a:tbl>
          </a:graphicData>
        </a:graphic>
      </p:graphicFrame>
    </p:spTree>
    <p:extLst>
      <p:ext uri="{BB962C8B-B14F-4D97-AF65-F5344CB8AC3E}">
        <p14:creationId xmlns:p14="http://schemas.microsoft.com/office/powerpoint/2010/main" val="799497941"/>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785852" y="304800"/>
            <a:ext cx="4495800" cy="1446550"/>
          </a:xfrm>
          <a:prstGeom prst="rect">
            <a:avLst/>
          </a:prstGeom>
          <a:noFill/>
        </p:spPr>
        <p:txBody>
          <a:bodyPr wrap="square" lIns="91440" tIns="45720" rIns="91440" bIns="45720">
            <a:spAutoFit/>
          </a:bodyPr>
          <a:lstStyle/>
          <a:p>
            <a:pPr algn="ctr"/>
            <a:r>
              <a:rPr lang="en-US" sz="4400" b="1" dirty="0">
                <a:ln w="0"/>
                <a:effectLst>
                  <a:outerShdw blurRad="38100" dist="19050" dir="2700000" algn="tl" rotWithShape="0">
                    <a:schemeClr val="dk1">
                      <a:alpha val="40000"/>
                    </a:schemeClr>
                  </a:outerShdw>
                </a:effectLst>
              </a:rPr>
              <a:t>Data Assessment</a:t>
            </a:r>
            <a:endParaRPr lang="en-US" sz="4400" b="1" cap="none" spc="0" dirty="0">
              <a:ln w="0"/>
              <a:solidFill>
                <a:schemeClr val="tx1"/>
              </a:solidFill>
              <a:effectLst>
                <a:outerShdw blurRad="38100" dist="19050" dir="2700000" algn="tl" rotWithShape="0">
                  <a:schemeClr val="dk1">
                    <a:alpha val="40000"/>
                  </a:schemeClr>
                </a:outerShdw>
              </a:effectLst>
            </a:endParaRPr>
          </a:p>
        </p:txBody>
      </p:sp>
      <p:sp>
        <p:nvSpPr>
          <p:cNvPr id="3" name="Rectangle 2"/>
          <p:cNvSpPr/>
          <p:nvPr/>
        </p:nvSpPr>
        <p:spPr>
          <a:xfrm>
            <a:off x="228600" y="1982926"/>
            <a:ext cx="8610600" cy="3785652"/>
          </a:xfrm>
          <a:prstGeom prst="rect">
            <a:avLst/>
          </a:prstGeom>
          <a:noFill/>
        </p:spPr>
        <p:txBody>
          <a:bodyPr wrap="square" lIns="91440" tIns="45720" rIns="91440" bIns="45720">
            <a:spAutoFit/>
          </a:bodyPr>
          <a:lstStyle/>
          <a:p>
            <a:pPr marL="342900" indent="-342900">
              <a:buFont typeface="Arial" panose="020B0604020202020204" pitchFamily="34" charset="0"/>
              <a:buChar char="•"/>
            </a:pPr>
            <a:r>
              <a:rPr lang="en-US" sz="2400" b="0" cap="none" spc="0" dirty="0">
                <a:ln w="0"/>
                <a:solidFill>
                  <a:schemeClr val="tx1"/>
                </a:solidFill>
                <a:effectLst>
                  <a:outerShdw blurRad="38100" dist="19050" dir="2700000" algn="tl" rotWithShape="0">
                    <a:schemeClr val="dk1">
                      <a:alpha val="40000"/>
                    </a:schemeClr>
                  </a:outerShdw>
                </a:effectLst>
              </a:rPr>
              <a:t>Although Insulin is a predictor variable towards the outcome, since most of its values is imputed it is not considered for further analysis in this phase</a:t>
            </a:r>
          </a:p>
          <a:p>
            <a:endParaRPr lang="en-US" sz="2400" b="0" cap="none" spc="0" dirty="0">
              <a:ln w="0"/>
              <a:solidFill>
                <a:schemeClr val="tx1"/>
              </a:solidFill>
              <a:effectLst>
                <a:outerShdw blurRad="38100" dist="19050" dir="2700000" algn="tl" rotWithShape="0">
                  <a:schemeClr val="dk1">
                    <a:alpha val="40000"/>
                  </a:schemeClr>
                </a:outerShdw>
              </a:effectLst>
            </a:endParaRPr>
          </a:p>
          <a:p>
            <a:pPr marL="342900" indent="-342900">
              <a:buFont typeface="Arial" panose="020B0604020202020204" pitchFamily="34" charset="0"/>
              <a:buChar char="•"/>
            </a:pPr>
            <a:r>
              <a:rPr lang="en-US" sz="2400" dirty="0">
                <a:ln w="0"/>
                <a:effectLst>
                  <a:outerShdw blurRad="38100" dist="19050" dir="2700000" algn="tl" rotWithShape="0">
                    <a:schemeClr val="dk1">
                      <a:alpha val="40000"/>
                    </a:schemeClr>
                  </a:outerShdw>
                </a:effectLst>
              </a:rPr>
              <a:t>Although Age is not a strong predictor, we are considering an equal width binning for our analysis</a:t>
            </a:r>
          </a:p>
          <a:p>
            <a:endParaRPr lang="en-US" sz="2400" dirty="0">
              <a:ln w="0"/>
              <a:effectLst>
                <a:outerShdw blurRad="38100" dist="19050" dir="2700000" algn="tl" rotWithShape="0">
                  <a:schemeClr val="dk1">
                    <a:alpha val="40000"/>
                  </a:schemeClr>
                </a:outerShdw>
              </a:effectLst>
            </a:endParaRPr>
          </a:p>
          <a:p>
            <a:pPr marL="342900" indent="-342900">
              <a:buFont typeface="Arial" panose="020B0604020202020204" pitchFamily="34" charset="0"/>
              <a:buChar char="•"/>
            </a:pPr>
            <a:r>
              <a:rPr lang="en-US" sz="2400" b="0" cap="none" spc="0" dirty="0">
                <a:ln w="0"/>
                <a:solidFill>
                  <a:schemeClr val="tx1"/>
                </a:solidFill>
                <a:effectLst>
                  <a:outerShdw blurRad="38100" dist="19050" dir="2700000" algn="tl" rotWithShape="0">
                    <a:schemeClr val="dk1">
                      <a:alpha val="40000"/>
                    </a:schemeClr>
                  </a:outerShdw>
                </a:effectLst>
              </a:rPr>
              <a:t>Glu</a:t>
            </a:r>
            <a:r>
              <a:rPr lang="en-US" sz="2400" dirty="0">
                <a:ln w="0"/>
                <a:effectLst>
                  <a:outerShdw blurRad="38100" dist="19050" dir="2700000" algn="tl" rotWithShape="0">
                    <a:schemeClr val="dk1">
                      <a:alpha val="40000"/>
                    </a:schemeClr>
                  </a:outerShdw>
                </a:effectLst>
              </a:rPr>
              <a:t>cose is the strongest contributor for our analysis; and we have categorized it as a flag variable</a:t>
            </a:r>
            <a:endParaRPr lang="en-US" sz="2400" b="0" cap="none" spc="0" dirty="0">
              <a:ln w="0"/>
              <a:solidFill>
                <a:schemeClr val="tx1"/>
              </a:solidFill>
              <a:effectLst>
                <a:outerShdw blurRad="38100" dist="19050" dir="2700000" algn="tl" rotWithShape="0">
                  <a:schemeClr val="dk1">
                    <a:alpha val="40000"/>
                  </a:schemeClr>
                </a:outerShdw>
              </a:effectLst>
            </a:endParaRPr>
          </a:p>
          <a:p>
            <a:pPr marL="342900" indent="-342900">
              <a:buFont typeface="Arial" panose="020B0604020202020204" pitchFamily="34" charset="0"/>
              <a:buChar char="•"/>
            </a:pPr>
            <a:endParaRPr lang="en-US" sz="2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489864746"/>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257800" y="253185"/>
            <a:ext cx="4495800" cy="1138773"/>
          </a:xfrm>
          <a:prstGeom prst="rect">
            <a:avLst/>
          </a:prstGeom>
          <a:noFill/>
        </p:spPr>
        <p:txBody>
          <a:bodyPr wrap="square" lIns="91440" tIns="45720" rIns="91440" bIns="45720">
            <a:spAutoFit/>
          </a:bodyPr>
          <a:lstStyle/>
          <a:p>
            <a:pPr algn="ctr"/>
            <a:r>
              <a:rPr lang="en-US" sz="3400" b="1" cap="none" spc="0" dirty="0">
                <a:ln w="0"/>
                <a:solidFill>
                  <a:schemeClr val="tx1"/>
                </a:solidFill>
                <a:effectLst>
                  <a:outerShdw blurRad="38100" dist="19050" dir="2700000" algn="tl" rotWithShape="0">
                    <a:schemeClr val="dk1">
                      <a:alpha val="40000"/>
                    </a:schemeClr>
                  </a:outerShdw>
                </a:effectLst>
              </a:rPr>
              <a:t>Predictor </a:t>
            </a:r>
          </a:p>
          <a:p>
            <a:pPr algn="ctr"/>
            <a:r>
              <a:rPr lang="en-US" sz="3400" b="1" cap="none" spc="0" dirty="0">
                <a:ln w="0"/>
                <a:solidFill>
                  <a:schemeClr val="tx1"/>
                </a:solidFill>
                <a:effectLst>
                  <a:outerShdw blurRad="38100" dist="19050" dir="2700000" algn="tl" rotWithShape="0">
                    <a:schemeClr val="dk1">
                      <a:alpha val="40000"/>
                    </a:schemeClr>
                  </a:outerShdw>
                </a:effectLst>
              </a:rPr>
              <a:t>Variables</a:t>
            </a:r>
          </a:p>
        </p:txBody>
      </p:sp>
      <p:sp>
        <p:nvSpPr>
          <p:cNvPr id="3" name="Rectangle 2"/>
          <p:cNvSpPr/>
          <p:nvPr/>
        </p:nvSpPr>
        <p:spPr>
          <a:xfrm>
            <a:off x="254977" y="1376131"/>
            <a:ext cx="8610600" cy="1200329"/>
          </a:xfrm>
          <a:prstGeom prst="rect">
            <a:avLst/>
          </a:prstGeom>
          <a:noFill/>
        </p:spPr>
        <p:txBody>
          <a:bodyPr wrap="square" lIns="91440" tIns="45720" rIns="91440" bIns="45720">
            <a:spAutoFit/>
          </a:bodyPr>
          <a:lstStyle/>
          <a:p>
            <a:pPr marL="342900" indent="-342900">
              <a:buFont typeface="Arial" panose="020B0604020202020204" pitchFamily="34" charset="0"/>
              <a:buChar char="•"/>
            </a:pPr>
            <a:r>
              <a:rPr lang="en-US" sz="2400" b="0" cap="none" spc="0" dirty="0">
                <a:ln w="0"/>
                <a:solidFill>
                  <a:schemeClr val="tx1"/>
                </a:solidFill>
                <a:effectLst>
                  <a:outerShdw blurRad="38100" dist="19050" dir="2700000" algn="tl" rotWithShape="0">
                    <a:schemeClr val="dk1">
                      <a:alpha val="40000"/>
                    </a:schemeClr>
                  </a:outerShdw>
                </a:effectLst>
              </a:rPr>
              <a:t>Below graphs represent Histograms for four predictor variables before Transformation, i</a:t>
            </a:r>
            <a:r>
              <a:rPr lang="en-US" sz="2400" dirty="0">
                <a:ln w="0"/>
                <a:effectLst>
                  <a:outerShdw blurRad="38100" dist="19050" dir="2700000" algn="tl" rotWithShape="0">
                    <a:schemeClr val="dk1">
                      <a:alpha val="40000"/>
                    </a:schemeClr>
                  </a:outerShdw>
                </a:effectLst>
              </a:rPr>
              <a:t>.e., Pregnancies, Glucose, Skin Thickness and </a:t>
            </a:r>
            <a:r>
              <a:rPr lang="en-US" sz="2400" b="0" cap="none" spc="0" dirty="0">
                <a:ln w="0"/>
                <a:solidFill>
                  <a:schemeClr val="tx1"/>
                </a:solidFill>
                <a:effectLst>
                  <a:outerShdw blurRad="38100" dist="19050" dir="2700000" algn="tl" rotWithShape="0">
                    <a:schemeClr val="dk1">
                      <a:alpha val="40000"/>
                    </a:schemeClr>
                  </a:outerShdw>
                </a:effectLst>
              </a:rPr>
              <a:t>BMI respectively.</a:t>
            </a:r>
            <a:endParaRPr lang="en-US" sz="2400" dirty="0">
              <a:ln w="0"/>
              <a:effectLst>
                <a:outerShdw blurRad="38100" dist="19050" dir="2700000" algn="tl" rotWithShape="0">
                  <a:schemeClr val="dk1">
                    <a:alpha val="40000"/>
                  </a:schemeClr>
                </a:outerShdw>
              </a:effectLst>
            </a:endParaRPr>
          </a:p>
        </p:txBody>
      </p:sp>
      <p:pic>
        <p:nvPicPr>
          <p:cNvPr id="4" name="Picture 3"/>
          <p:cNvPicPr>
            <a:picLocks noChangeAspect="1"/>
          </p:cNvPicPr>
          <p:nvPr/>
        </p:nvPicPr>
        <p:blipFill>
          <a:blip r:embed="rId2"/>
          <a:stretch>
            <a:fillRect/>
          </a:stretch>
        </p:blipFill>
        <p:spPr>
          <a:xfrm>
            <a:off x="97311" y="2667000"/>
            <a:ext cx="2667000" cy="2023009"/>
          </a:xfrm>
          <a:prstGeom prst="rect">
            <a:avLst/>
          </a:prstGeom>
        </p:spPr>
      </p:pic>
      <p:pic>
        <p:nvPicPr>
          <p:cNvPr id="5" name="Picture 4"/>
          <p:cNvPicPr>
            <a:picLocks noChangeAspect="1"/>
          </p:cNvPicPr>
          <p:nvPr/>
        </p:nvPicPr>
        <p:blipFill>
          <a:blip r:embed="rId3"/>
          <a:stretch>
            <a:fillRect/>
          </a:stretch>
        </p:blipFill>
        <p:spPr>
          <a:xfrm>
            <a:off x="2819400" y="2667000"/>
            <a:ext cx="2576864" cy="1935104"/>
          </a:xfrm>
          <a:prstGeom prst="rect">
            <a:avLst/>
          </a:prstGeom>
        </p:spPr>
      </p:pic>
      <p:pic>
        <p:nvPicPr>
          <p:cNvPr id="7" name="Picture 6"/>
          <p:cNvPicPr>
            <a:picLocks noChangeAspect="1"/>
          </p:cNvPicPr>
          <p:nvPr/>
        </p:nvPicPr>
        <p:blipFill>
          <a:blip r:embed="rId4"/>
          <a:stretch>
            <a:fillRect/>
          </a:stretch>
        </p:blipFill>
        <p:spPr>
          <a:xfrm>
            <a:off x="5507307" y="2682498"/>
            <a:ext cx="2518308" cy="1903149"/>
          </a:xfrm>
          <a:prstGeom prst="rect">
            <a:avLst/>
          </a:prstGeom>
        </p:spPr>
      </p:pic>
      <p:pic>
        <p:nvPicPr>
          <p:cNvPr id="8" name="Picture 7"/>
          <p:cNvPicPr>
            <a:picLocks noChangeAspect="1"/>
          </p:cNvPicPr>
          <p:nvPr/>
        </p:nvPicPr>
        <p:blipFill>
          <a:blip r:embed="rId5"/>
          <a:stretch>
            <a:fillRect/>
          </a:stretch>
        </p:blipFill>
        <p:spPr>
          <a:xfrm>
            <a:off x="2819400" y="4395410"/>
            <a:ext cx="2569793" cy="1956062"/>
          </a:xfrm>
          <a:prstGeom prst="rect">
            <a:avLst/>
          </a:prstGeom>
        </p:spPr>
      </p:pic>
    </p:spTree>
    <p:extLst>
      <p:ext uri="{BB962C8B-B14F-4D97-AF65-F5344CB8AC3E}">
        <p14:creationId xmlns:p14="http://schemas.microsoft.com/office/powerpoint/2010/main" val="514647821"/>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2057400"/>
            <a:ext cx="8991600" cy="1200329"/>
          </a:xfrm>
          <a:prstGeom prst="rect">
            <a:avLst/>
          </a:prstGeom>
        </p:spPr>
        <p:txBody>
          <a:bodyPr wrap="square">
            <a:spAutoFit/>
          </a:bodyPr>
          <a:lstStyle/>
          <a:p>
            <a:pPr marL="342900" indent="-342900">
              <a:buFont typeface="Arial" panose="020B0604020202020204" pitchFamily="34" charset="0"/>
              <a:buChar char="•"/>
            </a:pPr>
            <a:r>
              <a:rPr lang="en-US" sz="1800" dirty="0">
                <a:ln w="0"/>
                <a:effectLst>
                  <a:outerShdw blurRad="38100" dist="19050" dir="2700000" algn="tl" rotWithShape="0">
                    <a:schemeClr val="dk1">
                      <a:alpha val="40000"/>
                    </a:schemeClr>
                  </a:outerShdw>
                </a:effectLst>
              </a:rPr>
              <a:t>Our Outlier detection and removal focuses only on the four strong predictor variables</a:t>
            </a:r>
          </a:p>
          <a:p>
            <a:pPr marL="342900" indent="-342900">
              <a:buFont typeface="Arial" panose="020B0604020202020204" pitchFamily="34" charset="0"/>
              <a:buChar char="•"/>
            </a:pPr>
            <a:r>
              <a:rPr lang="en-US" sz="1800" dirty="0">
                <a:ln w="0"/>
                <a:effectLst>
                  <a:outerShdw blurRad="38100" dist="19050" dir="2700000" algn="tl" rotWithShape="0">
                    <a:schemeClr val="dk1">
                      <a:alpha val="40000"/>
                    </a:schemeClr>
                  </a:outerShdw>
                </a:effectLst>
              </a:rPr>
              <a:t>We found that Glucose does not have any Outliers, we checked and removed for the Outliers in the other three variables</a:t>
            </a:r>
          </a:p>
        </p:txBody>
      </p:sp>
      <p:sp>
        <p:nvSpPr>
          <p:cNvPr id="3" name="Rectangle 2"/>
          <p:cNvSpPr/>
          <p:nvPr/>
        </p:nvSpPr>
        <p:spPr>
          <a:xfrm>
            <a:off x="5410200" y="345813"/>
            <a:ext cx="3886200" cy="1323439"/>
          </a:xfrm>
          <a:prstGeom prst="rect">
            <a:avLst/>
          </a:prstGeom>
          <a:noFill/>
        </p:spPr>
        <p:txBody>
          <a:bodyPr wrap="square" lIns="91440" tIns="45720" rIns="91440" bIns="45720">
            <a:spAutoFit/>
          </a:bodyPr>
          <a:lstStyle/>
          <a:p>
            <a:pPr algn="ctr"/>
            <a:r>
              <a:rPr lang="en-US" sz="4000" b="1" cap="none" spc="0" dirty="0">
                <a:ln w="0"/>
                <a:solidFill>
                  <a:schemeClr val="tx1"/>
                </a:solidFill>
                <a:effectLst>
                  <a:outerShdw blurRad="38100" dist="19050" dir="2700000" algn="tl" rotWithShape="0">
                    <a:schemeClr val="dk1">
                      <a:alpha val="40000"/>
                    </a:schemeClr>
                  </a:outerShdw>
                </a:effectLst>
              </a:rPr>
              <a:t>Outlier Detection</a:t>
            </a:r>
          </a:p>
        </p:txBody>
      </p:sp>
      <p:pic>
        <p:nvPicPr>
          <p:cNvPr id="4" name="Picture 3"/>
          <p:cNvPicPr>
            <a:picLocks noChangeAspect="1"/>
          </p:cNvPicPr>
          <p:nvPr/>
        </p:nvPicPr>
        <p:blipFill>
          <a:blip r:embed="rId2"/>
          <a:stretch>
            <a:fillRect/>
          </a:stretch>
        </p:blipFill>
        <p:spPr>
          <a:xfrm>
            <a:off x="19665" y="3603925"/>
            <a:ext cx="2924047" cy="2781113"/>
          </a:xfrm>
          <a:prstGeom prst="rect">
            <a:avLst/>
          </a:prstGeom>
        </p:spPr>
      </p:pic>
      <p:pic>
        <p:nvPicPr>
          <p:cNvPr id="5" name="Picture 4"/>
          <p:cNvPicPr>
            <a:picLocks noChangeAspect="1"/>
          </p:cNvPicPr>
          <p:nvPr/>
        </p:nvPicPr>
        <p:blipFill>
          <a:blip r:embed="rId3"/>
          <a:stretch>
            <a:fillRect/>
          </a:stretch>
        </p:blipFill>
        <p:spPr>
          <a:xfrm>
            <a:off x="3086279" y="3603925"/>
            <a:ext cx="3009900" cy="2857313"/>
          </a:xfrm>
          <a:prstGeom prst="rect">
            <a:avLst/>
          </a:prstGeom>
        </p:spPr>
      </p:pic>
      <p:pic>
        <p:nvPicPr>
          <p:cNvPr id="6" name="Picture 5"/>
          <p:cNvPicPr>
            <a:picLocks noChangeAspect="1"/>
          </p:cNvPicPr>
          <p:nvPr/>
        </p:nvPicPr>
        <p:blipFill>
          <a:blip r:embed="rId4"/>
          <a:stretch>
            <a:fillRect/>
          </a:stretch>
        </p:blipFill>
        <p:spPr>
          <a:xfrm>
            <a:off x="6238746" y="3645877"/>
            <a:ext cx="2828925" cy="2857313"/>
          </a:xfrm>
          <a:prstGeom prst="rect">
            <a:avLst/>
          </a:prstGeom>
        </p:spPr>
      </p:pic>
    </p:spTree>
    <p:extLst>
      <p:ext uri="{BB962C8B-B14F-4D97-AF65-F5344CB8AC3E}">
        <p14:creationId xmlns:p14="http://schemas.microsoft.com/office/powerpoint/2010/main" val="3381451787"/>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638800" y="228600"/>
            <a:ext cx="3657600" cy="1323439"/>
          </a:xfrm>
          <a:prstGeom prst="rect">
            <a:avLst/>
          </a:prstGeom>
          <a:noFill/>
        </p:spPr>
        <p:txBody>
          <a:bodyPr wrap="square" lIns="91440" tIns="45720" rIns="91440" bIns="45720">
            <a:spAutoFit/>
          </a:bodyPr>
          <a:lstStyle/>
          <a:p>
            <a:pPr algn="ctr"/>
            <a:r>
              <a:rPr lang="en-US" sz="4000" b="1" cap="none" spc="0" dirty="0">
                <a:ln w="0"/>
                <a:solidFill>
                  <a:schemeClr val="tx1"/>
                </a:solidFill>
                <a:effectLst>
                  <a:outerShdw blurRad="38100" dist="19050" dir="2700000" algn="tl" rotWithShape="0">
                    <a:schemeClr val="dk1">
                      <a:alpha val="40000"/>
                    </a:schemeClr>
                  </a:outerShdw>
                </a:effectLst>
              </a:rPr>
              <a:t>Outlier Removal</a:t>
            </a:r>
          </a:p>
        </p:txBody>
      </p:sp>
      <p:pic>
        <p:nvPicPr>
          <p:cNvPr id="6" name="Picture 5"/>
          <p:cNvPicPr>
            <a:picLocks noChangeAspect="1"/>
          </p:cNvPicPr>
          <p:nvPr/>
        </p:nvPicPr>
        <p:blipFill>
          <a:blip r:embed="rId2"/>
          <a:stretch>
            <a:fillRect/>
          </a:stretch>
        </p:blipFill>
        <p:spPr>
          <a:xfrm>
            <a:off x="304800" y="2057400"/>
            <a:ext cx="8296275" cy="3048000"/>
          </a:xfrm>
          <a:prstGeom prst="rect">
            <a:avLst/>
          </a:prstGeom>
        </p:spPr>
      </p:pic>
    </p:spTree>
    <p:extLst>
      <p:ext uri="{BB962C8B-B14F-4D97-AF65-F5344CB8AC3E}">
        <p14:creationId xmlns:p14="http://schemas.microsoft.com/office/powerpoint/2010/main" val="1137675171"/>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193735" y="533400"/>
            <a:ext cx="4390103" cy="677108"/>
          </a:xfrm>
          <a:prstGeom prst="rect">
            <a:avLst/>
          </a:prstGeom>
          <a:noFill/>
        </p:spPr>
        <p:txBody>
          <a:bodyPr wrap="square" lIns="91440" tIns="45720" rIns="91440" bIns="45720">
            <a:spAutoFit/>
          </a:bodyPr>
          <a:lstStyle/>
          <a:p>
            <a:pPr algn="ctr"/>
            <a:r>
              <a:rPr lang="en-US" sz="3800" b="1" cap="none" spc="0" dirty="0">
                <a:ln w="0"/>
                <a:solidFill>
                  <a:schemeClr val="tx1"/>
                </a:solidFill>
                <a:effectLst>
                  <a:outerShdw blurRad="38100" dist="19050" dir="2700000" algn="tl" rotWithShape="0">
                    <a:schemeClr val="dk1">
                      <a:alpha val="40000"/>
                    </a:schemeClr>
                  </a:outerShdw>
                </a:effectLst>
              </a:rPr>
              <a:t>Normalization</a:t>
            </a:r>
          </a:p>
        </p:txBody>
      </p:sp>
      <p:sp>
        <p:nvSpPr>
          <p:cNvPr id="4" name="Rectangle 3"/>
          <p:cNvSpPr/>
          <p:nvPr/>
        </p:nvSpPr>
        <p:spPr>
          <a:xfrm>
            <a:off x="235974" y="1600200"/>
            <a:ext cx="8831825" cy="2308324"/>
          </a:xfrm>
          <a:prstGeom prst="rect">
            <a:avLst/>
          </a:prstGeom>
        </p:spPr>
        <p:txBody>
          <a:bodyPr wrap="square">
            <a:spAutoFit/>
          </a:bodyPr>
          <a:lstStyle/>
          <a:p>
            <a:pPr marL="342900" indent="-342900">
              <a:buFont typeface="Arial" panose="020B0604020202020204" pitchFamily="34" charset="0"/>
              <a:buChar char="•"/>
            </a:pPr>
            <a:r>
              <a:rPr lang="en-US" sz="2400" dirty="0">
                <a:ln w="0"/>
                <a:effectLst>
                  <a:outerShdw blurRad="38100" dist="19050" dir="2700000" algn="tl" rotWithShape="0">
                    <a:schemeClr val="dk1">
                      <a:alpha val="40000"/>
                    </a:schemeClr>
                  </a:outerShdw>
                </a:effectLst>
              </a:rPr>
              <a:t>The following three variables were not in normalized form</a:t>
            </a:r>
          </a:p>
          <a:p>
            <a:pPr marL="854130" lvl="1" indent="-342900">
              <a:buFont typeface="Arial" panose="020B0604020202020204" pitchFamily="34" charset="0"/>
              <a:buChar char="•"/>
            </a:pPr>
            <a:r>
              <a:rPr lang="en-US" sz="2400" dirty="0">
                <a:ln w="0"/>
                <a:effectLst>
                  <a:outerShdw blurRad="38100" dist="19050" dir="2700000" algn="tl" rotWithShape="0">
                    <a:schemeClr val="dk1">
                      <a:alpha val="40000"/>
                    </a:schemeClr>
                  </a:outerShdw>
                </a:effectLst>
              </a:rPr>
              <a:t>Pregnancies, Age, Diabetes Pedigree Function</a:t>
            </a:r>
          </a:p>
          <a:p>
            <a:pPr marL="342900" indent="-342900">
              <a:buFont typeface="Arial" panose="020B0604020202020204" pitchFamily="34" charset="0"/>
              <a:buChar char="•"/>
            </a:pPr>
            <a:r>
              <a:rPr lang="en-US" sz="2400" dirty="0">
                <a:ln w="0"/>
                <a:effectLst>
                  <a:outerShdw blurRad="38100" dist="19050" dir="2700000" algn="tl" rotWithShape="0">
                    <a:schemeClr val="dk1">
                      <a:alpha val="40000"/>
                    </a:schemeClr>
                  </a:outerShdw>
                </a:effectLst>
              </a:rPr>
              <a:t>Hence we employed Z-Score Transformation on these variables</a:t>
            </a:r>
          </a:p>
          <a:p>
            <a:pPr marL="342900" indent="-342900">
              <a:buFont typeface="Arial" panose="020B0604020202020204" pitchFamily="34" charset="0"/>
              <a:buChar char="•"/>
            </a:pPr>
            <a:r>
              <a:rPr lang="en-US" sz="2400" dirty="0">
                <a:ln w="0"/>
                <a:effectLst>
                  <a:outerShdw blurRad="38100" dist="19050" dir="2700000" algn="tl" rotWithShape="0">
                    <a:schemeClr val="dk1">
                      <a:alpha val="40000"/>
                    </a:schemeClr>
                  </a:outerShdw>
                </a:effectLst>
              </a:rPr>
              <a:t>Below graphs represent Z-Score Transformed histograms for the above variables </a:t>
            </a:r>
          </a:p>
        </p:txBody>
      </p:sp>
      <p:pic>
        <p:nvPicPr>
          <p:cNvPr id="5" name="Picture 4"/>
          <p:cNvPicPr>
            <a:picLocks noChangeAspect="1"/>
          </p:cNvPicPr>
          <p:nvPr/>
        </p:nvPicPr>
        <p:blipFill>
          <a:blip r:embed="rId2"/>
          <a:stretch>
            <a:fillRect/>
          </a:stretch>
        </p:blipFill>
        <p:spPr>
          <a:xfrm>
            <a:off x="235974" y="3908524"/>
            <a:ext cx="2270767" cy="1906701"/>
          </a:xfrm>
          <a:prstGeom prst="rect">
            <a:avLst/>
          </a:prstGeom>
        </p:spPr>
      </p:pic>
      <p:pic>
        <p:nvPicPr>
          <p:cNvPr id="11" name="Picture 10"/>
          <p:cNvPicPr>
            <a:picLocks noChangeAspect="1"/>
          </p:cNvPicPr>
          <p:nvPr/>
        </p:nvPicPr>
        <p:blipFill>
          <a:blip r:embed="rId3"/>
          <a:stretch>
            <a:fillRect/>
          </a:stretch>
        </p:blipFill>
        <p:spPr>
          <a:xfrm>
            <a:off x="3022631" y="3908524"/>
            <a:ext cx="2438400" cy="1951846"/>
          </a:xfrm>
          <a:prstGeom prst="rect">
            <a:avLst/>
          </a:prstGeom>
        </p:spPr>
      </p:pic>
      <p:pic>
        <p:nvPicPr>
          <p:cNvPr id="12" name="Picture 11"/>
          <p:cNvPicPr>
            <a:picLocks noChangeAspect="1"/>
          </p:cNvPicPr>
          <p:nvPr/>
        </p:nvPicPr>
        <p:blipFill>
          <a:blip r:embed="rId4"/>
          <a:stretch>
            <a:fillRect/>
          </a:stretch>
        </p:blipFill>
        <p:spPr>
          <a:xfrm>
            <a:off x="6049845" y="3908524"/>
            <a:ext cx="2677882" cy="1951846"/>
          </a:xfrm>
          <a:prstGeom prst="rect">
            <a:avLst/>
          </a:prstGeom>
        </p:spPr>
      </p:pic>
    </p:spTree>
    <p:extLst>
      <p:ext uri="{BB962C8B-B14F-4D97-AF65-F5344CB8AC3E}">
        <p14:creationId xmlns:p14="http://schemas.microsoft.com/office/powerpoint/2010/main" val="120173344"/>
      </p:ext>
    </p:extLst>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181600" y="86142"/>
            <a:ext cx="4390103" cy="1754326"/>
          </a:xfrm>
          <a:prstGeom prst="rect">
            <a:avLst/>
          </a:prstGeom>
          <a:noFill/>
        </p:spPr>
        <p:txBody>
          <a:bodyPr wrap="square" lIns="91440" tIns="45720" rIns="91440" bIns="45720">
            <a:spAutoFit/>
          </a:bodyPr>
          <a:lstStyle/>
          <a:p>
            <a:pPr algn="ctr"/>
            <a:r>
              <a:rPr lang="en-US" sz="3600" b="1" cap="none" spc="0" dirty="0">
                <a:ln w="0"/>
                <a:solidFill>
                  <a:schemeClr val="tx1"/>
                </a:solidFill>
                <a:effectLst>
                  <a:outerShdw blurRad="38100" dist="19050" dir="2700000" algn="tl" rotWithShape="0">
                    <a:schemeClr val="dk1">
                      <a:alpha val="40000"/>
                    </a:schemeClr>
                  </a:outerShdw>
                </a:effectLst>
              </a:rPr>
              <a:t>Data</a:t>
            </a:r>
          </a:p>
          <a:p>
            <a:pPr algn="ctr"/>
            <a:r>
              <a:rPr lang="en-US" sz="3600" b="1" cap="none" spc="0" dirty="0">
                <a:ln w="0"/>
                <a:solidFill>
                  <a:schemeClr val="tx1"/>
                </a:solidFill>
                <a:effectLst>
                  <a:outerShdw blurRad="38100" dist="19050" dir="2700000" algn="tl" rotWithShape="0">
                    <a:schemeClr val="dk1">
                      <a:alpha val="40000"/>
                    </a:schemeClr>
                  </a:outerShdw>
                </a:effectLst>
              </a:rPr>
              <a:t>Partitioning and Evaluation</a:t>
            </a:r>
          </a:p>
        </p:txBody>
      </p:sp>
      <p:sp>
        <p:nvSpPr>
          <p:cNvPr id="4" name="Rectangle 3"/>
          <p:cNvSpPr/>
          <p:nvPr/>
        </p:nvSpPr>
        <p:spPr>
          <a:xfrm>
            <a:off x="-3629" y="2057400"/>
            <a:ext cx="9144000" cy="4524315"/>
          </a:xfrm>
          <a:prstGeom prst="rect">
            <a:avLst/>
          </a:prstGeom>
        </p:spPr>
        <p:txBody>
          <a:bodyPr wrap="square">
            <a:spAutoFit/>
          </a:bodyPr>
          <a:lstStyle/>
          <a:p>
            <a:pPr marL="342900" indent="-342900">
              <a:buFont typeface="Arial" panose="020B0604020202020204" pitchFamily="34" charset="0"/>
              <a:buChar char="•"/>
            </a:pPr>
            <a:r>
              <a:rPr lang="en-US" sz="2400" dirty="0">
                <a:ln w="0"/>
                <a:effectLst>
                  <a:outerShdw blurRad="38100" dist="19050" dir="2700000" algn="tl" rotWithShape="0">
                    <a:schemeClr val="dk1">
                      <a:alpha val="40000"/>
                    </a:schemeClr>
                  </a:outerShdw>
                </a:effectLst>
              </a:rPr>
              <a:t>The Dataset was split into Train and test with the </a:t>
            </a:r>
            <a:r>
              <a:rPr lang="en-US" sz="2400" dirty="0" err="1">
                <a:ln w="0"/>
                <a:effectLst>
                  <a:outerShdw blurRad="38100" dist="19050" dir="2700000" algn="tl" rotWithShape="0">
                    <a:schemeClr val="dk1">
                      <a:alpha val="40000"/>
                    </a:schemeClr>
                  </a:outerShdw>
                </a:effectLst>
              </a:rPr>
              <a:t>Sample.Split</a:t>
            </a:r>
            <a:r>
              <a:rPr lang="en-US" sz="2400" dirty="0">
                <a:ln w="0"/>
                <a:effectLst>
                  <a:outerShdw blurRad="38100" dist="19050" dir="2700000" algn="tl" rotWithShape="0">
                    <a:schemeClr val="dk1">
                      <a:alpha val="40000"/>
                    </a:schemeClr>
                  </a:outerShdw>
                </a:effectLst>
              </a:rPr>
              <a:t> function provided in the </a:t>
            </a:r>
            <a:r>
              <a:rPr lang="en-US" sz="2400" dirty="0" err="1">
                <a:ln w="0"/>
                <a:effectLst>
                  <a:outerShdw blurRad="38100" dist="19050" dir="2700000" algn="tl" rotWithShape="0">
                    <a:schemeClr val="dk1">
                      <a:alpha val="40000"/>
                    </a:schemeClr>
                  </a:outerShdw>
                </a:effectLst>
              </a:rPr>
              <a:t>caTools</a:t>
            </a:r>
            <a:r>
              <a:rPr lang="en-US" sz="2400" dirty="0">
                <a:ln w="0"/>
                <a:effectLst>
                  <a:outerShdw blurRad="38100" dist="19050" dir="2700000" algn="tl" rotWithShape="0">
                    <a:schemeClr val="dk1">
                      <a:alpha val="40000"/>
                    </a:schemeClr>
                  </a:outerShdw>
                </a:effectLst>
              </a:rPr>
              <a:t> library. Split Ratio of 70% was employed.</a:t>
            </a:r>
          </a:p>
          <a:p>
            <a:pPr marL="342900" indent="-342900">
              <a:buFont typeface="Arial" panose="020B0604020202020204" pitchFamily="34" charset="0"/>
              <a:buChar char="•"/>
            </a:pPr>
            <a:r>
              <a:rPr lang="en-US" sz="2400" dirty="0">
                <a:ln w="0"/>
                <a:effectLst>
                  <a:outerShdw blurRad="38100" dist="19050" dir="2700000" algn="tl" rotWithShape="0">
                    <a:schemeClr val="dk1">
                      <a:alpha val="40000"/>
                    </a:schemeClr>
                  </a:outerShdw>
                </a:effectLst>
              </a:rPr>
              <a:t>Below t-test was performed on the partitions to validate the partitioning;</a:t>
            </a:r>
          </a:p>
          <a:p>
            <a:pPr marL="854130" lvl="1" indent="-342900">
              <a:buFont typeface="Arial" panose="020B0604020202020204" pitchFamily="34" charset="0"/>
              <a:buChar char="•"/>
            </a:pPr>
            <a:r>
              <a:rPr lang="en-US" sz="2400" dirty="0">
                <a:ln w="0"/>
                <a:effectLst>
                  <a:outerShdw blurRad="38100" dist="19050" dir="2700000" algn="tl" rotWithShape="0">
                    <a:schemeClr val="dk1">
                      <a:alpha val="40000"/>
                    </a:schemeClr>
                  </a:outerShdw>
                </a:effectLst>
              </a:rPr>
              <a:t>T-test for Glucose : p-value – 0.57</a:t>
            </a:r>
          </a:p>
          <a:p>
            <a:pPr marL="854130" lvl="1" indent="-342900">
              <a:buFont typeface="Arial" panose="020B0604020202020204" pitchFamily="34" charset="0"/>
              <a:buChar char="•"/>
            </a:pPr>
            <a:r>
              <a:rPr lang="en-US" sz="2400" dirty="0">
                <a:ln w="0"/>
                <a:effectLst>
                  <a:outerShdw blurRad="38100" dist="19050" dir="2700000" algn="tl" rotWithShape="0">
                    <a:schemeClr val="dk1">
                      <a:alpha val="40000"/>
                    </a:schemeClr>
                  </a:outerShdw>
                </a:effectLst>
              </a:rPr>
              <a:t>T-test for </a:t>
            </a:r>
            <a:r>
              <a:rPr lang="en-US" sz="2400" dirty="0" err="1">
                <a:ln w="0"/>
                <a:effectLst>
                  <a:outerShdw blurRad="38100" dist="19050" dir="2700000" algn="tl" rotWithShape="0">
                    <a:schemeClr val="dk1">
                      <a:alpha val="40000"/>
                    </a:schemeClr>
                  </a:outerShdw>
                </a:effectLst>
              </a:rPr>
              <a:t>SkinThickness</a:t>
            </a:r>
            <a:r>
              <a:rPr lang="en-US" sz="2400" dirty="0">
                <a:ln w="0"/>
                <a:effectLst>
                  <a:outerShdw blurRad="38100" dist="19050" dir="2700000" algn="tl" rotWithShape="0">
                    <a:schemeClr val="dk1">
                      <a:alpha val="40000"/>
                    </a:schemeClr>
                  </a:outerShdw>
                </a:effectLst>
              </a:rPr>
              <a:t>: p-value - 0.41</a:t>
            </a:r>
          </a:p>
          <a:p>
            <a:pPr marL="854130" lvl="1" indent="-342900">
              <a:buFont typeface="Arial" panose="020B0604020202020204" pitchFamily="34" charset="0"/>
              <a:buChar char="•"/>
            </a:pPr>
            <a:r>
              <a:rPr lang="en-US" sz="2400" dirty="0">
                <a:ln w="0"/>
                <a:effectLst>
                  <a:outerShdw blurRad="38100" dist="19050" dir="2700000" algn="tl" rotWithShape="0">
                    <a:schemeClr val="dk1">
                      <a:alpha val="40000"/>
                    </a:schemeClr>
                  </a:outerShdw>
                </a:effectLst>
              </a:rPr>
              <a:t>T-test for BMI: p-value – 0.89</a:t>
            </a:r>
          </a:p>
          <a:p>
            <a:pPr marL="854130" lvl="1" indent="-342900">
              <a:buFont typeface="Arial" panose="020B0604020202020204" pitchFamily="34" charset="0"/>
              <a:buChar char="•"/>
            </a:pPr>
            <a:r>
              <a:rPr lang="en-US" sz="2400" dirty="0">
                <a:ln w="0"/>
                <a:effectLst>
                  <a:outerShdw blurRad="38100" dist="19050" dir="2700000" algn="tl" rotWithShape="0">
                    <a:schemeClr val="dk1">
                      <a:alpha val="40000"/>
                    </a:schemeClr>
                  </a:outerShdw>
                </a:effectLst>
              </a:rPr>
              <a:t>T-test for Pregnancies: p-value – 0.16</a:t>
            </a:r>
          </a:p>
          <a:p>
            <a:pPr marL="342900" indent="-342900">
              <a:buFont typeface="Arial" panose="020B0604020202020204" pitchFamily="34" charset="0"/>
              <a:buChar char="•"/>
            </a:pPr>
            <a:r>
              <a:rPr lang="en-US" sz="2400" dirty="0">
                <a:ln w="0"/>
                <a:effectLst>
                  <a:outerShdw blurRad="38100" dist="19050" dir="2700000" algn="tl" rotWithShape="0">
                    <a:schemeClr val="dk1">
                      <a:alpha val="40000"/>
                    </a:schemeClr>
                  </a:outerShdw>
                </a:effectLst>
              </a:rPr>
              <a:t>Based on the results above we conclude the </a:t>
            </a:r>
          </a:p>
          <a:p>
            <a:r>
              <a:rPr lang="en-US" sz="2400" dirty="0">
                <a:ln w="0"/>
                <a:effectLst>
                  <a:outerShdw blurRad="38100" dist="19050" dir="2700000" algn="tl" rotWithShape="0">
                    <a:schemeClr val="dk1">
                      <a:alpha val="40000"/>
                    </a:schemeClr>
                  </a:outerShdw>
                </a:effectLst>
              </a:rPr>
              <a:t>    partition is valid.</a:t>
            </a:r>
          </a:p>
          <a:p>
            <a:pPr marL="342900" indent="-342900">
              <a:buFont typeface="Arial" panose="020B0604020202020204" pitchFamily="34" charset="0"/>
              <a:buChar char="•"/>
            </a:pPr>
            <a:endParaRPr lang="en-US" sz="2400" dirty="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46812647"/>
      </p:ext>
    </p:extLst>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206" y="1307219"/>
            <a:ext cx="9144000" cy="630942"/>
          </a:xfrm>
          <a:prstGeom prst="rect">
            <a:avLst/>
          </a:prstGeom>
        </p:spPr>
        <p:txBody>
          <a:bodyPr wrap="square">
            <a:spAutoFit/>
          </a:bodyPr>
          <a:lstStyle/>
          <a:p>
            <a:pPr algn="ctr"/>
            <a:r>
              <a:rPr lang="en-US" sz="3000" b="1" u="sng" dirty="0">
                <a:ln w="0"/>
                <a:effectLst>
                  <a:outerShdw blurRad="38100" dist="19050" dir="2700000" algn="tl" rotWithShape="0">
                    <a:schemeClr val="dk1">
                      <a:alpha val="40000"/>
                    </a:schemeClr>
                  </a:outerShdw>
                </a:effectLst>
              </a:rPr>
              <a:t>Unsupervised Learning Method</a:t>
            </a:r>
          </a:p>
          <a:p>
            <a:pPr algn="ctr"/>
            <a:endParaRPr lang="en-US" sz="500" b="1" u="sng" dirty="0">
              <a:ln w="0"/>
              <a:effectLst>
                <a:outerShdw blurRad="38100" dist="19050" dir="2700000" algn="tl" rotWithShape="0">
                  <a:schemeClr val="dk1">
                    <a:alpha val="40000"/>
                  </a:schemeClr>
                </a:outerShdw>
              </a:effectLst>
            </a:endParaRPr>
          </a:p>
        </p:txBody>
      </p:sp>
      <p:sp>
        <p:nvSpPr>
          <p:cNvPr id="5" name="Rectangle 4"/>
          <p:cNvSpPr/>
          <p:nvPr/>
        </p:nvSpPr>
        <p:spPr>
          <a:xfrm>
            <a:off x="5181600" y="445532"/>
            <a:ext cx="4390103" cy="707886"/>
          </a:xfrm>
          <a:prstGeom prst="rect">
            <a:avLst/>
          </a:prstGeom>
          <a:noFill/>
        </p:spPr>
        <p:txBody>
          <a:bodyPr wrap="square" lIns="91440" tIns="45720" rIns="91440" bIns="45720">
            <a:spAutoFit/>
          </a:bodyPr>
          <a:lstStyle/>
          <a:p>
            <a:pPr algn="ctr"/>
            <a:r>
              <a:rPr lang="en-US" sz="4000" b="1" cap="none" spc="0" dirty="0">
                <a:ln w="0"/>
                <a:solidFill>
                  <a:schemeClr val="tx1"/>
                </a:solidFill>
                <a:effectLst>
                  <a:outerShdw blurRad="38100" dist="19050" dir="2700000" algn="tl" rotWithShape="0">
                    <a:schemeClr val="dk1">
                      <a:alpha val="40000"/>
                    </a:schemeClr>
                  </a:outerShdw>
                </a:effectLst>
              </a:rPr>
              <a:t>Data Modeling</a:t>
            </a:r>
          </a:p>
        </p:txBody>
      </p:sp>
      <p:pic>
        <p:nvPicPr>
          <p:cNvPr id="6" name="Picture 5"/>
          <p:cNvPicPr>
            <a:picLocks noChangeAspect="1"/>
          </p:cNvPicPr>
          <p:nvPr/>
        </p:nvPicPr>
        <p:blipFill>
          <a:blip r:embed="rId2"/>
          <a:stretch>
            <a:fillRect/>
          </a:stretch>
        </p:blipFill>
        <p:spPr>
          <a:xfrm>
            <a:off x="3809999" y="2286000"/>
            <a:ext cx="5334001" cy="4133862"/>
          </a:xfrm>
          <a:prstGeom prst="rect">
            <a:avLst/>
          </a:prstGeom>
        </p:spPr>
      </p:pic>
      <p:sp>
        <p:nvSpPr>
          <p:cNvPr id="7" name="TextBox 6"/>
          <p:cNvSpPr txBox="1"/>
          <p:nvPr/>
        </p:nvSpPr>
        <p:spPr>
          <a:xfrm>
            <a:off x="2309" y="1928283"/>
            <a:ext cx="3809999" cy="4416594"/>
          </a:xfrm>
          <a:prstGeom prst="rect">
            <a:avLst/>
          </a:prstGeom>
          <a:noFill/>
        </p:spPr>
        <p:txBody>
          <a:bodyPr wrap="square" rtlCol="0">
            <a:spAutoFit/>
          </a:bodyPr>
          <a:lstStyle/>
          <a:p>
            <a:pPr marL="230188" indent="-230188" algn="just">
              <a:buFont typeface="Arial" panose="020B0604020202020204" pitchFamily="34" charset="0"/>
              <a:buChar char="•"/>
            </a:pPr>
            <a:r>
              <a:rPr lang="en-US" sz="2000" dirty="0">
                <a:ln w="0"/>
                <a:effectLst>
                  <a:outerShdw blurRad="38100" dist="19050" dir="2700000" algn="tl" rotWithShape="0">
                    <a:schemeClr val="dk1">
                      <a:alpha val="40000"/>
                    </a:schemeClr>
                  </a:outerShdw>
                </a:effectLst>
              </a:rPr>
              <a:t>K-means Clustering</a:t>
            </a:r>
          </a:p>
          <a:p>
            <a:pPr marL="230188" indent="-230188" algn="just">
              <a:buFont typeface="Arial" panose="020B0604020202020204" pitchFamily="34" charset="0"/>
              <a:buChar char="•"/>
            </a:pPr>
            <a:endParaRPr lang="en-US" sz="500" dirty="0">
              <a:ln w="0"/>
              <a:effectLst>
                <a:outerShdw blurRad="38100" dist="19050" dir="2700000" algn="tl" rotWithShape="0">
                  <a:schemeClr val="dk1">
                    <a:alpha val="40000"/>
                  </a:schemeClr>
                </a:outerShdw>
              </a:effectLst>
            </a:endParaRPr>
          </a:p>
          <a:p>
            <a:pPr marL="342900" indent="-342900" algn="just">
              <a:buFont typeface="Wingdings" panose="05000000000000000000" pitchFamily="2" charset="2"/>
              <a:buChar char="Ø"/>
            </a:pPr>
            <a:r>
              <a:rPr lang="en-US" sz="1600" dirty="0">
                <a:ln w="0"/>
                <a:effectLst>
                  <a:outerShdw blurRad="38100" dist="19050" dir="2700000" algn="tl" rotWithShape="0">
                    <a:schemeClr val="dk1">
                      <a:alpha val="40000"/>
                    </a:schemeClr>
                  </a:outerShdw>
                </a:effectLst>
              </a:rPr>
              <a:t>Cluster data based on their similarity.</a:t>
            </a:r>
          </a:p>
          <a:p>
            <a:pPr marL="342900" indent="-342900" algn="just">
              <a:buFont typeface="Wingdings" panose="05000000000000000000" pitchFamily="2" charset="2"/>
              <a:buChar char="Ø"/>
            </a:pPr>
            <a:r>
              <a:rPr lang="en-US" sz="1600" dirty="0">
                <a:ln w="0"/>
                <a:effectLst>
                  <a:outerShdw blurRad="38100" dist="19050" dir="2700000" algn="tl" rotWithShape="0">
                    <a:schemeClr val="dk1">
                      <a:alpha val="40000"/>
                    </a:schemeClr>
                  </a:outerShdw>
                </a:effectLst>
              </a:rPr>
              <a:t>OUTCOME column removed for this technique; and the algorithm just tries to find patterns in the data. </a:t>
            </a:r>
          </a:p>
          <a:p>
            <a:pPr marL="342900" indent="-342900" algn="just">
              <a:buFont typeface="Wingdings" panose="05000000000000000000" pitchFamily="2" charset="2"/>
              <a:buChar char="Ø"/>
            </a:pPr>
            <a:r>
              <a:rPr lang="en-US" sz="1600" dirty="0">
                <a:ln w="0"/>
                <a:effectLst>
                  <a:outerShdw blurRad="38100" dist="19050" dir="2700000" algn="tl" rotWithShape="0">
                    <a:schemeClr val="dk1">
                      <a:alpha val="40000"/>
                    </a:schemeClr>
                  </a:outerShdw>
                </a:effectLst>
              </a:rPr>
              <a:t>For the convenience of visualization, we have taken the first two principle components as the new feature variables and conduct k-means only on these two dimensional data.</a:t>
            </a:r>
          </a:p>
          <a:p>
            <a:pPr marL="342900" indent="-342900" algn="just">
              <a:buFont typeface="Wingdings" panose="05000000000000000000" pitchFamily="2" charset="2"/>
              <a:buChar char="Ø"/>
            </a:pPr>
            <a:r>
              <a:rPr lang="en-US" sz="1600" dirty="0">
                <a:ln w="0"/>
                <a:effectLst>
                  <a:outerShdw blurRad="38100" dist="19050" dir="2700000" algn="tl" rotWithShape="0">
                    <a:schemeClr val="dk1">
                      <a:alpha val="40000"/>
                    </a:schemeClr>
                  </a:outerShdw>
                </a:effectLst>
              </a:rPr>
              <a:t>Figure shows the resulting scatter plot with different clusters in different colors. The solid black circles are the centers of the clusters.</a:t>
            </a:r>
          </a:p>
        </p:txBody>
      </p:sp>
    </p:spTree>
    <p:extLst>
      <p:ext uri="{BB962C8B-B14F-4D97-AF65-F5344CB8AC3E}">
        <p14:creationId xmlns:p14="http://schemas.microsoft.com/office/powerpoint/2010/main" val="2640873643"/>
      </p:ext>
    </p:extLst>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862" y="1447800"/>
            <a:ext cx="9144000" cy="1077218"/>
          </a:xfrm>
          <a:prstGeom prst="rect">
            <a:avLst/>
          </a:prstGeom>
        </p:spPr>
        <p:txBody>
          <a:bodyPr wrap="square">
            <a:spAutoFit/>
          </a:bodyPr>
          <a:lstStyle/>
          <a:p>
            <a:pPr algn="ctr"/>
            <a:r>
              <a:rPr lang="en-US" sz="3500" b="1" u="sng" dirty="0">
                <a:ln w="0"/>
                <a:effectLst>
                  <a:outerShdw blurRad="38100" dist="19050" dir="2700000" algn="tl" rotWithShape="0">
                    <a:schemeClr val="dk1">
                      <a:alpha val="40000"/>
                    </a:schemeClr>
                  </a:outerShdw>
                </a:effectLst>
              </a:rPr>
              <a:t>Supervised Learning Method</a:t>
            </a:r>
          </a:p>
          <a:p>
            <a:endParaRPr lang="en-US" sz="500" b="1" u="sng" dirty="0">
              <a:ln w="0"/>
              <a:effectLst>
                <a:outerShdw blurRad="38100" dist="19050" dir="2700000" algn="tl" rotWithShape="0">
                  <a:schemeClr val="dk1">
                    <a:alpha val="40000"/>
                  </a:schemeClr>
                </a:outerShdw>
              </a:effectLst>
            </a:endParaRPr>
          </a:p>
          <a:p>
            <a:pPr marL="342900" indent="-342900">
              <a:buFont typeface="Arial" panose="020B0604020202020204" pitchFamily="34" charset="0"/>
              <a:buChar char="•"/>
            </a:pPr>
            <a:r>
              <a:rPr lang="en-US" sz="2400" dirty="0">
                <a:ln w="0"/>
                <a:effectLst>
                  <a:outerShdw blurRad="38100" dist="19050" dir="2700000" algn="tl" rotWithShape="0">
                    <a:schemeClr val="dk1">
                      <a:alpha val="40000"/>
                    </a:schemeClr>
                  </a:outerShdw>
                </a:effectLst>
              </a:rPr>
              <a:t>Logistic Regression</a:t>
            </a:r>
          </a:p>
        </p:txBody>
      </p:sp>
      <p:pic>
        <p:nvPicPr>
          <p:cNvPr id="5" name="Picture 4"/>
          <p:cNvPicPr>
            <a:picLocks noChangeAspect="1"/>
          </p:cNvPicPr>
          <p:nvPr/>
        </p:nvPicPr>
        <p:blipFill>
          <a:blip r:embed="rId3"/>
          <a:stretch>
            <a:fillRect/>
          </a:stretch>
        </p:blipFill>
        <p:spPr>
          <a:xfrm>
            <a:off x="0" y="2667000"/>
            <a:ext cx="3657600" cy="2878224"/>
          </a:xfrm>
          <a:prstGeom prst="rect">
            <a:avLst/>
          </a:prstGeom>
        </p:spPr>
      </p:pic>
      <p:sp>
        <p:nvSpPr>
          <p:cNvPr id="7" name="Rectangle 6"/>
          <p:cNvSpPr/>
          <p:nvPr/>
        </p:nvSpPr>
        <p:spPr>
          <a:xfrm>
            <a:off x="3886200" y="2052551"/>
            <a:ext cx="3581400" cy="4247317"/>
          </a:xfrm>
          <a:prstGeom prst="rect">
            <a:avLst/>
          </a:prstGeom>
        </p:spPr>
        <p:txBody>
          <a:bodyPr wrap="square">
            <a:spAutoFit/>
          </a:bodyPr>
          <a:lstStyle/>
          <a:p>
            <a:r>
              <a:rPr lang="en-US" sz="1450" b="1" dirty="0"/>
              <a:t>Result from Logistic Regression</a:t>
            </a:r>
          </a:p>
          <a:p>
            <a:r>
              <a:rPr lang="en-US" sz="1450" b="1" dirty="0"/>
              <a:t>AUC = 0.835292 (not bad)</a:t>
            </a:r>
          </a:p>
          <a:p>
            <a:endParaRPr lang="en-US" sz="1450" dirty="0"/>
          </a:p>
          <a:p>
            <a:r>
              <a:rPr lang="en-US" sz="1450" dirty="0"/>
              <a:t># Accuracy : 0.7719</a:t>
            </a:r>
          </a:p>
          <a:p>
            <a:r>
              <a:rPr lang="en-US" sz="1450" dirty="0"/>
              <a:t># 95% CI : (0.7119, 0.8247)</a:t>
            </a:r>
          </a:p>
          <a:p>
            <a:r>
              <a:rPr lang="en-US" sz="1450" dirty="0"/>
              <a:t># No Information Rate : 0.6842          </a:t>
            </a:r>
          </a:p>
          <a:p>
            <a:r>
              <a:rPr lang="en-US" sz="1450" dirty="0"/>
              <a:t># P-Value [</a:t>
            </a:r>
            <a:r>
              <a:rPr lang="en-US" sz="1450" dirty="0" err="1"/>
              <a:t>Acc</a:t>
            </a:r>
            <a:r>
              <a:rPr lang="en-US" sz="1450" dirty="0"/>
              <a:t> &gt; NIR] : 0.00219         </a:t>
            </a:r>
          </a:p>
          <a:p>
            <a:r>
              <a:rPr lang="en-US" sz="1450" dirty="0"/>
              <a:t># Kappa : 0.4431          </a:t>
            </a:r>
          </a:p>
          <a:p>
            <a:r>
              <a:rPr lang="en-US" sz="1450" dirty="0"/>
              <a:t># </a:t>
            </a:r>
            <a:r>
              <a:rPr lang="en-US" sz="1450" dirty="0" err="1"/>
              <a:t>Mcnemar's</a:t>
            </a:r>
            <a:r>
              <a:rPr lang="en-US" sz="1450" dirty="0"/>
              <a:t> Test P-Value : 0.07142         </a:t>
            </a:r>
          </a:p>
          <a:p>
            <a:r>
              <a:rPr lang="en-US" sz="1450" dirty="0"/>
              <a:t># Sensitivity : 0.5417          </a:t>
            </a:r>
          </a:p>
          <a:p>
            <a:r>
              <a:rPr lang="en-US" sz="1450" dirty="0"/>
              <a:t># Specificity : 0.8782          </a:t>
            </a:r>
          </a:p>
          <a:p>
            <a:r>
              <a:rPr lang="en-US" sz="1450" dirty="0"/>
              <a:t># </a:t>
            </a:r>
            <a:r>
              <a:rPr lang="en-US" sz="1450" dirty="0" err="1"/>
              <a:t>Pos</a:t>
            </a:r>
            <a:r>
              <a:rPr lang="en-US" sz="1450" dirty="0"/>
              <a:t> </a:t>
            </a:r>
            <a:r>
              <a:rPr lang="en-US" sz="1450" dirty="0" err="1"/>
              <a:t>Pred</a:t>
            </a:r>
            <a:r>
              <a:rPr lang="en-US" sz="1450" dirty="0"/>
              <a:t> Value : 0.6724          </a:t>
            </a:r>
          </a:p>
          <a:p>
            <a:r>
              <a:rPr lang="en-US" sz="1450" dirty="0"/>
              <a:t># Neg </a:t>
            </a:r>
            <a:r>
              <a:rPr lang="en-US" sz="1450" dirty="0" err="1"/>
              <a:t>Pred</a:t>
            </a:r>
            <a:r>
              <a:rPr lang="en-US" sz="1450" dirty="0"/>
              <a:t> Value : 0.8059          </a:t>
            </a:r>
          </a:p>
          <a:p>
            <a:r>
              <a:rPr lang="en-US" sz="1450" dirty="0"/>
              <a:t># Prevalence : 0.3158          </a:t>
            </a:r>
          </a:p>
          <a:p>
            <a:r>
              <a:rPr lang="en-US" sz="1450" dirty="0"/>
              <a:t># Detection Rate : 0.1711          </a:t>
            </a:r>
          </a:p>
          <a:p>
            <a:r>
              <a:rPr lang="en-US" sz="1450" dirty="0"/>
              <a:t># Detection Prevalence : 0.2544          </a:t>
            </a:r>
          </a:p>
          <a:p>
            <a:r>
              <a:rPr lang="en-US" sz="1450" dirty="0"/>
              <a:t># Balanced Accuracy : 0.7099</a:t>
            </a:r>
          </a:p>
          <a:p>
            <a:r>
              <a:rPr lang="en-US" sz="1450" dirty="0"/>
              <a:t># 'Positive' Class : X1 </a:t>
            </a:r>
          </a:p>
        </p:txBody>
      </p:sp>
      <p:sp>
        <p:nvSpPr>
          <p:cNvPr id="6" name="Rectangle 5"/>
          <p:cNvSpPr/>
          <p:nvPr/>
        </p:nvSpPr>
        <p:spPr>
          <a:xfrm>
            <a:off x="5334000" y="247471"/>
            <a:ext cx="4390103" cy="1200329"/>
          </a:xfrm>
          <a:prstGeom prst="rect">
            <a:avLst/>
          </a:prstGeom>
          <a:noFill/>
        </p:spPr>
        <p:txBody>
          <a:bodyPr wrap="square" lIns="91440" tIns="45720" rIns="91440" bIns="45720">
            <a:spAutoFit/>
          </a:bodyPr>
          <a:lstStyle/>
          <a:p>
            <a:pPr algn="ctr"/>
            <a:r>
              <a:rPr lang="en-US" sz="3600" b="1" cap="none" spc="0" dirty="0">
                <a:ln w="0"/>
                <a:solidFill>
                  <a:schemeClr val="tx1"/>
                </a:solidFill>
                <a:effectLst>
                  <a:outerShdw blurRad="38100" dist="19050" dir="2700000" algn="tl" rotWithShape="0">
                    <a:schemeClr val="dk1">
                      <a:alpha val="40000"/>
                    </a:schemeClr>
                  </a:outerShdw>
                </a:effectLst>
              </a:rPr>
              <a:t>Data Modeling</a:t>
            </a:r>
          </a:p>
          <a:p>
            <a:pPr algn="ctr"/>
            <a:r>
              <a:rPr lang="en-US" sz="3600" b="1" dirty="0">
                <a:ln w="0"/>
                <a:effectLst>
                  <a:outerShdw blurRad="38100" dist="19050" dir="2700000" algn="tl" rotWithShape="0">
                    <a:schemeClr val="dk1">
                      <a:alpha val="40000"/>
                    </a:schemeClr>
                  </a:outerShdw>
                </a:effectLst>
              </a:rPr>
              <a:t>(Contd..)</a:t>
            </a:r>
            <a:endParaRPr lang="en-US" sz="3600" b="1"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089715905"/>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5791200" y="381000"/>
            <a:ext cx="3733800" cy="673510"/>
          </a:xfrm>
          <a:prstGeom prst="rect">
            <a:avLst/>
          </a:prstGeom>
        </p:spPr>
        <p:txBody>
          <a:bodyPr anchor="t"/>
          <a:lstStyle>
            <a:lvl1pPr algn="ctr" defTabSz="511230" rtl="0" eaLnBrk="1" fontAlgn="base" hangingPunct="1">
              <a:spcBef>
                <a:spcPct val="0"/>
              </a:spcBef>
              <a:spcAft>
                <a:spcPct val="0"/>
              </a:spcAft>
              <a:defRPr sz="4900" kern="1200">
                <a:solidFill>
                  <a:schemeClr val="tx1"/>
                </a:solidFill>
                <a:latin typeface="+mj-lt"/>
                <a:ea typeface="ＭＳ Ｐゴシック" pitchFamily="-112" charset="-128"/>
                <a:cs typeface="ＭＳ Ｐゴシック" pitchFamily="-112" charset="-128"/>
              </a:defRPr>
            </a:lvl1pPr>
            <a:lvl2pPr algn="ctr" defTabSz="511230" rtl="0" eaLnBrk="1" fontAlgn="base" hangingPunct="1">
              <a:spcBef>
                <a:spcPct val="0"/>
              </a:spcBef>
              <a:spcAft>
                <a:spcPct val="0"/>
              </a:spcAft>
              <a:defRPr sz="4900">
                <a:solidFill>
                  <a:schemeClr val="tx1"/>
                </a:solidFill>
                <a:latin typeface="Calibri" pitchFamily="-112" charset="0"/>
                <a:ea typeface="ＭＳ Ｐゴシック" pitchFamily="-112" charset="-128"/>
                <a:cs typeface="ＭＳ Ｐゴシック" pitchFamily="-112" charset="-128"/>
              </a:defRPr>
            </a:lvl2pPr>
            <a:lvl3pPr algn="ctr" defTabSz="511230" rtl="0" eaLnBrk="1" fontAlgn="base" hangingPunct="1">
              <a:spcBef>
                <a:spcPct val="0"/>
              </a:spcBef>
              <a:spcAft>
                <a:spcPct val="0"/>
              </a:spcAft>
              <a:defRPr sz="4900">
                <a:solidFill>
                  <a:schemeClr val="tx1"/>
                </a:solidFill>
                <a:latin typeface="Calibri" pitchFamily="-112" charset="0"/>
                <a:ea typeface="ＭＳ Ｐゴシック" pitchFamily="-112" charset="-128"/>
                <a:cs typeface="ＭＳ Ｐゴシック" pitchFamily="-112" charset="-128"/>
              </a:defRPr>
            </a:lvl3pPr>
            <a:lvl4pPr algn="ctr" defTabSz="511230" rtl="0" eaLnBrk="1" fontAlgn="base" hangingPunct="1">
              <a:spcBef>
                <a:spcPct val="0"/>
              </a:spcBef>
              <a:spcAft>
                <a:spcPct val="0"/>
              </a:spcAft>
              <a:defRPr sz="4900">
                <a:solidFill>
                  <a:schemeClr val="tx1"/>
                </a:solidFill>
                <a:latin typeface="Calibri" pitchFamily="-112" charset="0"/>
                <a:ea typeface="ＭＳ Ｐゴシック" pitchFamily="-112" charset="-128"/>
                <a:cs typeface="ＭＳ Ｐゴシック" pitchFamily="-112" charset="-128"/>
              </a:defRPr>
            </a:lvl4pPr>
            <a:lvl5pPr algn="ctr" defTabSz="511230" rtl="0" eaLnBrk="1" fontAlgn="base" hangingPunct="1">
              <a:spcBef>
                <a:spcPct val="0"/>
              </a:spcBef>
              <a:spcAft>
                <a:spcPct val="0"/>
              </a:spcAft>
              <a:defRPr sz="4900">
                <a:solidFill>
                  <a:schemeClr val="tx1"/>
                </a:solidFill>
                <a:latin typeface="Calibri" pitchFamily="-112" charset="0"/>
                <a:ea typeface="ＭＳ Ｐゴシック" pitchFamily="-112" charset="-128"/>
                <a:cs typeface="ＭＳ Ｐゴシック" pitchFamily="-112" charset="-128"/>
              </a:defRPr>
            </a:lvl5pPr>
            <a:lvl6pPr marL="360868" algn="ctr" defTabSz="511230" rtl="0" eaLnBrk="1" fontAlgn="base" hangingPunct="1">
              <a:spcBef>
                <a:spcPct val="0"/>
              </a:spcBef>
              <a:spcAft>
                <a:spcPct val="0"/>
              </a:spcAft>
              <a:defRPr sz="4900">
                <a:solidFill>
                  <a:schemeClr val="tx1"/>
                </a:solidFill>
                <a:latin typeface="Calibri" pitchFamily="-112" charset="0"/>
                <a:ea typeface="ＭＳ Ｐゴシック" pitchFamily="-112" charset="-128"/>
                <a:cs typeface="ＭＳ Ｐゴシック" pitchFamily="-112" charset="-128"/>
              </a:defRPr>
            </a:lvl6pPr>
            <a:lvl7pPr marL="721736" algn="ctr" defTabSz="511230" rtl="0" eaLnBrk="1" fontAlgn="base" hangingPunct="1">
              <a:spcBef>
                <a:spcPct val="0"/>
              </a:spcBef>
              <a:spcAft>
                <a:spcPct val="0"/>
              </a:spcAft>
              <a:defRPr sz="4900">
                <a:solidFill>
                  <a:schemeClr val="tx1"/>
                </a:solidFill>
                <a:latin typeface="Calibri" pitchFamily="-112" charset="0"/>
                <a:ea typeface="ＭＳ Ｐゴシック" pitchFamily="-112" charset="-128"/>
                <a:cs typeface="ＭＳ Ｐゴシック" pitchFamily="-112" charset="-128"/>
              </a:defRPr>
            </a:lvl7pPr>
            <a:lvl8pPr marL="1082604" algn="ctr" defTabSz="511230" rtl="0" eaLnBrk="1" fontAlgn="base" hangingPunct="1">
              <a:spcBef>
                <a:spcPct val="0"/>
              </a:spcBef>
              <a:spcAft>
                <a:spcPct val="0"/>
              </a:spcAft>
              <a:defRPr sz="4900">
                <a:solidFill>
                  <a:schemeClr val="tx1"/>
                </a:solidFill>
                <a:latin typeface="Calibri" pitchFamily="-112" charset="0"/>
                <a:ea typeface="ＭＳ Ｐゴシック" pitchFamily="-112" charset="-128"/>
                <a:cs typeface="ＭＳ Ｐゴシック" pitchFamily="-112" charset="-128"/>
              </a:defRPr>
            </a:lvl8pPr>
            <a:lvl9pPr marL="1443472" algn="ctr" defTabSz="511230" rtl="0" eaLnBrk="1" fontAlgn="base" hangingPunct="1">
              <a:spcBef>
                <a:spcPct val="0"/>
              </a:spcBef>
              <a:spcAft>
                <a:spcPct val="0"/>
              </a:spcAft>
              <a:defRPr sz="4900">
                <a:solidFill>
                  <a:schemeClr val="tx1"/>
                </a:solidFill>
                <a:latin typeface="Calibri" pitchFamily="-112" charset="0"/>
                <a:ea typeface="ＭＳ Ｐゴシック" pitchFamily="-112" charset="-128"/>
                <a:cs typeface="ＭＳ Ｐゴシック" pitchFamily="-112" charset="-128"/>
              </a:defRPr>
            </a:lvl9pPr>
          </a:lstStyle>
          <a:p>
            <a:r>
              <a:rPr lang="en-US" sz="4000" b="1" dirty="0">
                <a:latin typeface="Arial" charset="0"/>
                <a:ea typeface="ＭＳ Ｐゴシック" pitchFamily="-110" charset="-128"/>
                <a:cs typeface="Arial" charset="0"/>
              </a:rPr>
              <a:t>Contents</a:t>
            </a:r>
          </a:p>
        </p:txBody>
      </p:sp>
      <p:sp>
        <p:nvSpPr>
          <p:cNvPr id="3" name="TextBox 2"/>
          <p:cNvSpPr txBox="1"/>
          <p:nvPr/>
        </p:nvSpPr>
        <p:spPr>
          <a:xfrm>
            <a:off x="152400" y="1828800"/>
            <a:ext cx="4648200" cy="3831818"/>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en-US" sz="1800" b="1" dirty="0"/>
              <a:t>The Dataset</a:t>
            </a:r>
          </a:p>
          <a:p>
            <a:pPr marL="342900" indent="-342900" algn="just">
              <a:lnSpc>
                <a:spcPct val="150000"/>
              </a:lnSpc>
              <a:buFont typeface="Arial" panose="020B0604020202020204" pitchFamily="34" charset="0"/>
              <a:buChar char="•"/>
            </a:pPr>
            <a:r>
              <a:rPr lang="en-US" sz="1800" b="1" dirty="0"/>
              <a:t>Project Objective</a:t>
            </a:r>
          </a:p>
          <a:p>
            <a:pPr marL="342900" indent="-342900" algn="just">
              <a:lnSpc>
                <a:spcPct val="150000"/>
              </a:lnSpc>
              <a:buFont typeface="Arial" panose="020B0604020202020204" pitchFamily="34" charset="0"/>
              <a:buChar char="•"/>
            </a:pPr>
            <a:r>
              <a:rPr lang="en-US" sz="1800" b="1" dirty="0"/>
              <a:t>Project Definition</a:t>
            </a:r>
          </a:p>
          <a:p>
            <a:pPr marL="342900" indent="-342900" algn="just">
              <a:lnSpc>
                <a:spcPct val="150000"/>
              </a:lnSpc>
              <a:buFont typeface="Arial" panose="020B0604020202020204" pitchFamily="34" charset="0"/>
              <a:buChar char="•"/>
            </a:pPr>
            <a:r>
              <a:rPr lang="en-US" sz="1800" b="1" dirty="0"/>
              <a:t>Basic Data Exploration</a:t>
            </a:r>
          </a:p>
          <a:p>
            <a:pPr marL="342900" indent="-342900" algn="just">
              <a:lnSpc>
                <a:spcPct val="150000"/>
              </a:lnSpc>
              <a:buFont typeface="Arial" panose="020B0604020202020204" pitchFamily="34" charset="0"/>
              <a:buChar char="•"/>
            </a:pPr>
            <a:r>
              <a:rPr lang="en-US" sz="1800" b="1" dirty="0"/>
              <a:t>Missing value treatment</a:t>
            </a:r>
          </a:p>
          <a:p>
            <a:pPr marL="342900" indent="-342900" algn="just">
              <a:lnSpc>
                <a:spcPct val="150000"/>
              </a:lnSpc>
              <a:buFont typeface="Arial" panose="020B0604020202020204" pitchFamily="34" charset="0"/>
              <a:buChar char="•"/>
            </a:pPr>
            <a:r>
              <a:rPr lang="en-US" sz="1800" b="1" dirty="0"/>
              <a:t>Data Analysis</a:t>
            </a:r>
          </a:p>
          <a:p>
            <a:pPr marL="342900" indent="-342900" algn="just">
              <a:lnSpc>
                <a:spcPct val="150000"/>
              </a:lnSpc>
              <a:buFont typeface="Arial" panose="020B0604020202020204" pitchFamily="34" charset="0"/>
              <a:buChar char="•"/>
            </a:pPr>
            <a:r>
              <a:rPr lang="en-US" sz="1800" b="1" dirty="0"/>
              <a:t>Observations</a:t>
            </a:r>
          </a:p>
          <a:p>
            <a:pPr marL="342900" indent="-342900" algn="just">
              <a:lnSpc>
                <a:spcPct val="150000"/>
              </a:lnSpc>
              <a:buFont typeface="Arial" panose="020B0604020202020204" pitchFamily="34" charset="0"/>
              <a:buChar char="•"/>
            </a:pPr>
            <a:r>
              <a:rPr lang="en-US" sz="1800" b="1" dirty="0"/>
              <a:t>Data Assessment</a:t>
            </a:r>
          </a:p>
          <a:p>
            <a:pPr marL="342900" indent="-342900" algn="just">
              <a:lnSpc>
                <a:spcPct val="150000"/>
              </a:lnSpc>
              <a:buFont typeface="Arial" panose="020B0604020202020204" pitchFamily="34" charset="0"/>
              <a:buChar char="•"/>
            </a:pPr>
            <a:endParaRPr lang="en-US" sz="1800" b="1" dirty="0"/>
          </a:p>
        </p:txBody>
      </p:sp>
      <p:sp>
        <p:nvSpPr>
          <p:cNvPr id="4" name="Rectangle 3"/>
          <p:cNvSpPr/>
          <p:nvPr/>
        </p:nvSpPr>
        <p:spPr>
          <a:xfrm>
            <a:off x="4073769" y="1828800"/>
            <a:ext cx="4572000" cy="3365024"/>
          </a:xfrm>
          <a:prstGeom prst="rect">
            <a:avLst/>
          </a:prstGeom>
        </p:spPr>
        <p:txBody>
          <a:bodyPr>
            <a:spAutoFit/>
          </a:bodyPr>
          <a:lstStyle/>
          <a:p>
            <a:pPr marL="342900" indent="-342900" algn="just">
              <a:lnSpc>
                <a:spcPct val="150000"/>
              </a:lnSpc>
              <a:buFont typeface="Arial" panose="020B0604020202020204" pitchFamily="34" charset="0"/>
              <a:buChar char="•"/>
            </a:pPr>
            <a:r>
              <a:rPr lang="en-US" sz="1800" b="1" dirty="0"/>
              <a:t>Predictor Variables</a:t>
            </a:r>
          </a:p>
          <a:p>
            <a:pPr marL="342900" indent="-342900" algn="just">
              <a:lnSpc>
                <a:spcPct val="150000"/>
              </a:lnSpc>
              <a:buFont typeface="Arial" panose="020B0604020202020204" pitchFamily="34" charset="0"/>
              <a:buChar char="•"/>
            </a:pPr>
            <a:r>
              <a:rPr lang="en-US" sz="1800" b="1" dirty="0"/>
              <a:t>Outliers treatment</a:t>
            </a:r>
          </a:p>
          <a:p>
            <a:pPr marL="342900" indent="-342900" algn="just">
              <a:lnSpc>
                <a:spcPct val="150000"/>
              </a:lnSpc>
              <a:buFont typeface="Arial" panose="020B0604020202020204" pitchFamily="34" charset="0"/>
              <a:buChar char="•"/>
            </a:pPr>
            <a:r>
              <a:rPr lang="en-US" sz="1800" b="1" dirty="0"/>
              <a:t>Normalization</a:t>
            </a:r>
          </a:p>
          <a:p>
            <a:pPr marL="342900" indent="-342900">
              <a:lnSpc>
                <a:spcPct val="150000"/>
              </a:lnSpc>
              <a:buFont typeface="Arial" panose="020B0604020202020204" pitchFamily="34" charset="0"/>
              <a:buChar char="•"/>
            </a:pPr>
            <a:r>
              <a:rPr lang="en-US" sz="1800" b="1" dirty="0"/>
              <a:t>Data Partitioning and Evaluation</a:t>
            </a:r>
          </a:p>
          <a:p>
            <a:pPr marL="342900" indent="-342900">
              <a:lnSpc>
                <a:spcPct val="150000"/>
              </a:lnSpc>
              <a:buFont typeface="Arial" panose="020B0604020202020204" pitchFamily="34" charset="0"/>
              <a:buChar char="•"/>
            </a:pPr>
            <a:r>
              <a:rPr lang="en-US" sz="1800" b="1" dirty="0"/>
              <a:t>Data Modelling</a:t>
            </a:r>
          </a:p>
          <a:p>
            <a:pPr marL="342900" indent="-342900" algn="just">
              <a:lnSpc>
                <a:spcPct val="150000"/>
              </a:lnSpc>
              <a:buFont typeface="Arial" panose="020B0604020202020204" pitchFamily="34" charset="0"/>
              <a:buChar char="•"/>
            </a:pPr>
            <a:r>
              <a:rPr lang="en-US" sz="1800" b="1" dirty="0"/>
              <a:t>Conclusion</a:t>
            </a:r>
          </a:p>
          <a:p>
            <a:pPr marL="342900" indent="-342900" algn="just">
              <a:lnSpc>
                <a:spcPct val="150000"/>
              </a:lnSpc>
              <a:buFont typeface="Arial" panose="020B0604020202020204" pitchFamily="34" charset="0"/>
              <a:buChar char="•"/>
            </a:pPr>
            <a:r>
              <a:rPr lang="en-US" sz="1800" b="1" dirty="0"/>
              <a:t>Future Scope</a:t>
            </a:r>
          </a:p>
          <a:p>
            <a:pPr marL="342900" indent="-342900" algn="just">
              <a:lnSpc>
                <a:spcPct val="150000"/>
              </a:lnSpc>
              <a:buFont typeface="Arial" panose="020B0604020202020204" pitchFamily="34" charset="0"/>
              <a:buChar char="•"/>
            </a:pPr>
            <a:r>
              <a:rPr lang="en-US" sz="1800" b="1" dirty="0"/>
              <a:t>Reference</a:t>
            </a:r>
            <a:endParaRPr lang="en-US" sz="1800" dirty="0"/>
          </a:p>
        </p:txBody>
      </p:sp>
    </p:spTree>
    <p:extLst>
      <p:ext uri="{BB962C8B-B14F-4D97-AF65-F5344CB8AC3E}">
        <p14:creationId xmlns:p14="http://schemas.microsoft.com/office/powerpoint/2010/main" val="138055717"/>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57909" y="1682262"/>
            <a:ext cx="9370142" cy="3416320"/>
          </a:xfrm>
          <a:prstGeom prst="rect">
            <a:avLst/>
          </a:prstGeom>
        </p:spPr>
        <p:txBody>
          <a:bodyPr wrap="square">
            <a:spAutoFit/>
          </a:bodyPr>
          <a:lstStyle/>
          <a:p>
            <a:pPr marL="854130" lvl="1" indent="-342900">
              <a:buFont typeface="Arial" panose="020B0604020202020204" pitchFamily="34" charset="0"/>
              <a:buChar char="•"/>
            </a:pPr>
            <a:r>
              <a:rPr lang="en-US" sz="2400" dirty="0">
                <a:ln w="0"/>
                <a:effectLst>
                  <a:outerShdw blurRad="38100" dist="19050" dir="2700000" algn="tl" rotWithShape="0">
                    <a:schemeClr val="dk1">
                      <a:alpha val="40000"/>
                    </a:schemeClr>
                  </a:outerShdw>
                </a:effectLst>
              </a:rPr>
              <a:t>k-Nearest Neighbor</a:t>
            </a:r>
          </a:p>
          <a:p>
            <a:pPr marL="854130" lvl="1" indent="-342900">
              <a:buFont typeface="Arial" panose="020B0604020202020204" pitchFamily="34" charset="0"/>
              <a:buChar char="•"/>
            </a:pPr>
            <a:endParaRPr lang="en-US" sz="2400" dirty="0">
              <a:ln w="0"/>
              <a:effectLst>
                <a:outerShdw blurRad="38100" dist="19050" dir="2700000" algn="tl" rotWithShape="0">
                  <a:schemeClr val="dk1">
                    <a:alpha val="40000"/>
                  </a:schemeClr>
                </a:outerShdw>
              </a:effectLst>
            </a:endParaRPr>
          </a:p>
          <a:p>
            <a:pPr marL="854130" lvl="1" indent="-342900">
              <a:buFont typeface="Arial" panose="020B0604020202020204" pitchFamily="34" charset="0"/>
              <a:buChar char="•"/>
            </a:pPr>
            <a:endParaRPr lang="en-US" sz="2400" dirty="0">
              <a:ln w="0"/>
              <a:effectLst>
                <a:outerShdw blurRad="38100" dist="19050" dir="2700000" algn="tl" rotWithShape="0">
                  <a:schemeClr val="dk1">
                    <a:alpha val="40000"/>
                  </a:schemeClr>
                </a:outerShdw>
              </a:effectLst>
            </a:endParaRPr>
          </a:p>
          <a:p>
            <a:pPr marL="854130" lvl="1" indent="-342900">
              <a:buFont typeface="Arial" panose="020B0604020202020204" pitchFamily="34" charset="0"/>
              <a:buChar char="•"/>
            </a:pPr>
            <a:endParaRPr lang="en-US" sz="2400" dirty="0">
              <a:ln w="0"/>
              <a:effectLst>
                <a:outerShdw blurRad="38100" dist="19050" dir="2700000" algn="tl" rotWithShape="0">
                  <a:schemeClr val="dk1">
                    <a:alpha val="40000"/>
                  </a:schemeClr>
                </a:outerShdw>
              </a:effectLst>
            </a:endParaRPr>
          </a:p>
          <a:p>
            <a:pPr marL="854130" lvl="1" indent="-342900">
              <a:buFont typeface="Arial" panose="020B0604020202020204" pitchFamily="34" charset="0"/>
              <a:buChar char="•"/>
            </a:pPr>
            <a:endParaRPr lang="en-US" sz="2400" dirty="0">
              <a:ln w="0"/>
              <a:effectLst>
                <a:outerShdw blurRad="38100" dist="19050" dir="2700000" algn="tl" rotWithShape="0">
                  <a:schemeClr val="dk1">
                    <a:alpha val="40000"/>
                  </a:schemeClr>
                </a:outerShdw>
              </a:effectLst>
            </a:endParaRPr>
          </a:p>
          <a:p>
            <a:pPr marL="854130" lvl="1" indent="-342900">
              <a:buFont typeface="Arial" panose="020B0604020202020204" pitchFamily="34" charset="0"/>
              <a:buChar char="•"/>
            </a:pPr>
            <a:endParaRPr lang="en-US" sz="2400" dirty="0">
              <a:ln w="0"/>
              <a:effectLst>
                <a:outerShdw blurRad="38100" dist="19050" dir="2700000" algn="tl" rotWithShape="0">
                  <a:schemeClr val="dk1">
                    <a:alpha val="40000"/>
                  </a:schemeClr>
                </a:outerShdw>
              </a:effectLst>
            </a:endParaRPr>
          </a:p>
          <a:p>
            <a:pPr marL="854130" lvl="1" indent="-342900">
              <a:buFont typeface="Arial" panose="020B0604020202020204" pitchFamily="34" charset="0"/>
              <a:buChar char="•"/>
            </a:pPr>
            <a:endParaRPr lang="en-US" sz="2400" dirty="0">
              <a:ln w="0"/>
              <a:effectLst>
                <a:outerShdw blurRad="38100" dist="19050" dir="2700000" algn="tl" rotWithShape="0">
                  <a:schemeClr val="dk1">
                    <a:alpha val="40000"/>
                  </a:schemeClr>
                </a:outerShdw>
              </a:effectLst>
            </a:endParaRPr>
          </a:p>
          <a:p>
            <a:pPr marL="854130" lvl="1" indent="-342900">
              <a:buFont typeface="Arial" panose="020B0604020202020204" pitchFamily="34" charset="0"/>
              <a:buChar char="•"/>
            </a:pPr>
            <a:endParaRPr lang="en-US" sz="2400" dirty="0">
              <a:ln w="0"/>
              <a:effectLst>
                <a:outerShdw blurRad="38100" dist="19050" dir="2700000" algn="tl" rotWithShape="0">
                  <a:schemeClr val="dk1">
                    <a:alpha val="40000"/>
                  </a:schemeClr>
                </a:outerShdw>
              </a:effectLst>
            </a:endParaRPr>
          </a:p>
          <a:p>
            <a:pPr marL="854130" lvl="1" indent="-342900">
              <a:buFont typeface="Arial" panose="020B0604020202020204" pitchFamily="34" charset="0"/>
              <a:buChar char="•"/>
            </a:pPr>
            <a:endParaRPr lang="en-US" sz="2400" dirty="0">
              <a:ln w="0"/>
              <a:effectLst>
                <a:outerShdw blurRad="38100" dist="19050" dir="2700000" algn="tl" rotWithShape="0">
                  <a:schemeClr val="dk1">
                    <a:alpha val="40000"/>
                  </a:schemeClr>
                </a:outerShdw>
              </a:effectLst>
            </a:endParaRPr>
          </a:p>
        </p:txBody>
      </p:sp>
      <p:sp>
        <p:nvSpPr>
          <p:cNvPr id="3" name="Rectangle 2"/>
          <p:cNvSpPr/>
          <p:nvPr/>
        </p:nvSpPr>
        <p:spPr>
          <a:xfrm>
            <a:off x="5867400" y="304800"/>
            <a:ext cx="3352800" cy="1200329"/>
          </a:xfrm>
          <a:prstGeom prst="rect">
            <a:avLst/>
          </a:prstGeom>
          <a:noFill/>
        </p:spPr>
        <p:txBody>
          <a:bodyPr wrap="square" lIns="91440" tIns="45720" rIns="91440" bIns="45720">
            <a:spAutoFit/>
          </a:bodyPr>
          <a:lstStyle/>
          <a:p>
            <a:pPr algn="ctr"/>
            <a:r>
              <a:rPr lang="en-US" sz="3600" b="1" cap="none" spc="0" dirty="0">
                <a:ln w="0"/>
                <a:solidFill>
                  <a:schemeClr val="tx1"/>
                </a:solidFill>
                <a:effectLst>
                  <a:outerShdw blurRad="38100" dist="19050" dir="2700000" algn="tl" rotWithShape="0">
                    <a:schemeClr val="dk1">
                      <a:alpha val="40000"/>
                    </a:schemeClr>
                  </a:outerShdw>
                </a:effectLst>
              </a:rPr>
              <a:t>Data Modeling</a:t>
            </a:r>
          </a:p>
          <a:p>
            <a:pPr algn="ctr"/>
            <a:r>
              <a:rPr lang="en-US" sz="3600" b="1" dirty="0">
                <a:ln w="0"/>
                <a:effectLst>
                  <a:outerShdw blurRad="38100" dist="19050" dir="2700000" algn="tl" rotWithShape="0">
                    <a:schemeClr val="dk1">
                      <a:alpha val="40000"/>
                    </a:schemeClr>
                  </a:outerShdw>
                </a:effectLst>
              </a:rPr>
              <a:t>(Contd..)</a:t>
            </a:r>
            <a:endParaRPr lang="en-US" sz="3600" b="1" cap="none" spc="0" dirty="0">
              <a:ln w="0"/>
              <a:solidFill>
                <a:schemeClr val="tx1"/>
              </a:solidFill>
              <a:effectLst>
                <a:outerShdw blurRad="38100" dist="19050" dir="2700000" algn="tl" rotWithShape="0">
                  <a:schemeClr val="dk1">
                    <a:alpha val="40000"/>
                  </a:schemeClr>
                </a:outerShdw>
              </a:effectLst>
            </a:endParaRPr>
          </a:p>
        </p:txBody>
      </p:sp>
      <p:pic>
        <p:nvPicPr>
          <p:cNvPr id="4" name="Picture 3"/>
          <p:cNvPicPr>
            <a:picLocks noChangeAspect="1"/>
          </p:cNvPicPr>
          <p:nvPr/>
        </p:nvPicPr>
        <p:blipFill>
          <a:blip r:embed="rId2"/>
          <a:stretch>
            <a:fillRect/>
          </a:stretch>
        </p:blipFill>
        <p:spPr>
          <a:xfrm>
            <a:off x="381000" y="2244213"/>
            <a:ext cx="3746162" cy="2914471"/>
          </a:xfrm>
          <a:prstGeom prst="rect">
            <a:avLst/>
          </a:prstGeom>
        </p:spPr>
      </p:pic>
      <p:sp>
        <p:nvSpPr>
          <p:cNvPr id="6" name="Rectangle 5"/>
          <p:cNvSpPr/>
          <p:nvPr/>
        </p:nvSpPr>
        <p:spPr>
          <a:xfrm>
            <a:off x="4530285" y="1758608"/>
            <a:ext cx="3613319" cy="3885679"/>
          </a:xfrm>
          <a:prstGeom prst="rect">
            <a:avLst/>
          </a:prstGeom>
        </p:spPr>
        <p:txBody>
          <a:bodyPr wrap="square">
            <a:spAutoFit/>
          </a:bodyPr>
          <a:lstStyle/>
          <a:p>
            <a:r>
              <a:rPr lang="en-US" sz="1450" b="1" dirty="0"/>
              <a:t>Result from k-Nearest Neighbor</a:t>
            </a:r>
          </a:p>
          <a:p>
            <a:endParaRPr lang="en-US" sz="1450" dirty="0"/>
          </a:p>
          <a:p>
            <a:r>
              <a:rPr lang="en-US" sz="1450" dirty="0"/>
              <a:t># Accuracy : 0.7193          </a:t>
            </a:r>
          </a:p>
          <a:p>
            <a:r>
              <a:rPr lang="en-US" sz="1450" dirty="0"/>
              <a:t># 95% CI : (0.6562, 0.7766)</a:t>
            </a:r>
          </a:p>
          <a:p>
            <a:r>
              <a:rPr lang="en-US" sz="1450" dirty="0"/>
              <a:t># No Information Rate : 0.6842          </a:t>
            </a:r>
          </a:p>
          <a:p>
            <a:r>
              <a:rPr lang="en-US" sz="1450" dirty="0"/>
              <a:t># P-Value [</a:t>
            </a:r>
            <a:r>
              <a:rPr lang="en-US" sz="1450" dirty="0" err="1"/>
              <a:t>Acc</a:t>
            </a:r>
            <a:r>
              <a:rPr lang="en-US" sz="1450" dirty="0"/>
              <a:t> &gt; NIR] : 0.1423          </a:t>
            </a:r>
          </a:p>
          <a:p>
            <a:r>
              <a:rPr lang="en-US" sz="1450" dirty="0"/>
              <a:t># Kappa : 0.3693          </a:t>
            </a:r>
          </a:p>
          <a:p>
            <a:r>
              <a:rPr lang="en-US" sz="1450" dirty="0"/>
              <a:t># </a:t>
            </a:r>
            <a:r>
              <a:rPr lang="en-US" sz="1450" dirty="0" err="1"/>
              <a:t>Mcnemar's</a:t>
            </a:r>
            <a:r>
              <a:rPr lang="en-US" sz="1450" dirty="0"/>
              <a:t> Test P-Value : 0.3816          </a:t>
            </a:r>
          </a:p>
          <a:p>
            <a:r>
              <a:rPr lang="en-US" sz="1450" dirty="0"/>
              <a:t># Sensitivity : 0.6111          </a:t>
            </a:r>
          </a:p>
          <a:p>
            <a:r>
              <a:rPr lang="en-US" sz="1450" dirty="0"/>
              <a:t># Specificity : 0.7692          </a:t>
            </a:r>
          </a:p>
          <a:p>
            <a:r>
              <a:rPr lang="en-US" sz="1450" dirty="0"/>
              <a:t># </a:t>
            </a:r>
            <a:r>
              <a:rPr lang="en-US" sz="1450" dirty="0" err="1"/>
              <a:t>Pos</a:t>
            </a:r>
            <a:r>
              <a:rPr lang="en-US" sz="1450" dirty="0"/>
              <a:t> </a:t>
            </a:r>
            <a:r>
              <a:rPr lang="en-US" sz="1450" dirty="0" err="1"/>
              <a:t>Pred</a:t>
            </a:r>
            <a:r>
              <a:rPr lang="en-US" sz="1450" dirty="0"/>
              <a:t> Value : 0.5500          </a:t>
            </a:r>
          </a:p>
          <a:p>
            <a:r>
              <a:rPr lang="en-US" sz="1450" dirty="0"/>
              <a:t># Neg </a:t>
            </a:r>
            <a:r>
              <a:rPr lang="en-US" sz="1450" dirty="0" err="1"/>
              <a:t>Pred</a:t>
            </a:r>
            <a:r>
              <a:rPr lang="en-US" sz="1450" dirty="0"/>
              <a:t> Value : 0.8108          </a:t>
            </a:r>
          </a:p>
          <a:p>
            <a:r>
              <a:rPr lang="en-US" sz="1450" dirty="0"/>
              <a:t># Prevalence : 0.3158          </a:t>
            </a:r>
          </a:p>
          <a:p>
            <a:r>
              <a:rPr lang="en-US" sz="1450" dirty="0"/>
              <a:t># Detection Rate : 0.1930          </a:t>
            </a:r>
          </a:p>
          <a:p>
            <a:r>
              <a:rPr lang="en-US" sz="1450" dirty="0"/>
              <a:t># Detection Prevalence : 0.3509          </a:t>
            </a:r>
          </a:p>
          <a:p>
            <a:r>
              <a:rPr lang="en-US" sz="1450" dirty="0"/>
              <a:t># Balanced Accuracy : 0.6902          </a:t>
            </a:r>
          </a:p>
          <a:p>
            <a:r>
              <a:rPr lang="en-US" sz="1450" dirty="0"/>
              <a:t># 'Positive' Class : X1 </a:t>
            </a:r>
          </a:p>
        </p:txBody>
      </p:sp>
    </p:spTree>
    <p:extLst>
      <p:ext uri="{BB962C8B-B14F-4D97-AF65-F5344CB8AC3E}">
        <p14:creationId xmlns:p14="http://schemas.microsoft.com/office/powerpoint/2010/main" val="1504244228"/>
      </p:ext>
    </p:extLst>
  </p:cSld>
  <p:clrMapOvr>
    <a:masterClrMapping/>
  </p:clrMapOvr>
  <p:transition spd="slow">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231261" y="2057400"/>
            <a:ext cx="4942235" cy="3382462"/>
          </a:xfrm>
          <a:prstGeom prst="rect">
            <a:avLst/>
          </a:prstGeom>
        </p:spPr>
      </p:pic>
      <p:sp>
        <p:nvSpPr>
          <p:cNvPr id="3" name="Rectangle 2"/>
          <p:cNvSpPr/>
          <p:nvPr/>
        </p:nvSpPr>
        <p:spPr>
          <a:xfrm>
            <a:off x="1" y="1475228"/>
            <a:ext cx="9144000" cy="461665"/>
          </a:xfrm>
          <a:prstGeom prst="rect">
            <a:avLst/>
          </a:prstGeom>
        </p:spPr>
        <p:txBody>
          <a:bodyPr wrap="square">
            <a:spAutoFit/>
          </a:bodyPr>
          <a:lstStyle/>
          <a:p>
            <a:pPr algn="ctr"/>
            <a:r>
              <a:rPr lang="en-US" sz="2400" b="1" u="sng" dirty="0">
                <a:ln w="0"/>
                <a:effectLst>
                  <a:outerShdw blurRad="38100" dist="19050" dir="2700000" algn="tl" rotWithShape="0">
                    <a:schemeClr val="dk1">
                      <a:alpha val="40000"/>
                    </a:schemeClr>
                  </a:outerShdw>
                </a:effectLst>
              </a:rPr>
              <a:t>Models Comparison</a:t>
            </a:r>
          </a:p>
        </p:txBody>
      </p:sp>
      <p:pic>
        <p:nvPicPr>
          <p:cNvPr id="8" name="Picture 7"/>
          <p:cNvPicPr>
            <a:picLocks noChangeAspect="1"/>
          </p:cNvPicPr>
          <p:nvPr/>
        </p:nvPicPr>
        <p:blipFill>
          <a:blip r:embed="rId3"/>
          <a:stretch>
            <a:fillRect/>
          </a:stretch>
        </p:blipFill>
        <p:spPr>
          <a:xfrm>
            <a:off x="76200" y="2362200"/>
            <a:ext cx="4093166" cy="2514600"/>
          </a:xfrm>
          <a:prstGeom prst="rect">
            <a:avLst/>
          </a:prstGeom>
        </p:spPr>
      </p:pic>
      <p:sp>
        <p:nvSpPr>
          <p:cNvPr id="6" name="Rectangle 5"/>
          <p:cNvSpPr/>
          <p:nvPr/>
        </p:nvSpPr>
        <p:spPr>
          <a:xfrm>
            <a:off x="5334000" y="350339"/>
            <a:ext cx="4390103" cy="1200329"/>
          </a:xfrm>
          <a:prstGeom prst="rect">
            <a:avLst/>
          </a:prstGeom>
          <a:noFill/>
        </p:spPr>
        <p:txBody>
          <a:bodyPr wrap="square" lIns="91440" tIns="45720" rIns="91440" bIns="45720">
            <a:spAutoFit/>
          </a:bodyPr>
          <a:lstStyle/>
          <a:p>
            <a:pPr algn="ctr"/>
            <a:r>
              <a:rPr lang="en-US" sz="3600" b="1" cap="none" spc="0" dirty="0">
                <a:ln w="0"/>
                <a:solidFill>
                  <a:schemeClr val="tx1"/>
                </a:solidFill>
                <a:effectLst>
                  <a:outerShdw blurRad="38100" dist="19050" dir="2700000" algn="tl" rotWithShape="0">
                    <a:schemeClr val="dk1">
                      <a:alpha val="40000"/>
                    </a:schemeClr>
                  </a:outerShdw>
                </a:effectLst>
              </a:rPr>
              <a:t>Data Modeling</a:t>
            </a:r>
          </a:p>
          <a:p>
            <a:pPr algn="ctr"/>
            <a:r>
              <a:rPr lang="en-US" sz="3600" b="1" dirty="0">
                <a:ln w="0"/>
                <a:effectLst>
                  <a:outerShdw blurRad="38100" dist="19050" dir="2700000" algn="tl" rotWithShape="0">
                    <a:schemeClr val="dk1">
                      <a:alpha val="40000"/>
                    </a:schemeClr>
                  </a:outerShdw>
                </a:effectLst>
              </a:rPr>
              <a:t>(Contd..)</a:t>
            </a:r>
            <a:endParaRPr lang="en-US" sz="3600" b="1"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820093771"/>
      </p:ext>
    </p:extLst>
  </p:cSld>
  <p:clrMapOvr>
    <a:masterClrMapping/>
  </p:clrMapOvr>
  <p:transition spd="slow">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0" y="350339"/>
            <a:ext cx="4390103" cy="1200329"/>
          </a:xfrm>
          <a:prstGeom prst="rect">
            <a:avLst/>
          </a:prstGeom>
          <a:noFill/>
        </p:spPr>
        <p:txBody>
          <a:bodyPr wrap="square" lIns="91440" tIns="45720" rIns="91440" bIns="45720">
            <a:spAutoFit/>
          </a:bodyPr>
          <a:lstStyle/>
          <a:p>
            <a:pPr algn="ctr"/>
            <a:r>
              <a:rPr lang="en-US" sz="3600" b="1" cap="none" spc="0" dirty="0">
                <a:ln w="0"/>
                <a:solidFill>
                  <a:schemeClr val="tx1"/>
                </a:solidFill>
                <a:effectLst>
                  <a:outerShdw blurRad="38100" dist="19050" dir="2700000" algn="tl" rotWithShape="0">
                    <a:schemeClr val="dk1">
                      <a:alpha val="40000"/>
                    </a:schemeClr>
                  </a:outerShdw>
                </a:effectLst>
              </a:rPr>
              <a:t>Data Modeling</a:t>
            </a:r>
          </a:p>
          <a:p>
            <a:pPr algn="ctr"/>
            <a:r>
              <a:rPr lang="en-US" sz="3600" b="1" dirty="0">
                <a:ln w="0"/>
                <a:effectLst>
                  <a:outerShdw blurRad="38100" dist="19050" dir="2700000" algn="tl" rotWithShape="0">
                    <a:schemeClr val="dk1">
                      <a:alpha val="40000"/>
                    </a:schemeClr>
                  </a:outerShdw>
                </a:effectLst>
              </a:rPr>
              <a:t>(Contd..)</a:t>
            </a:r>
            <a:endParaRPr lang="en-US" sz="3600" b="1" cap="none" spc="0" dirty="0">
              <a:ln w="0"/>
              <a:solidFill>
                <a:schemeClr val="tx1"/>
              </a:solidFill>
              <a:effectLst>
                <a:outerShdw blurRad="38100" dist="19050" dir="2700000" algn="tl" rotWithShape="0">
                  <a:schemeClr val="dk1">
                    <a:alpha val="40000"/>
                  </a:schemeClr>
                </a:outerShdw>
              </a:effectLst>
            </a:endParaRPr>
          </a:p>
        </p:txBody>
      </p:sp>
      <p:sp>
        <p:nvSpPr>
          <p:cNvPr id="3" name="TextBox 2"/>
          <p:cNvSpPr txBox="1"/>
          <p:nvPr/>
        </p:nvSpPr>
        <p:spPr>
          <a:xfrm>
            <a:off x="228600" y="1447800"/>
            <a:ext cx="8254183" cy="4293483"/>
          </a:xfrm>
          <a:prstGeom prst="rect">
            <a:avLst/>
          </a:prstGeom>
          <a:noFill/>
        </p:spPr>
        <p:txBody>
          <a:bodyPr wrap="none" rtlCol="0">
            <a:spAutoFit/>
          </a:bodyPr>
          <a:lstStyle/>
          <a:p>
            <a:r>
              <a:rPr lang="en-US" b="1" u="sng" dirty="0"/>
              <a:t>Association</a:t>
            </a:r>
            <a:r>
              <a:rPr lang="en-US" i="1" dirty="0"/>
              <a:t>(Using “</a:t>
            </a:r>
            <a:r>
              <a:rPr lang="en-US" i="1" dirty="0" err="1"/>
              <a:t>aPriori</a:t>
            </a:r>
            <a:r>
              <a:rPr lang="en-US" i="1"/>
              <a:t>” algorithm)</a:t>
            </a:r>
            <a:endParaRPr lang="en-US" b="1" u="sng" dirty="0"/>
          </a:p>
          <a:p>
            <a:endParaRPr lang="en-US" b="1" u="sng" dirty="0"/>
          </a:p>
          <a:p>
            <a:pPr marL="342900" indent="-342900">
              <a:buFont typeface="Arial" panose="020B0604020202020204" pitchFamily="34" charset="0"/>
              <a:buChar char="•"/>
            </a:pPr>
            <a:r>
              <a:rPr lang="en-US" dirty="0"/>
              <a:t>{Age=[21.0,32.5), Outcome=1} =&gt; {Pregnancies=[ 0.00, 4.19)}</a:t>
            </a:r>
          </a:p>
          <a:p>
            <a:endParaRPr lang="en-US" b="1" u="sng" dirty="0"/>
          </a:p>
          <a:p>
            <a:pPr marL="342900" indent="-342900">
              <a:buFont typeface="Arial" panose="020B0604020202020204" pitchFamily="34" charset="0"/>
              <a:buChar char="•"/>
            </a:pPr>
            <a:r>
              <a:rPr lang="en-US" dirty="0"/>
              <a:t>{Glucose=[150,199], BMI=[29.2,38.0)} =&gt; {Outcome=1}</a:t>
            </a:r>
          </a:p>
          <a:p>
            <a:pPr marL="342900" indent="-342900">
              <a:buFont typeface="Arial" panose="020B0604020202020204" pitchFamily="34" charset="0"/>
              <a:buChar char="•"/>
            </a:pPr>
            <a:endParaRPr lang="en-US" b="1" u="sng" dirty="0"/>
          </a:p>
          <a:p>
            <a:pPr marL="342900" indent="-342900">
              <a:buFont typeface="Arial" panose="020B0604020202020204" pitchFamily="34" charset="0"/>
              <a:buChar char="•"/>
            </a:pPr>
            <a:r>
              <a:rPr lang="en-US" dirty="0"/>
              <a:t>{Glucose=[ 44,112), Outcome=1} =&gt; {Insulin=[-20.8,158.7)}</a:t>
            </a:r>
          </a:p>
          <a:p>
            <a:pPr marL="342900" indent="-342900">
              <a:buFont typeface="Arial" panose="020B0604020202020204" pitchFamily="34" charset="0"/>
              <a:buChar char="•"/>
            </a:pPr>
            <a:endParaRPr lang="en-US" b="1" u="sng" dirty="0"/>
          </a:p>
          <a:p>
            <a:pPr marL="342900" indent="-342900">
              <a:buFont typeface="Arial" panose="020B0604020202020204" pitchFamily="34" charset="0"/>
              <a:buChar char="•"/>
            </a:pPr>
            <a:r>
              <a:rPr lang="en-US" dirty="0"/>
              <a:t>{Glucose=[150,199], DPF=[0.476,1.030)} =&gt; {Outcome=1}</a:t>
            </a:r>
          </a:p>
          <a:p>
            <a:endParaRPr lang="en-US" b="1" u="sng" dirty="0"/>
          </a:p>
          <a:p>
            <a:pPr marL="342900" indent="-342900">
              <a:buFont typeface="Arial" panose="020B0604020202020204" pitchFamily="34" charset="0"/>
              <a:buChar char="•"/>
            </a:pPr>
            <a:r>
              <a:rPr lang="en-US" dirty="0"/>
              <a:t>{Pregnancies=[ 4.19, 9.02), DPF=[1.030,2.420]} =&gt; {Outcome=1}</a:t>
            </a:r>
          </a:p>
          <a:p>
            <a:pPr marL="342900" indent="-342900">
              <a:buFont typeface="Arial" panose="020B0604020202020204" pitchFamily="34" charset="0"/>
              <a:buChar char="•"/>
            </a:pPr>
            <a:endParaRPr lang="en-US" b="1" u="sng" dirty="0"/>
          </a:p>
          <a:p>
            <a:pPr marL="342900" indent="-342900">
              <a:buFont typeface="Arial" panose="020B0604020202020204" pitchFamily="34" charset="0"/>
              <a:buChar char="•"/>
            </a:pPr>
            <a:r>
              <a:rPr lang="en-US" dirty="0"/>
              <a:t>{Insulin=[365.2,846.0], Age=[48.5,81.0]} =&gt; {Outcome=1}</a:t>
            </a:r>
            <a:endParaRPr lang="en-US" b="1" u="sng" dirty="0"/>
          </a:p>
        </p:txBody>
      </p:sp>
    </p:spTree>
    <p:extLst>
      <p:ext uri="{BB962C8B-B14F-4D97-AF65-F5344CB8AC3E}">
        <p14:creationId xmlns:p14="http://schemas.microsoft.com/office/powerpoint/2010/main" val="40726472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828800"/>
            <a:ext cx="9144001" cy="2585323"/>
          </a:xfrm>
          <a:prstGeom prst="rect">
            <a:avLst/>
          </a:prstGeom>
          <a:noFill/>
        </p:spPr>
        <p:txBody>
          <a:bodyPr wrap="square" rtlCol="0">
            <a:spAutoFit/>
          </a:bodyPr>
          <a:lstStyle/>
          <a:p>
            <a:pPr marL="285750" indent="-285750" algn="just">
              <a:buFont typeface="Arial" panose="020B0604020202020204" pitchFamily="34" charset="0"/>
              <a:buChar char="•"/>
            </a:pPr>
            <a:r>
              <a:rPr lang="en-US" sz="1800" dirty="0"/>
              <a:t>We have developed four models. It gives us the results of prediction and accuracy – shows which are the most important factors to have diabetes.</a:t>
            </a:r>
          </a:p>
          <a:p>
            <a:pPr algn="just"/>
            <a:endParaRPr lang="en-US" sz="1800" dirty="0"/>
          </a:p>
          <a:p>
            <a:pPr marL="285750" indent="-285750" algn="just">
              <a:buFont typeface="Arial" panose="020B0604020202020204" pitchFamily="34" charset="0"/>
              <a:buChar char="•"/>
            </a:pPr>
            <a:r>
              <a:rPr lang="en-US" sz="1800" dirty="0"/>
              <a:t>Higher the number of pregnancies count, higher the probability of getting </a:t>
            </a:r>
            <a:r>
              <a:rPr lang="en-US" sz="1800"/>
              <a:t>the diabetes.</a:t>
            </a:r>
            <a:endParaRPr lang="en-US" sz="1800" dirty="0"/>
          </a:p>
          <a:p>
            <a:pPr marL="285750" indent="-285750" algn="just">
              <a:buFont typeface="Arial" panose="020B0604020202020204" pitchFamily="34" charset="0"/>
              <a:buChar char="•"/>
            </a:pPr>
            <a:endParaRPr lang="en-US" sz="1800" dirty="0"/>
          </a:p>
          <a:p>
            <a:pPr marL="285750" indent="-285750" algn="just">
              <a:buFont typeface="Arial" panose="020B0604020202020204" pitchFamily="34" charset="0"/>
              <a:buChar char="•"/>
            </a:pPr>
            <a:r>
              <a:rPr lang="en-US" sz="1800" dirty="0"/>
              <a:t>As per the observations, as a person reaches a near diabetic phase, it is found that BMI and ST increase in tandem. This leads to insulin resistance</a:t>
            </a:r>
          </a:p>
          <a:p>
            <a:pPr marL="285750" indent="-285750" algn="just">
              <a:buFont typeface="Arial" panose="020B0604020202020204" pitchFamily="34" charset="0"/>
              <a:buChar char="•"/>
            </a:pPr>
            <a:endParaRPr lang="en-US" sz="1800" dirty="0"/>
          </a:p>
        </p:txBody>
      </p:sp>
      <p:sp>
        <p:nvSpPr>
          <p:cNvPr id="3" name="Rectangle 2"/>
          <p:cNvSpPr/>
          <p:nvPr/>
        </p:nvSpPr>
        <p:spPr>
          <a:xfrm>
            <a:off x="5943601" y="381000"/>
            <a:ext cx="3048000" cy="707886"/>
          </a:xfrm>
          <a:prstGeom prst="rect">
            <a:avLst/>
          </a:prstGeom>
          <a:noFill/>
        </p:spPr>
        <p:txBody>
          <a:bodyPr wrap="square" lIns="91440" tIns="45720" rIns="91440" bIns="45720">
            <a:spAutoFit/>
          </a:bodyPr>
          <a:lstStyle/>
          <a:p>
            <a:pPr algn="ctr"/>
            <a:r>
              <a:rPr lang="en-US" sz="4000" b="1" cap="none" spc="0" dirty="0">
                <a:ln w="0"/>
                <a:solidFill>
                  <a:schemeClr val="tx1"/>
                </a:solidFill>
                <a:effectLst>
                  <a:outerShdw blurRad="38100" dist="19050" dir="2700000" algn="tl" rotWithShape="0">
                    <a:schemeClr val="dk1">
                      <a:alpha val="40000"/>
                    </a:schemeClr>
                  </a:outerShdw>
                </a:effectLst>
              </a:rPr>
              <a:t>Conclusion</a:t>
            </a:r>
          </a:p>
        </p:txBody>
      </p:sp>
    </p:spTree>
    <p:extLst>
      <p:ext uri="{BB962C8B-B14F-4D97-AF65-F5344CB8AC3E}">
        <p14:creationId xmlns:p14="http://schemas.microsoft.com/office/powerpoint/2010/main" val="3308652576"/>
      </p:ext>
    </p:extLst>
  </p:cSld>
  <p:clrMapOvr>
    <a:masterClrMapping/>
  </p:clrMapOvr>
  <p:transition spd="slow">
    <p:wip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676400"/>
            <a:ext cx="9144001" cy="1754326"/>
          </a:xfrm>
          <a:prstGeom prst="rect">
            <a:avLst/>
          </a:prstGeom>
          <a:noFill/>
        </p:spPr>
        <p:txBody>
          <a:bodyPr wrap="square" rtlCol="0">
            <a:spAutoFit/>
          </a:bodyPr>
          <a:lstStyle/>
          <a:p>
            <a:pPr marL="285750" indent="-285750" algn="just">
              <a:buFont typeface="Arial" panose="020B0604020202020204" pitchFamily="34" charset="0"/>
              <a:buChar char="•"/>
            </a:pPr>
            <a:r>
              <a:rPr lang="en-US" sz="1800" dirty="0"/>
              <a:t>If we get and correlate the cardiac history of the patients we can build a better model with better accuracy</a:t>
            </a:r>
          </a:p>
          <a:p>
            <a:pPr marL="285750" indent="-285750" algn="just">
              <a:buFont typeface="Arial" panose="020B0604020202020204" pitchFamily="34" charset="0"/>
              <a:buChar char="•"/>
            </a:pPr>
            <a:endParaRPr lang="en-US" sz="1800" dirty="0"/>
          </a:p>
          <a:p>
            <a:pPr marL="285750" indent="-285750" algn="just">
              <a:buFont typeface="Arial" panose="020B0604020202020204" pitchFamily="34" charset="0"/>
              <a:buChar char="•"/>
            </a:pPr>
            <a:r>
              <a:rPr lang="en-US" sz="1800" dirty="0"/>
              <a:t>With a better Insulin records, we can build a much better model</a:t>
            </a:r>
          </a:p>
          <a:p>
            <a:pPr algn="just"/>
            <a:endParaRPr lang="en-US" sz="1800" dirty="0"/>
          </a:p>
          <a:p>
            <a:pPr marL="285750" indent="-285750" algn="just">
              <a:buFont typeface="Arial" panose="020B0604020202020204" pitchFamily="34" charset="0"/>
              <a:buChar char="•"/>
            </a:pPr>
            <a:r>
              <a:rPr lang="en-US" sz="1800" dirty="0"/>
              <a:t>Try to build different machine learning models and possibly have a stacked one</a:t>
            </a:r>
          </a:p>
        </p:txBody>
      </p:sp>
      <p:sp>
        <p:nvSpPr>
          <p:cNvPr id="3" name="Rectangle 2"/>
          <p:cNvSpPr/>
          <p:nvPr/>
        </p:nvSpPr>
        <p:spPr>
          <a:xfrm>
            <a:off x="5591909" y="401515"/>
            <a:ext cx="3581400" cy="677108"/>
          </a:xfrm>
          <a:prstGeom prst="rect">
            <a:avLst/>
          </a:prstGeom>
          <a:noFill/>
        </p:spPr>
        <p:txBody>
          <a:bodyPr wrap="square" lIns="91440" tIns="45720" rIns="91440" bIns="45720">
            <a:spAutoFit/>
          </a:bodyPr>
          <a:lstStyle/>
          <a:p>
            <a:pPr algn="ctr"/>
            <a:r>
              <a:rPr lang="en-US" sz="3800" b="1" cap="none" spc="0" dirty="0">
                <a:ln w="0"/>
                <a:solidFill>
                  <a:schemeClr val="tx1"/>
                </a:solidFill>
                <a:effectLst>
                  <a:outerShdw blurRad="38100" dist="19050" dir="2700000" algn="tl" rotWithShape="0">
                    <a:schemeClr val="dk1">
                      <a:alpha val="40000"/>
                    </a:schemeClr>
                  </a:outerShdw>
                </a:effectLst>
              </a:rPr>
              <a:t>Future Scope</a:t>
            </a:r>
          </a:p>
        </p:txBody>
      </p:sp>
    </p:spTree>
    <p:extLst>
      <p:ext uri="{BB962C8B-B14F-4D97-AF65-F5344CB8AC3E}">
        <p14:creationId xmlns:p14="http://schemas.microsoft.com/office/powerpoint/2010/main" val="1711823302"/>
      </p:ext>
    </p:extLst>
  </p:cSld>
  <p:clrMapOvr>
    <a:masterClrMapping/>
  </p:clrMapOvr>
  <p:transition spd="slow">
    <p:wip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ctrTitle" idx="4294967295"/>
          </p:nvPr>
        </p:nvSpPr>
        <p:spPr>
          <a:xfrm>
            <a:off x="5783943" y="457200"/>
            <a:ext cx="3352800" cy="685800"/>
          </a:xfrm>
          <a:prstGeom prst="rect">
            <a:avLst/>
          </a:prstGeom>
        </p:spPr>
        <p:txBody>
          <a:bodyPr anchor="t"/>
          <a:lstStyle/>
          <a:p>
            <a:r>
              <a:rPr lang="en-US" sz="4000" b="1" dirty="0">
                <a:latin typeface="Arial" charset="0"/>
                <a:ea typeface="ＭＳ Ｐゴシック" pitchFamily="-110" charset="-128"/>
                <a:cs typeface="Arial" charset="0"/>
              </a:rPr>
              <a:t>References</a:t>
            </a:r>
          </a:p>
        </p:txBody>
      </p:sp>
      <p:sp>
        <p:nvSpPr>
          <p:cNvPr id="6" name="TextBox 5"/>
          <p:cNvSpPr txBox="1"/>
          <p:nvPr/>
        </p:nvSpPr>
        <p:spPr>
          <a:xfrm>
            <a:off x="0" y="5888250"/>
            <a:ext cx="4953000" cy="646331"/>
          </a:xfrm>
          <a:prstGeom prst="rect">
            <a:avLst/>
          </a:prstGeom>
          <a:noFill/>
        </p:spPr>
        <p:txBody>
          <a:bodyPr wrap="square" rtlCol="0">
            <a:spAutoFit/>
          </a:bodyPr>
          <a:lstStyle/>
          <a:p>
            <a:r>
              <a:rPr lang="en-US" sz="1800" b="1" dirty="0"/>
              <a:t>Department of Computer Science</a:t>
            </a:r>
          </a:p>
          <a:p>
            <a:r>
              <a:rPr lang="en-US" sz="1800" b="1" dirty="0"/>
              <a:t>College of Computing and Informatics</a:t>
            </a:r>
          </a:p>
        </p:txBody>
      </p:sp>
      <p:sp>
        <p:nvSpPr>
          <p:cNvPr id="5" name="Rectangle 4"/>
          <p:cNvSpPr/>
          <p:nvPr/>
        </p:nvSpPr>
        <p:spPr>
          <a:xfrm>
            <a:off x="-7257" y="1318526"/>
            <a:ext cx="9144000" cy="4401205"/>
          </a:xfrm>
          <a:prstGeom prst="rect">
            <a:avLst/>
          </a:prstGeom>
        </p:spPr>
        <p:txBody>
          <a:bodyPr wrap="square">
            <a:spAutoFit/>
          </a:bodyPr>
          <a:lstStyle/>
          <a:p>
            <a:pPr marL="457200" indent="-457200">
              <a:lnSpc>
                <a:spcPct val="200000"/>
              </a:lnSpc>
              <a:buFont typeface="+mj-lt"/>
              <a:buAutoNum type="arabicPeriod"/>
            </a:pPr>
            <a:r>
              <a:rPr lang="en-US" sz="1400" dirty="0">
                <a:hlinkClick r:id="rId3"/>
              </a:rPr>
              <a:t>https://en.wikipedia.org/wiki/Pima_people</a:t>
            </a:r>
            <a:endParaRPr lang="en-US" sz="1400" dirty="0"/>
          </a:p>
          <a:p>
            <a:pPr marL="457200" indent="-457200">
              <a:lnSpc>
                <a:spcPct val="200000"/>
              </a:lnSpc>
              <a:buFont typeface="+mj-lt"/>
              <a:buAutoNum type="arabicPeriod"/>
            </a:pPr>
            <a:r>
              <a:rPr lang="en-US" sz="1400" dirty="0">
                <a:hlinkClick r:id="rId4"/>
              </a:rPr>
              <a:t>http://www.srpmic-nsn.gov/history_culture/</a:t>
            </a:r>
            <a:endParaRPr lang="en-US" sz="1400" dirty="0"/>
          </a:p>
          <a:p>
            <a:pPr marL="457200" indent="-457200">
              <a:lnSpc>
                <a:spcPct val="200000"/>
              </a:lnSpc>
              <a:buFont typeface="+mj-lt"/>
              <a:buAutoNum type="arabicPeriod"/>
            </a:pPr>
            <a:r>
              <a:rPr lang="en-US" sz="1400" dirty="0">
                <a:hlinkClick r:id="rId5"/>
              </a:rPr>
              <a:t>http://care.diabetesjournals.org/content/29/8/1866</a:t>
            </a:r>
            <a:endParaRPr lang="en-US" sz="1400" dirty="0"/>
          </a:p>
          <a:p>
            <a:pPr marL="457200" indent="-457200">
              <a:lnSpc>
                <a:spcPct val="200000"/>
              </a:lnSpc>
              <a:buFont typeface="+mj-lt"/>
              <a:buAutoNum type="arabicPeriod"/>
            </a:pPr>
            <a:r>
              <a:rPr lang="en-US" sz="1400" dirty="0">
                <a:hlinkClick r:id="rId6"/>
              </a:rPr>
              <a:t>https://www.kaggle.com/uciml/pima-indians-diabetes-database</a:t>
            </a:r>
            <a:endParaRPr lang="en-US" sz="1400" dirty="0"/>
          </a:p>
          <a:p>
            <a:pPr marL="457200" indent="-457200">
              <a:lnSpc>
                <a:spcPct val="200000"/>
              </a:lnSpc>
              <a:buFont typeface="+mj-lt"/>
              <a:buAutoNum type="arabicPeriod"/>
            </a:pPr>
            <a:r>
              <a:rPr lang="en-US" sz="1400" dirty="0">
                <a:hlinkClick r:id="rId7"/>
              </a:rPr>
              <a:t>https://rpubs.com/ikodesh/53189</a:t>
            </a:r>
            <a:endParaRPr lang="en-US" sz="1400" dirty="0"/>
          </a:p>
          <a:p>
            <a:pPr marL="457200" indent="-457200">
              <a:lnSpc>
                <a:spcPct val="200000"/>
              </a:lnSpc>
              <a:buFont typeface="+mj-lt"/>
              <a:buAutoNum type="arabicPeriod"/>
            </a:pPr>
            <a:r>
              <a:rPr lang="en-US" sz="1400" dirty="0">
                <a:hlinkClick r:id="rId8"/>
              </a:rPr>
              <a:t>https://www.youtube.com/watch?v=pN4HqWRybwk</a:t>
            </a:r>
            <a:endParaRPr lang="en-US" sz="1400" dirty="0"/>
          </a:p>
          <a:p>
            <a:pPr marL="457200" indent="-457200">
              <a:lnSpc>
                <a:spcPct val="200000"/>
              </a:lnSpc>
              <a:buFont typeface="+mj-lt"/>
              <a:buAutoNum type="arabicPeriod"/>
            </a:pPr>
            <a:r>
              <a:rPr lang="en-US" sz="1400" dirty="0">
                <a:hlinkClick r:id="rId9"/>
              </a:rPr>
              <a:t>http://www.diabetes.co.uk/diabetes_care/blood-sugar-level-ranges.html</a:t>
            </a:r>
            <a:endParaRPr lang="en-US" sz="1400" dirty="0"/>
          </a:p>
          <a:p>
            <a:pPr marL="457200" indent="-457200">
              <a:lnSpc>
                <a:spcPct val="200000"/>
              </a:lnSpc>
              <a:buFont typeface="+mj-lt"/>
              <a:buAutoNum type="arabicPeriod"/>
            </a:pPr>
            <a:r>
              <a:rPr lang="en-US" sz="1400" dirty="0">
                <a:hlinkClick r:id="rId10"/>
              </a:rPr>
              <a:t>http://machinelearningmastery.com/</a:t>
            </a:r>
            <a:endParaRPr lang="en-US" sz="1400" dirty="0"/>
          </a:p>
          <a:p>
            <a:pPr marL="457200" indent="-457200">
              <a:lnSpc>
                <a:spcPct val="200000"/>
              </a:lnSpc>
              <a:buFont typeface="+mj-lt"/>
              <a:buAutoNum type="arabicPeriod"/>
            </a:pPr>
            <a:r>
              <a:rPr lang="en-US" sz="1400" dirty="0">
                <a:hlinkClick r:id="rId11"/>
              </a:rPr>
              <a:t>https://www.r-bloggers.com/self-organising-maps-for-customer-segmentation-using-r/</a:t>
            </a:r>
            <a:endParaRPr lang="en-US" sz="1400" dirty="0"/>
          </a:p>
          <a:p>
            <a:pPr marL="457200" indent="-457200">
              <a:lnSpc>
                <a:spcPct val="200000"/>
              </a:lnSpc>
              <a:buFont typeface="+mj-lt"/>
              <a:buAutoNum type="arabicPeriod"/>
            </a:pPr>
            <a:r>
              <a:rPr lang="en-US" sz="1400" dirty="0">
                <a:hlinkClick r:id="rId12"/>
              </a:rPr>
              <a:t>https://onlinecourses.science.psu.edu/stat857/node/125</a:t>
            </a:r>
            <a:endParaRPr lang="en-US" sz="1400" dirty="0"/>
          </a:p>
        </p:txBody>
      </p:sp>
    </p:spTree>
    <p:extLst>
      <p:ext uri="{BB962C8B-B14F-4D97-AF65-F5344CB8AC3E}">
        <p14:creationId xmlns:p14="http://schemas.microsoft.com/office/powerpoint/2010/main" val="3154257962"/>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5503985" y="381000"/>
            <a:ext cx="3733800" cy="749710"/>
          </a:xfrm>
          <a:prstGeom prst="rect">
            <a:avLst/>
          </a:prstGeom>
        </p:spPr>
        <p:txBody>
          <a:bodyPr anchor="t"/>
          <a:lstStyle>
            <a:lvl1pPr algn="ctr" defTabSz="511230" rtl="0" eaLnBrk="1" fontAlgn="base" hangingPunct="1">
              <a:spcBef>
                <a:spcPct val="0"/>
              </a:spcBef>
              <a:spcAft>
                <a:spcPct val="0"/>
              </a:spcAft>
              <a:defRPr sz="4900" kern="1200">
                <a:solidFill>
                  <a:schemeClr val="tx1"/>
                </a:solidFill>
                <a:latin typeface="+mj-lt"/>
                <a:ea typeface="ＭＳ Ｐゴシック" pitchFamily="-112" charset="-128"/>
                <a:cs typeface="ＭＳ Ｐゴシック" pitchFamily="-112" charset="-128"/>
              </a:defRPr>
            </a:lvl1pPr>
            <a:lvl2pPr algn="ctr" defTabSz="511230" rtl="0" eaLnBrk="1" fontAlgn="base" hangingPunct="1">
              <a:spcBef>
                <a:spcPct val="0"/>
              </a:spcBef>
              <a:spcAft>
                <a:spcPct val="0"/>
              </a:spcAft>
              <a:defRPr sz="4900">
                <a:solidFill>
                  <a:schemeClr val="tx1"/>
                </a:solidFill>
                <a:latin typeface="Calibri" pitchFamily="-112" charset="0"/>
                <a:ea typeface="ＭＳ Ｐゴシック" pitchFamily="-112" charset="-128"/>
                <a:cs typeface="ＭＳ Ｐゴシック" pitchFamily="-112" charset="-128"/>
              </a:defRPr>
            </a:lvl2pPr>
            <a:lvl3pPr algn="ctr" defTabSz="511230" rtl="0" eaLnBrk="1" fontAlgn="base" hangingPunct="1">
              <a:spcBef>
                <a:spcPct val="0"/>
              </a:spcBef>
              <a:spcAft>
                <a:spcPct val="0"/>
              </a:spcAft>
              <a:defRPr sz="4900">
                <a:solidFill>
                  <a:schemeClr val="tx1"/>
                </a:solidFill>
                <a:latin typeface="Calibri" pitchFamily="-112" charset="0"/>
                <a:ea typeface="ＭＳ Ｐゴシック" pitchFamily="-112" charset="-128"/>
                <a:cs typeface="ＭＳ Ｐゴシック" pitchFamily="-112" charset="-128"/>
              </a:defRPr>
            </a:lvl3pPr>
            <a:lvl4pPr algn="ctr" defTabSz="511230" rtl="0" eaLnBrk="1" fontAlgn="base" hangingPunct="1">
              <a:spcBef>
                <a:spcPct val="0"/>
              </a:spcBef>
              <a:spcAft>
                <a:spcPct val="0"/>
              </a:spcAft>
              <a:defRPr sz="4900">
                <a:solidFill>
                  <a:schemeClr val="tx1"/>
                </a:solidFill>
                <a:latin typeface="Calibri" pitchFamily="-112" charset="0"/>
                <a:ea typeface="ＭＳ Ｐゴシック" pitchFamily="-112" charset="-128"/>
                <a:cs typeface="ＭＳ Ｐゴシック" pitchFamily="-112" charset="-128"/>
              </a:defRPr>
            </a:lvl4pPr>
            <a:lvl5pPr algn="ctr" defTabSz="511230" rtl="0" eaLnBrk="1" fontAlgn="base" hangingPunct="1">
              <a:spcBef>
                <a:spcPct val="0"/>
              </a:spcBef>
              <a:spcAft>
                <a:spcPct val="0"/>
              </a:spcAft>
              <a:defRPr sz="4900">
                <a:solidFill>
                  <a:schemeClr val="tx1"/>
                </a:solidFill>
                <a:latin typeface="Calibri" pitchFamily="-112" charset="0"/>
                <a:ea typeface="ＭＳ Ｐゴシック" pitchFamily="-112" charset="-128"/>
                <a:cs typeface="ＭＳ Ｐゴシック" pitchFamily="-112" charset="-128"/>
              </a:defRPr>
            </a:lvl5pPr>
            <a:lvl6pPr marL="360868" algn="ctr" defTabSz="511230" rtl="0" eaLnBrk="1" fontAlgn="base" hangingPunct="1">
              <a:spcBef>
                <a:spcPct val="0"/>
              </a:spcBef>
              <a:spcAft>
                <a:spcPct val="0"/>
              </a:spcAft>
              <a:defRPr sz="4900">
                <a:solidFill>
                  <a:schemeClr val="tx1"/>
                </a:solidFill>
                <a:latin typeface="Calibri" pitchFamily="-112" charset="0"/>
                <a:ea typeface="ＭＳ Ｐゴシック" pitchFamily="-112" charset="-128"/>
                <a:cs typeface="ＭＳ Ｐゴシック" pitchFamily="-112" charset="-128"/>
              </a:defRPr>
            </a:lvl6pPr>
            <a:lvl7pPr marL="721736" algn="ctr" defTabSz="511230" rtl="0" eaLnBrk="1" fontAlgn="base" hangingPunct="1">
              <a:spcBef>
                <a:spcPct val="0"/>
              </a:spcBef>
              <a:spcAft>
                <a:spcPct val="0"/>
              </a:spcAft>
              <a:defRPr sz="4900">
                <a:solidFill>
                  <a:schemeClr val="tx1"/>
                </a:solidFill>
                <a:latin typeface="Calibri" pitchFamily="-112" charset="0"/>
                <a:ea typeface="ＭＳ Ｐゴシック" pitchFamily="-112" charset="-128"/>
                <a:cs typeface="ＭＳ Ｐゴシック" pitchFamily="-112" charset="-128"/>
              </a:defRPr>
            </a:lvl7pPr>
            <a:lvl8pPr marL="1082604" algn="ctr" defTabSz="511230" rtl="0" eaLnBrk="1" fontAlgn="base" hangingPunct="1">
              <a:spcBef>
                <a:spcPct val="0"/>
              </a:spcBef>
              <a:spcAft>
                <a:spcPct val="0"/>
              </a:spcAft>
              <a:defRPr sz="4900">
                <a:solidFill>
                  <a:schemeClr val="tx1"/>
                </a:solidFill>
                <a:latin typeface="Calibri" pitchFamily="-112" charset="0"/>
                <a:ea typeface="ＭＳ Ｐゴシック" pitchFamily="-112" charset="-128"/>
                <a:cs typeface="ＭＳ Ｐゴシック" pitchFamily="-112" charset="-128"/>
              </a:defRPr>
            </a:lvl8pPr>
            <a:lvl9pPr marL="1443472" algn="ctr" defTabSz="511230" rtl="0" eaLnBrk="1" fontAlgn="base" hangingPunct="1">
              <a:spcBef>
                <a:spcPct val="0"/>
              </a:spcBef>
              <a:spcAft>
                <a:spcPct val="0"/>
              </a:spcAft>
              <a:defRPr sz="4900">
                <a:solidFill>
                  <a:schemeClr val="tx1"/>
                </a:solidFill>
                <a:latin typeface="Calibri" pitchFamily="-112" charset="0"/>
                <a:ea typeface="ＭＳ Ｐゴシック" pitchFamily="-112" charset="-128"/>
                <a:cs typeface="ＭＳ Ｐゴシック" pitchFamily="-112" charset="-128"/>
              </a:defRPr>
            </a:lvl9pPr>
          </a:lstStyle>
          <a:p>
            <a:r>
              <a:rPr lang="en-US" sz="4000" b="1" dirty="0">
                <a:latin typeface="Arial" charset="0"/>
                <a:ea typeface="ＭＳ Ｐゴシック" pitchFamily="-110" charset="-128"/>
                <a:cs typeface="Arial" charset="0"/>
              </a:rPr>
              <a:t>The Dataset</a:t>
            </a:r>
          </a:p>
        </p:txBody>
      </p:sp>
      <p:sp>
        <p:nvSpPr>
          <p:cNvPr id="4" name="Rectangle 3"/>
          <p:cNvSpPr/>
          <p:nvPr/>
        </p:nvSpPr>
        <p:spPr>
          <a:xfrm>
            <a:off x="228600" y="1905000"/>
            <a:ext cx="8686800" cy="3139321"/>
          </a:xfrm>
          <a:prstGeom prst="rect">
            <a:avLst/>
          </a:prstGeom>
        </p:spPr>
        <p:txBody>
          <a:bodyPr wrap="square">
            <a:spAutoFit/>
          </a:bodyPr>
          <a:lstStyle/>
          <a:p>
            <a:pPr marL="342900" indent="-342900">
              <a:buFont typeface="Wingdings" panose="05000000000000000000" pitchFamily="2" charset="2"/>
              <a:buChar char="Ø"/>
            </a:pPr>
            <a:r>
              <a:rPr lang="en-US" sz="1800" b="1" dirty="0"/>
              <a:t>PIMA Indians - group of Native Americans living in an area consisting of what is now central and southern Arizona.</a:t>
            </a:r>
          </a:p>
          <a:p>
            <a:pPr marL="342900" indent="-342900">
              <a:buFont typeface="Wingdings" panose="05000000000000000000" pitchFamily="2" charset="2"/>
              <a:buChar char="Ø"/>
            </a:pPr>
            <a:endParaRPr lang="en-US" sz="1800" b="1" dirty="0"/>
          </a:p>
          <a:p>
            <a:pPr marL="342900" indent="-342900">
              <a:buFont typeface="Wingdings" panose="05000000000000000000" pitchFamily="2" charset="2"/>
              <a:buChar char="Ø"/>
            </a:pPr>
            <a:r>
              <a:rPr lang="en-US" sz="1800" b="1" dirty="0"/>
              <a:t>A Snapshot of the information related to the diagnosis of all female patients in this area is represented in the dataset.</a:t>
            </a:r>
          </a:p>
          <a:p>
            <a:pPr marL="342900" indent="-342900">
              <a:buFont typeface="Wingdings" panose="05000000000000000000" pitchFamily="2" charset="2"/>
              <a:buChar char="Ø"/>
            </a:pPr>
            <a:endParaRPr lang="en-US" sz="1800" b="1" dirty="0"/>
          </a:p>
          <a:p>
            <a:pPr marL="342900" indent="-342900">
              <a:buFont typeface="Wingdings" panose="05000000000000000000" pitchFamily="2" charset="2"/>
              <a:buChar char="Ø"/>
            </a:pPr>
            <a:r>
              <a:rPr lang="en-US" sz="1800" b="1" dirty="0"/>
              <a:t>Predict whether the patient is diagnosed with diabetes based on diagnostic measurements available in the dataset</a:t>
            </a:r>
          </a:p>
          <a:p>
            <a:pPr marL="342900" indent="-342900">
              <a:buFont typeface="Wingdings" panose="05000000000000000000" pitchFamily="2" charset="2"/>
              <a:buChar char="Ø"/>
            </a:pPr>
            <a:endParaRPr lang="en-US" sz="1800" b="1" dirty="0"/>
          </a:p>
          <a:p>
            <a:pPr marL="342900" indent="-342900">
              <a:buFont typeface="Wingdings" panose="05000000000000000000" pitchFamily="2" charset="2"/>
              <a:buChar char="Ø"/>
            </a:pPr>
            <a:r>
              <a:rPr lang="en-US" sz="1800" b="1" dirty="0"/>
              <a:t>In particular, all patients here are females at least 21 years old of Pima Indian heritage.</a:t>
            </a:r>
          </a:p>
        </p:txBody>
      </p:sp>
    </p:spTree>
    <p:extLst>
      <p:ext uri="{BB962C8B-B14F-4D97-AF65-F5344CB8AC3E}">
        <p14:creationId xmlns:p14="http://schemas.microsoft.com/office/powerpoint/2010/main" val="3418184756"/>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828800"/>
            <a:ext cx="9144000" cy="3139321"/>
          </a:xfrm>
          <a:prstGeom prst="rect">
            <a:avLst/>
          </a:prstGeom>
        </p:spPr>
        <p:txBody>
          <a:bodyPr wrap="square">
            <a:spAutoFit/>
          </a:bodyPr>
          <a:lstStyle/>
          <a:p>
            <a:pPr marL="342900" indent="-342900">
              <a:buFont typeface="Arial" panose="020B0604020202020204" pitchFamily="34" charset="0"/>
              <a:buChar char="•"/>
            </a:pPr>
            <a:r>
              <a:rPr lang="en-US" sz="1800" b="1" dirty="0"/>
              <a:t>Attributes Information:</a:t>
            </a:r>
          </a:p>
          <a:p>
            <a:pPr marL="342900" indent="-342900">
              <a:buFont typeface="Arial" panose="020B0604020202020204" pitchFamily="34" charset="0"/>
              <a:buChar char="•"/>
            </a:pPr>
            <a:endParaRPr lang="en-US" sz="1800" dirty="0"/>
          </a:p>
          <a:p>
            <a:pPr lvl="2"/>
            <a:r>
              <a:rPr lang="en-US" sz="1800" b="1" dirty="0"/>
              <a:t>1. Number of times pregnant </a:t>
            </a:r>
            <a:endParaRPr lang="en-US" sz="1800" dirty="0"/>
          </a:p>
          <a:p>
            <a:pPr lvl="2"/>
            <a:r>
              <a:rPr lang="en-US" sz="1800" b="1" dirty="0"/>
              <a:t>2. Plasma glucose concentration a 2 hours in an oral glucose tolerance test </a:t>
            </a:r>
            <a:endParaRPr lang="en-US" sz="1800" dirty="0"/>
          </a:p>
          <a:p>
            <a:pPr lvl="2"/>
            <a:r>
              <a:rPr lang="en-US" sz="1800" b="1" dirty="0"/>
              <a:t>3. Diastolic blood pressure (mm Hg) </a:t>
            </a:r>
            <a:endParaRPr lang="en-US" sz="1800" dirty="0"/>
          </a:p>
          <a:p>
            <a:pPr lvl="2"/>
            <a:r>
              <a:rPr lang="en-US" sz="1800" b="1" dirty="0"/>
              <a:t>4. Triceps skinfold thickness (mm) </a:t>
            </a:r>
            <a:endParaRPr lang="en-US" sz="1800" dirty="0"/>
          </a:p>
          <a:p>
            <a:pPr lvl="2"/>
            <a:r>
              <a:rPr lang="en-US" sz="1800" b="1" dirty="0"/>
              <a:t>5. 2-Hour serum insulin (mu U/ml) </a:t>
            </a:r>
            <a:endParaRPr lang="en-US" sz="1800" dirty="0"/>
          </a:p>
          <a:p>
            <a:pPr lvl="2"/>
            <a:r>
              <a:rPr lang="en-US" sz="1800" b="1" dirty="0"/>
              <a:t>6. Body mass index (weight in kg/(height in m)^2) </a:t>
            </a:r>
            <a:endParaRPr lang="en-US" sz="1800" dirty="0"/>
          </a:p>
          <a:p>
            <a:pPr lvl="2"/>
            <a:r>
              <a:rPr lang="en-US" sz="1800" b="1" dirty="0"/>
              <a:t>7. Diabetes pedigree function </a:t>
            </a:r>
            <a:endParaRPr lang="en-US" sz="1800" dirty="0"/>
          </a:p>
          <a:p>
            <a:pPr lvl="2"/>
            <a:r>
              <a:rPr lang="en-US" sz="1800" b="1" dirty="0"/>
              <a:t>8. Age (years) </a:t>
            </a:r>
            <a:endParaRPr lang="en-US" sz="1800" dirty="0"/>
          </a:p>
          <a:p>
            <a:pPr lvl="2"/>
            <a:r>
              <a:rPr lang="en-US" sz="1800" b="1" dirty="0"/>
              <a:t>9. Outcome - Class variable (0 or 1)</a:t>
            </a:r>
            <a:endParaRPr lang="en-US" sz="1800" b="1" dirty="0">
              <a:solidFill>
                <a:srgbClr val="000000"/>
              </a:solidFill>
              <a:latin typeface="Arial" panose="020B0604020202020204" pitchFamily="34" charset="0"/>
            </a:endParaRPr>
          </a:p>
        </p:txBody>
      </p:sp>
      <p:sp>
        <p:nvSpPr>
          <p:cNvPr id="3" name="Title 1"/>
          <p:cNvSpPr txBox="1">
            <a:spLocks/>
          </p:cNvSpPr>
          <p:nvPr/>
        </p:nvSpPr>
        <p:spPr>
          <a:xfrm>
            <a:off x="5503985" y="381000"/>
            <a:ext cx="3733800" cy="749710"/>
          </a:xfrm>
          <a:prstGeom prst="rect">
            <a:avLst/>
          </a:prstGeom>
        </p:spPr>
        <p:txBody>
          <a:bodyPr anchor="t"/>
          <a:lstStyle>
            <a:lvl1pPr algn="ctr" defTabSz="511230" rtl="0" eaLnBrk="1" fontAlgn="base" hangingPunct="1">
              <a:spcBef>
                <a:spcPct val="0"/>
              </a:spcBef>
              <a:spcAft>
                <a:spcPct val="0"/>
              </a:spcAft>
              <a:defRPr sz="4900" kern="1200">
                <a:solidFill>
                  <a:schemeClr val="tx1"/>
                </a:solidFill>
                <a:latin typeface="+mj-lt"/>
                <a:ea typeface="ＭＳ Ｐゴシック" pitchFamily="-112" charset="-128"/>
                <a:cs typeface="ＭＳ Ｐゴシック" pitchFamily="-112" charset="-128"/>
              </a:defRPr>
            </a:lvl1pPr>
            <a:lvl2pPr algn="ctr" defTabSz="511230" rtl="0" eaLnBrk="1" fontAlgn="base" hangingPunct="1">
              <a:spcBef>
                <a:spcPct val="0"/>
              </a:spcBef>
              <a:spcAft>
                <a:spcPct val="0"/>
              </a:spcAft>
              <a:defRPr sz="4900">
                <a:solidFill>
                  <a:schemeClr val="tx1"/>
                </a:solidFill>
                <a:latin typeface="Calibri" pitchFamily="-112" charset="0"/>
                <a:ea typeface="ＭＳ Ｐゴシック" pitchFamily="-112" charset="-128"/>
                <a:cs typeface="ＭＳ Ｐゴシック" pitchFamily="-112" charset="-128"/>
              </a:defRPr>
            </a:lvl2pPr>
            <a:lvl3pPr algn="ctr" defTabSz="511230" rtl="0" eaLnBrk="1" fontAlgn="base" hangingPunct="1">
              <a:spcBef>
                <a:spcPct val="0"/>
              </a:spcBef>
              <a:spcAft>
                <a:spcPct val="0"/>
              </a:spcAft>
              <a:defRPr sz="4900">
                <a:solidFill>
                  <a:schemeClr val="tx1"/>
                </a:solidFill>
                <a:latin typeface="Calibri" pitchFamily="-112" charset="0"/>
                <a:ea typeface="ＭＳ Ｐゴシック" pitchFamily="-112" charset="-128"/>
                <a:cs typeface="ＭＳ Ｐゴシック" pitchFamily="-112" charset="-128"/>
              </a:defRPr>
            </a:lvl3pPr>
            <a:lvl4pPr algn="ctr" defTabSz="511230" rtl="0" eaLnBrk="1" fontAlgn="base" hangingPunct="1">
              <a:spcBef>
                <a:spcPct val="0"/>
              </a:spcBef>
              <a:spcAft>
                <a:spcPct val="0"/>
              </a:spcAft>
              <a:defRPr sz="4900">
                <a:solidFill>
                  <a:schemeClr val="tx1"/>
                </a:solidFill>
                <a:latin typeface="Calibri" pitchFamily="-112" charset="0"/>
                <a:ea typeface="ＭＳ Ｐゴシック" pitchFamily="-112" charset="-128"/>
                <a:cs typeface="ＭＳ Ｐゴシック" pitchFamily="-112" charset="-128"/>
              </a:defRPr>
            </a:lvl4pPr>
            <a:lvl5pPr algn="ctr" defTabSz="511230" rtl="0" eaLnBrk="1" fontAlgn="base" hangingPunct="1">
              <a:spcBef>
                <a:spcPct val="0"/>
              </a:spcBef>
              <a:spcAft>
                <a:spcPct val="0"/>
              </a:spcAft>
              <a:defRPr sz="4900">
                <a:solidFill>
                  <a:schemeClr val="tx1"/>
                </a:solidFill>
                <a:latin typeface="Calibri" pitchFamily="-112" charset="0"/>
                <a:ea typeface="ＭＳ Ｐゴシック" pitchFamily="-112" charset="-128"/>
                <a:cs typeface="ＭＳ Ｐゴシック" pitchFamily="-112" charset="-128"/>
              </a:defRPr>
            </a:lvl5pPr>
            <a:lvl6pPr marL="360868" algn="ctr" defTabSz="511230" rtl="0" eaLnBrk="1" fontAlgn="base" hangingPunct="1">
              <a:spcBef>
                <a:spcPct val="0"/>
              </a:spcBef>
              <a:spcAft>
                <a:spcPct val="0"/>
              </a:spcAft>
              <a:defRPr sz="4900">
                <a:solidFill>
                  <a:schemeClr val="tx1"/>
                </a:solidFill>
                <a:latin typeface="Calibri" pitchFamily="-112" charset="0"/>
                <a:ea typeface="ＭＳ Ｐゴシック" pitchFamily="-112" charset="-128"/>
                <a:cs typeface="ＭＳ Ｐゴシック" pitchFamily="-112" charset="-128"/>
              </a:defRPr>
            </a:lvl6pPr>
            <a:lvl7pPr marL="721736" algn="ctr" defTabSz="511230" rtl="0" eaLnBrk="1" fontAlgn="base" hangingPunct="1">
              <a:spcBef>
                <a:spcPct val="0"/>
              </a:spcBef>
              <a:spcAft>
                <a:spcPct val="0"/>
              </a:spcAft>
              <a:defRPr sz="4900">
                <a:solidFill>
                  <a:schemeClr val="tx1"/>
                </a:solidFill>
                <a:latin typeface="Calibri" pitchFamily="-112" charset="0"/>
                <a:ea typeface="ＭＳ Ｐゴシック" pitchFamily="-112" charset="-128"/>
                <a:cs typeface="ＭＳ Ｐゴシック" pitchFamily="-112" charset="-128"/>
              </a:defRPr>
            </a:lvl7pPr>
            <a:lvl8pPr marL="1082604" algn="ctr" defTabSz="511230" rtl="0" eaLnBrk="1" fontAlgn="base" hangingPunct="1">
              <a:spcBef>
                <a:spcPct val="0"/>
              </a:spcBef>
              <a:spcAft>
                <a:spcPct val="0"/>
              </a:spcAft>
              <a:defRPr sz="4900">
                <a:solidFill>
                  <a:schemeClr val="tx1"/>
                </a:solidFill>
                <a:latin typeface="Calibri" pitchFamily="-112" charset="0"/>
                <a:ea typeface="ＭＳ Ｐゴシック" pitchFamily="-112" charset="-128"/>
                <a:cs typeface="ＭＳ Ｐゴシック" pitchFamily="-112" charset="-128"/>
              </a:defRPr>
            </a:lvl8pPr>
            <a:lvl9pPr marL="1443472" algn="ctr" defTabSz="511230" rtl="0" eaLnBrk="1" fontAlgn="base" hangingPunct="1">
              <a:spcBef>
                <a:spcPct val="0"/>
              </a:spcBef>
              <a:spcAft>
                <a:spcPct val="0"/>
              </a:spcAft>
              <a:defRPr sz="4900">
                <a:solidFill>
                  <a:schemeClr val="tx1"/>
                </a:solidFill>
                <a:latin typeface="Calibri" pitchFamily="-112" charset="0"/>
                <a:ea typeface="ＭＳ Ｐゴシック" pitchFamily="-112" charset="-128"/>
                <a:cs typeface="ＭＳ Ｐゴシック" pitchFamily="-112" charset="-128"/>
              </a:defRPr>
            </a:lvl9pPr>
          </a:lstStyle>
          <a:p>
            <a:r>
              <a:rPr lang="en-US" sz="4000" b="1" dirty="0">
                <a:latin typeface="Arial" charset="0"/>
                <a:ea typeface="ＭＳ Ｐゴシック" pitchFamily="-110" charset="-128"/>
                <a:cs typeface="Arial" charset="0"/>
              </a:rPr>
              <a:t>The Dataset</a:t>
            </a:r>
          </a:p>
        </p:txBody>
      </p:sp>
    </p:spTree>
    <p:extLst>
      <p:ext uri="{BB962C8B-B14F-4D97-AF65-F5344CB8AC3E}">
        <p14:creationId xmlns:p14="http://schemas.microsoft.com/office/powerpoint/2010/main" val="4150253585"/>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ctrTitle" idx="4294967295"/>
          </p:nvPr>
        </p:nvSpPr>
        <p:spPr>
          <a:xfrm>
            <a:off x="5867400" y="228600"/>
            <a:ext cx="3581400" cy="1219497"/>
          </a:xfrm>
          <a:prstGeom prst="rect">
            <a:avLst/>
          </a:prstGeom>
        </p:spPr>
        <p:txBody>
          <a:bodyPr anchor="t"/>
          <a:lstStyle/>
          <a:p>
            <a:pPr eaLnBrk="1" hangingPunct="1"/>
            <a:r>
              <a:rPr lang="en-US" sz="4000" b="1" dirty="0">
                <a:latin typeface="Arial" charset="0"/>
                <a:ea typeface="ＭＳ Ｐゴシック" pitchFamily="-110" charset="-128"/>
                <a:cs typeface="Arial" charset="0"/>
              </a:rPr>
              <a:t>Project Objective</a:t>
            </a:r>
          </a:p>
        </p:txBody>
      </p:sp>
      <p:sp>
        <p:nvSpPr>
          <p:cNvPr id="5" name="TextBox 4"/>
          <p:cNvSpPr txBox="1"/>
          <p:nvPr/>
        </p:nvSpPr>
        <p:spPr>
          <a:xfrm>
            <a:off x="0" y="1676400"/>
            <a:ext cx="9144000" cy="3647152"/>
          </a:xfrm>
          <a:prstGeom prst="rect">
            <a:avLst/>
          </a:prstGeom>
          <a:noFill/>
        </p:spPr>
        <p:txBody>
          <a:bodyPr wrap="square" rtlCol="0">
            <a:spAutoFit/>
          </a:bodyPr>
          <a:lstStyle/>
          <a:p>
            <a:pPr marL="342900" indent="-342900" algn="just">
              <a:buFont typeface="Arial" panose="020B0604020202020204" pitchFamily="34" charset="0"/>
              <a:buChar char="•"/>
            </a:pPr>
            <a:r>
              <a:rPr lang="en-US" b="1" dirty="0"/>
              <a:t>In this project, we center on applying data analysis techniques, create visualizations and interpret the models using histograms, scatter plots etc. to uncover the reason for high diabetic outcome amongst the PIMA Indian women. </a:t>
            </a:r>
          </a:p>
          <a:p>
            <a:pPr marL="342900" indent="-342900" algn="just">
              <a:buFont typeface="Arial" panose="020B0604020202020204" pitchFamily="34" charset="0"/>
              <a:buChar char="•"/>
            </a:pPr>
            <a:endParaRPr lang="en-US" b="1" dirty="0"/>
          </a:p>
          <a:p>
            <a:pPr marL="342900" indent="-342900" algn="just">
              <a:buFont typeface="Arial" panose="020B0604020202020204" pitchFamily="34" charset="0"/>
              <a:buChar char="•"/>
            </a:pPr>
            <a:r>
              <a:rPr lang="en-US" b="1" dirty="0"/>
              <a:t>Predict whether the patient is diagnosed with diabetes based on diagnostic measurements available in the dataset</a:t>
            </a:r>
          </a:p>
          <a:p>
            <a:pPr marL="342900" indent="-342900" algn="just">
              <a:buFont typeface="Arial" panose="020B0604020202020204" pitchFamily="34" charset="0"/>
              <a:buChar char="•"/>
            </a:pPr>
            <a:endParaRPr lang="en-US" b="1" dirty="0"/>
          </a:p>
          <a:p>
            <a:pPr marL="342900" indent="-342900" algn="just">
              <a:buFont typeface="Arial" panose="020B0604020202020204" pitchFamily="34" charset="0"/>
              <a:buChar char="•"/>
            </a:pPr>
            <a:r>
              <a:rPr lang="en-US" b="1" dirty="0"/>
              <a:t>We also break down the relationships between different aspects of the chosen data and find the correlations to help understand the end outcome. </a:t>
            </a:r>
          </a:p>
        </p:txBody>
      </p:sp>
    </p:spTree>
    <p:extLst>
      <p:ext uri="{BB962C8B-B14F-4D97-AF65-F5344CB8AC3E}">
        <p14:creationId xmlns:p14="http://schemas.microsoft.com/office/powerpoint/2010/main" val="4284753427"/>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0" y="1371601"/>
            <a:ext cx="9144000" cy="5486400"/>
          </a:xfrm>
          <a:prstGeom prst="rect">
            <a:avLst/>
          </a:prstGeom>
        </p:spPr>
      </p:pic>
      <p:sp>
        <p:nvSpPr>
          <p:cNvPr id="5" name="Title 1"/>
          <p:cNvSpPr txBox="1">
            <a:spLocks/>
          </p:cNvSpPr>
          <p:nvPr/>
        </p:nvSpPr>
        <p:spPr>
          <a:xfrm>
            <a:off x="6477000" y="228600"/>
            <a:ext cx="2590800" cy="1219497"/>
          </a:xfrm>
          <a:prstGeom prst="rect">
            <a:avLst/>
          </a:prstGeom>
        </p:spPr>
        <p:txBody>
          <a:bodyPr anchor="t"/>
          <a:lstStyle>
            <a:lvl1pPr algn="ctr" defTabSz="511230" rtl="0" eaLnBrk="1" fontAlgn="base" hangingPunct="1">
              <a:spcBef>
                <a:spcPct val="0"/>
              </a:spcBef>
              <a:spcAft>
                <a:spcPct val="0"/>
              </a:spcAft>
              <a:defRPr sz="4900" kern="1200">
                <a:solidFill>
                  <a:schemeClr val="tx1"/>
                </a:solidFill>
                <a:latin typeface="+mj-lt"/>
                <a:ea typeface="ＭＳ Ｐゴシック" pitchFamily="-112" charset="-128"/>
                <a:cs typeface="ＭＳ Ｐゴシック" pitchFamily="-112" charset="-128"/>
              </a:defRPr>
            </a:lvl1pPr>
            <a:lvl2pPr algn="ctr" defTabSz="511230" rtl="0" eaLnBrk="1" fontAlgn="base" hangingPunct="1">
              <a:spcBef>
                <a:spcPct val="0"/>
              </a:spcBef>
              <a:spcAft>
                <a:spcPct val="0"/>
              </a:spcAft>
              <a:defRPr sz="4900">
                <a:solidFill>
                  <a:schemeClr val="tx1"/>
                </a:solidFill>
                <a:latin typeface="Calibri" pitchFamily="-112" charset="0"/>
                <a:ea typeface="ＭＳ Ｐゴシック" pitchFamily="-112" charset="-128"/>
                <a:cs typeface="ＭＳ Ｐゴシック" pitchFamily="-112" charset="-128"/>
              </a:defRPr>
            </a:lvl2pPr>
            <a:lvl3pPr algn="ctr" defTabSz="511230" rtl="0" eaLnBrk="1" fontAlgn="base" hangingPunct="1">
              <a:spcBef>
                <a:spcPct val="0"/>
              </a:spcBef>
              <a:spcAft>
                <a:spcPct val="0"/>
              </a:spcAft>
              <a:defRPr sz="4900">
                <a:solidFill>
                  <a:schemeClr val="tx1"/>
                </a:solidFill>
                <a:latin typeface="Calibri" pitchFamily="-112" charset="0"/>
                <a:ea typeface="ＭＳ Ｐゴシック" pitchFamily="-112" charset="-128"/>
                <a:cs typeface="ＭＳ Ｐゴシック" pitchFamily="-112" charset="-128"/>
              </a:defRPr>
            </a:lvl3pPr>
            <a:lvl4pPr algn="ctr" defTabSz="511230" rtl="0" eaLnBrk="1" fontAlgn="base" hangingPunct="1">
              <a:spcBef>
                <a:spcPct val="0"/>
              </a:spcBef>
              <a:spcAft>
                <a:spcPct val="0"/>
              </a:spcAft>
              <a:defRPr sz="4900">
                <a:solidFill>
                  <a:schemeClr val="tx1"/>
                </a:solidFill>
                <a:latin typeface="Calibri" pitchFamily="-112" charset="0"/>
                <a:ea typeface="ＭＳ Ｐゴシック" pitchFamily="-112" charset="-128"/>
                <a:cs typeface="ＭＳ Ｐゴシック" pitchFamily="-112" charset="-128"/>
              </a:defRPr>
            </a:lvl4pPr>
            <a:lvl5pPr algn="ctr" defTabSz="511230" rtl="0" eaLnBrk="1" fontAlgn="base" hangingPunct="1">
              <a:spcBef>
                <a:spcPct val="0"/>
              </a:spcBef>
              <a:spcAft>
                <a:spcPct val="0"/>
              </a:spcAft>
              <a:defRPr sz="4900">
                <a:solidFill>
                  <a:schemeClr val="tx1"/>
                </a:solidFill>
                <a:latin typeface="Calibri" pitchFamily="-112" charset="0"/>
                <a:ea typeface="ＭＳ Ｐゴシック" pitchFamily="-112" charset="-128"/>
                <a:cs typeface="ＭＳ Ｐゴシック" pitchFamily="-112" charset="-128"/>
              </a:defRPr>
            </a:lvl5pPr>
            <a:lvl6pPr marL="360868" algn="ctr" defTabSz="511230" rtl="0" eaLnBrk="1" fontAlgn="base" hangingPunct="1">
              <a:spcBef>
                <a:spcPct val="0"/>
              </a:spcBef>
              <a:spcAft>
                <a:spcPct val="0"/>
              </a:spcAft>
              <a:defRPr sz="4900">
                <a:solidFill>
                  <a:schemeClr val="tx1"/>
                </a:solidFill>
                <a:latin typeface="Calibri" pitchFamily="-112" charset="0"/>
                <a:ea typeface="ＭＳ Ｐゴシック" pitchFamily="-112" charset="-128"/>
                <a:cs typeface="ＭＳ Ｐゴシック" pitchFamily="-112" charset="-128"/>
              </a:defRPr>
            </a:lvl6pPr>
            <a:lvl7pPr marL="721736" algn="ctr" defTabSz="511230" rtl="0" eaLnBrk="1" fontAlgn="base" hangingPunct="1">
              <a:spcBef>
                <a:spcPct val="0"/>
              </a:spcBef>
              <a:spcAft>
                <a:spcPct val="0"/>
              </a:spcAft>
              <a:defRPr sz="4900">
                <a:solidFill>
                  <a:schemeClr val="tx1"/>
                </a:solidFill>
                <a:latin typeface="Calibri" pitchFamily="-112" charset="0"/>
                <a:ea typeface="ＭＳ Ｐゴシック" pitchFamily="-112" charset="-128"/>
                <a:cs typeface="ＭＳ Ｐゴシック" pitchFamily="-112" charset="-128"/>
              </a:defRPr>
            </a:lvl7pPr>
            <a:lvl8pPr marL="1082604" algn="ctr" defTabSz="511230" rtl="0" eaLnBrk="1" fontAlgn="base" hangingPunct="1">
              <a:spcBef>
                <a:spcPct val="0"/>
              </a:spcBef>
              <a:spcAft>
                <a:spcPct val="0"/>
              </a:spcAft>
              <a:defRPr sz="4900">
                <a:solidFill>
                  <a:schemeClr val="tx1"/>
                </a:solidFill>
                <a:latin typeface="Calibri" pitchFamily="-112" charset="0"/>
                <a:ea typeface="ＭＳ Ｐゴシック" pitchFamily="-112" charset="-128"/>
                <a:cs typeface="ＭＳ Ｐゴシック" pitchFamily="-112" charset="-128"/>
              </a:defRPr>
            </a:lvl8pPr>
            <a:lvl9pPr marL="1443472" algn="ctr" defTabSz="511230" rtl="0" eaLnBrk="1" fontAlgn="base" hangingPunct="1">
              <a:spcBef>
                <a:spcPct val="0"/>
              </a:spcBef>
              <a:spcAft>
                <a:spcPct val="0"/>
              </a:spcAft>
              <a:defRPr sz="4900">
                <a:solidFill>
                  <a:schemeClr val="tx1"/>
                </a:solidFill>
                <a:latin typeface="Calibri" pitchFamily="-112" charset="0"/>
                <a:ea typeface="ＭＳ Ｐゴシック" pitchFamily="-112" charset="-128"/>
                <a:cs typeface="ＭＳ Ｐゴシック" pitchFamily="-112" charset="-128"/>
              </a:defRPr>
            </a:lvl9pPr>
          </a:lstStyle>
          <a:p>
            <a:r>
              <a:rPr lang="en-US" sz="4000" b="1" dirty="0">
                <a:latin typeface="Arial" charset="0"/>
                <a:ea typeface="ＭＳ Ｐゴシック" pitchFamily="-110" charset="-128"/>
                <a:cs typeface="Arial" charset="0"/>
              </a:rPr>
              <a:t>Project Cycle</a:t>
            </a:r>
          </a:p>
        </p:txBody>
      </p:sp>
    </p:spTree>
    <p:extLst>
      <p:ext uri="{BB962C8B-B14F-4D97-AF65-F5344CB8AC3E}">
        <p14:creationId xmlns:p14="http://schemas.microsoft.com/office/powerpoint/2010/main" val="3853257200"/>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ctrTitle" idx="4294967295"/>
          </p:nvPr>
        </p:nvSpPr>
        <p:spPr>
          <a:xfrm>
            <a:off x="5791200" y="304800"/>
            <a:ext cx="3581400" cy="1219497"/>
          </a:xfrm>
          <a:prstGeom prst="rect">
            <a:avLst/>
          </a:prstGeom>
        </p:spPr>
        <p:txBody>
          <a:bodyPr anchor="t"/>
          <a:lstStyle/>
          <a:p>
            <a:pPr eaLnBrk="1" hangingPunct="1"/>
            <a:r>
              <a:rPr lang="en-US" sz="4000" b="1" dirty="0">
                <a:latin typeface="Arial" charset="0"/>
                <a:ea typeface="ＭＳ Ｐゴシック" pitchFamily="-110" charset="-128"/>
                <a:cs typeface="Arial" charset="0"/>
              </a:rPr>
              <a:t>Project Definition</a:t>
            </a:r>
          </a:p>
        </p:txBody>
      </p:sp>
      <p:sp>
        <p:nvSpPr>
          <p:cNvPr id="2" name="Rectangle 1"/>
          <p:cNvSpPr/>
          <p:nvPr/>
        </p:nvSpPr>
        <p:spPr>
          <a:xfrm>
            <a:off x="0" y="2133600"/>
            <a:ext cx="9144000" cy="2862322"/>
          </a:xfrm>
          <a:prstGeom prst="rect">
            <a:avLst/>
          </a:prstGeom>
        </p:spPr>
        <p:txBody>
          <a:bodyPr wrap="square">
            <a:spAutoFit/>
          </a:bodyPr>
          <a:lstStyle/>
          <a:p>
            <a:pPr marL="342900" indent="-342900" algn="just">
              <a:spcBef>
                <a:spcPts val="0"/>
              </a:spcBef>
              <a:spcAft>
                <a:spcPts val="0"/>
              </a:spcAft>
              <a:buFont typeface="Arial" panose="020B0604020202020204" pitchFamily="34" charset="0"/>
              <a:buChar char="•"/>
            </a:pPr>
            <a:r>
              <a:rPr lang="en-US" sz="2400" b="1" dirty="0">
                <a:solidFill>
                  <a:srgbClr val="000000"/>
                </a:solidFill>
                <a:latin typeface="Arial" panose="020B0604020202020204" pitchFamily="34" charset="0"/>
              </a:rPr>
              <a:t>Definition</a:t>
            </a:r>
          </a:p>
          <a:p>
            <a:pPr lvl="1" indent="0" algn="just">
              <a:spcBef>
                <a:spcPts val="0"/>
              </a:spcBef>
              <a:spcAft>
                <a:spcPts val="0"/>
              </a:spcAft>
            </a:pPr>
            <a:r>
              <a:rPr lang="en-US" b="1" dirty="0">
                <a:solidFill>
                  <a:srgbClr val="000000"/>
                </a:solidFill>
                <a:latin typeface="Arial" panose="020B0604020202020204" pitchFamily="34" charset="0"/>
              </a:rPr>
              <a:t>To establish a relationship between parameters such as number of pregnancies, BMI, age etc., and diabetic diagnosis of the patients based on these factors.</a:t>
            </a:r>
            <a:endParaRPr lang="en-US" sz="2400" b="1" dirty="0">
              <a:solidFill>
                <a:srgbClr val="000000"/>
              </a:solidFill>
              <a:latin typeface="Arial" panose="020B0604020202020204" pitchFamily="34" charset="0"/>
            </a:endParaRPr>
          </a:p>
          <a:p>
            <a:pPr marL="342900" indent="-342900" algn="just">
              <a:spcBef>
                <a:spcPts val="0"/>
              </a:spcBef>
              <a:spcAft>
                <a:spcPts val="0"/>
              </a:spcAft>
              <a:buFont typeface="Arial" panose="020B0604020202020204" pitchFamily="34" charset="0"/>
              <a:buChar char="•"/>
            </a:pPr>
            <a:endParaRPr lang="en-US" sz="2400" b="1" dirty="0">
              <a:solidFill>
                <a:srgbClr val="000000"/>
              </a:solidFill>
              <a:latin typeface="Arial" panose="020B0604020202020204" pitchFamily="34" charset="0"/>
            </a:endParaRPr>
          </a:p>
          <a:p>
            <a:pPr marL="342900" indent="-342900" algn="just">
              <a:spcBef>
                <a:spcPts val="0"/>
              </a:spcBef>
              <a:spcAft>
                <a:spcPts val="0"/>
              </a:spcAft>
              <a:buFont typeface="Arial" panose="020B0604020202020204" pitchFamily="34" charset="0"/>
              <a:buChar char="•"/>
            </a:pPr>
            <a:r>
              <a:rPr lang="en-US" sz="2400" b="1" dirty="0">
                <a:solidFill>
                  <a:srgbClr val="000000"/>
                </a:solidFill>
                <a:latin typeface="Arial" panose="020B0604020202020204" pitchFamily="34" charset="0"/>
              </a:rPr>
              <a:t>Requirement</a:t>
            </a:r>
          </a:p>
          <a:p>
            <a:pPr algn="just">
              <a:spcBef>
                <a:spcPts val="0"/>
              </a:spcBef>
              <a:spcAft>
                <a:spcPts val="0"/>
              </a:spcAft>
            </a:pPr>
            <a:r>
              <a:rPr lang="en-US" sz="2400" b="1" dirty="0">
                <a:solidFill>
                  <a:srgbClr val="000000"/>
                </a:solidFill>
                <a:latin typeface="Arial" panose="020B0604020202020204" pitchFamily="34" charset="0"/>
              </a:rPr>
              <a:t>	</a:t>
            </a:r>
            <a:r>
              <a:rPr lang="en-US" b="1" dirty="0">
                <a:solidFill>
                  <a:srgbClr val="000000"/>
                </a:solidFill>
                <a:latin typeface="Arial" panose="020B0604020202020204" pitchFamily="34" charset="0"/>
              </a:rPr>
              <a:t>A comprehensive understanding of the parameters 	in 	relation</a:t>
            </a:r>
          </a:p>
          <a:p>
            <a:pPr algn="just">
              <a:spcBef>
                <a:spcPts val="0"/>
              </a:spcBef>
              <a:spcAft>
                <a:spcPts val="0"/>
              </a:spcAft>
            </a:pPr>
            <a:r>
              <a:rPr lang="en-US" b="1" dirty="0">
                <a:solidFill>
                  <a:srgbClr val="000000"/>
                </a:solidFill>
                <a:latin typeface="Arial" panose="020B0604020202020204" pitchFamily="34" charset="0"/>
              </a:rPr>
              <a:t>	with the diabetes presented in the database.</a:t>
            </a:r>
            <a:endParaRPr lang="en-US" dirty="0"/>
          </a:p>
        </p:txBody>
      </p:sp>
    </p:spTree>
    <p:extLst>
      <p:ext uri="{BB962C8B-B14F-4D97-AF65-F5344CB8AC3E}">
        <p14:creationId xmlns:p14="http://schemas.microsoft.com/office/powerpoint/2010/main" val="2941246948"/>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800600" y="484757"/>
            <a:ext cx="4724400" cy="1261884"/>
          </a:xfrm>
          <a:prstGeom prst="rect">
            <a:avLst/>
          </a:prstGeom>
          <a:noFill/>
        </p:spPr>
        <p:txBody>
          <a:bodyPr wrap="square" lIns="91440" tIns="45720" rIns="91440" bIns="45720">
            <a:spAutoFit/>
          </a:bodyPr>
          <a:lstStyle/>
          <a:p>
            <a:pPr algn="ctr"/>
            <a:r>
              <a:rPr lang="en-US" sz="3800" b="1" cap="none" spc="0" dirty="0">
                <a:ln w="0"/>
                <a:solidFill>
                  <a:schemeClr val="tx1"/>
                </a:solidFill>
                <a:effectLst>
                  <a:outerShdw blurRad="38100" dist="19050" dir="2700000" algn="tl" rotWithShape="0">
                    <a:schemeClr val="dk1">
                      <a:alpha val="40000"/>
                    </a:schemeClr>
                  </a:outerShdw>
                </a:effectLst>
              </a:rPr>
              <a:t>Basic Data Exploration</a:t>
            </a:r>
          </a:p>
        </p:txBody>
      </p:sp>
      <p:pic>
        <p:nvPicPr>
          <p:cNvPr id="6" name="Picture 5"/>
          <p:cNvPicPr>
            <a:picLocks noChangeAspect="1"/>
          </p:cNvPicPr>
          <p:nvPr/>
        </p:nvPicPr>
        <p:blipFill>
          <a:blip r:embed="rId2"/>
          <a:stretch>
            <a:fillRect/>
          </a:stretch>
        </p:blipFill>
        <p:spPr>
          <a:xfrm>
            <a:off x="2895600" y="2048562"/>
            <a:ext cx="6038850" cy="3829050"/>
          </a:xfrm>
          <a:prstGeom prst="rect">
            <a:avLst/>
          </a:prstGeom>
        </p:spPr>
      </p:pic>
      <p:sp>
        <p:nvSpPr>
          <p:cNvPr id="5" name="Rectangle 4"/>
          <p:cNvSpPr/>
          <p:nvPr/>
        </p:nvSpPr>
        <p:spPr>
          <a:xfrm>
            <a:off x="-11723" y="2743200"/>
            <a:ext cx="3048000" cy="2308324"/>
          </a:xfrm>
          <a:prstGeom prst="rect">
            <a:avLst/>
          </a:prstGeom>
          <a:noFill/>
        </p:spPr>
        <p:txBody>
          <a:bodyPr wrap="square" lIns="91440" tIns="45720" rIns="91440" bIns="45720">
            <a:spAutoFit/>
          </a:bodyPr>
          <a:lstStyle/>
          <a:p>
            <a:pPr marL="342900" indent="-342900">
              <a:buFont typeface="Arial" panose="020B0604020202020204" pitchFamily="34" charset="0"/>
              <a:buChar char="•"/>
            </a:pPr>
            <a:r>
              <a:rPr lang="en-US" sz="1800" b="0" cap="none" spc="0" dirty="0">
                <a:ln w="0"/>
                <a:solidFill>
                  <a:schemeClr val="tx1"/>
                </a:solidFill>
                <a:effectLst>
                  <a:outerShdw blurRad="38100" dist="19050" dir="2700000" algn="tl" rotWithShape="0">
                    <a:schemeClr val="dk1">
                      <a:alpha val="40000"/>
                    </a:schemeClr>
                  </a:outerShdw>
                </a:effectLst>
              </a:rPr>
              <a:t>The graph represents missing value proportions for each combination of attributes</a:t>
            </a:r>
          </a:p>
          <a:p>
            <a:endParaRPr lang="en-US" sz="1800" b="0" cap="none" spc="0" dirty="0">
              <a:ln w="0"/>
              <a:solidFill>
                <a:schemeClr val="tx1"/>
              </a:solidFill>
              <a:effectLst>
                <a:outerShdw blurRad="38100" dist="19050" dir="2700000" algn="tl" rotWithShape="0">
                  <a:schemeClr val="dk1">
                    <a:alpha val="40000"/>
                  </a:schemeClr>
                </a:outerShdw>
              </a:effectLst>
            </a:endParaRPr>
          </a:p>
          <a:p>
            <a:pPr marL="342900" indent="-342900">
              <a:buFont typeface="Arial" panose="020B0604020202020204" pitchFamily="34" charset="0"/>
              <a:buChar char="•"/>
            </a:pPr>
            <a:r>
              <a:rPr lang="en-US" sz="1800" dirty="0">
                <a:ln w="0"/>
                <a:effectLst>
                  <a:outerShdw blurRad="38100" dist="19050" dir="2700000" algn="tl" rotWithShape="0">
                    <a:schemeClr val="dk1">
                      <a:alpha val="40000"/>
                    </a:schemeClr>
                  </a:outerShdw>
                </a:effectLst>
              </a:rPr>
              <a:t>Red depicts missing values, where as blue depicts valid data</a:t>
            </a:r>
            <a:endParaRPr lang="en-US" sz="18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398031910"/>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105400" y="367099"/>
            <a:ext cx="4724400" cy="1261884"/>
          </a:xfrm>
          <a:prstGeom prst="rect">
            <a:avLst/>
          </a:prstGeom>
          <a:noFill/>
        </p:spPr>
        <p:txBody>
          <a:bodyPr wrap="square" lIns="91440" tIns="45720" rIns="91440" bIns="45720">
            <a:spAutoFit/>
          </a:bodyPr>
          <a:lstStyle/>
          <a:p>
            <a:pPr algn="ctr"/>
            <a:r>
              <a:rPr lang="en-US" sz="3800" b="1" cap="none" spc="0" dirty="0">
                <a:ln w="0"/>
                <a:solidFill>
                  <a:schemeClr val="tx1"/>
                </a:solidFill>
                <a:effectLst>
                  <a:outerShdw blurRad="38100" dist="19050" dir="2700000" algn="tl" rotWithShape="0">
                    <a:schemeClr val="dk1">
                      <a:alpha val="40000"/>
                    </a:schemeClr>
                  </a:outerShdw>
                </a:effectLst>
              </a:rPr>
              <a:t>Missing value treatment</a:t>
            </a:r>
          </a:p>
        </p:txBody>
      </p:sp>
      <p:sp>
        <p:nvSpPr>
          <p:cNvPr id="3" name="Rectangle 2"/>
          <p:cNvSpPr/>
          <p:nvPr/>
        </p:nvSpPr>
        <p:spPr>
          <a:xfrm>
            <a:off x="304800" y="2209800"/>
            <a:ext cx="8602470" cy="2554545"/>
          </a:xfrm>
          <a:prstGeom prst="rect">
            <a:avLst/>
          </a:prstGeom>
          <a:noFill/>
        </p:spPr>
        <p:txBody>
          <a:bodyPr wrap="square" lIns="91440" tIns="45720" rIns="91440" bIns="45720">
            <a:spAutoFit/>
          </a:bodyPr>
          <a:lstStyle/>
          <a:p>
            <a:pPr marL="285750" indent="-285750" algn="just">
              <a:buFont typeface="Arial" panose="020B0604020202020204" pitchFamily="34" charset="0"/>
              <a:buChar char="•"/>
            </a:pPr>
            <a:endParaRPr lang="en-US" sz="2000" b="0" cap="none" spc="0" dirty="0">
              <a:ln w="0"/>
              <a:solidFill>
                <a:schemeClr val="tx1"/>
              </a:solidFill>
              <a:effectLst>
                <a:outerShdw blurRad="38100" dist="19050" dir="2700000" algn="tl" rotWithShape="0">
                  <a:schemeClr val="dk1">
                    <a:alpha val="40000"/>
                  </a:schemeClr>
                </a:outerShdw>
              </a:effectLst>
            </a:endParaRPr>
          </a:p>
          <a:p>
            <a:pPr marL="285750" indent="-285750" algn="just">
              <a:buFont typeface="Arial" panose="020B0604020202020204" pitchFamily="34" charset="0"/>
              <a:buChar char="•"/>
            </a:pPr>
            <a:r>
              <a:rPr lang="en-US" sz="2000" b="0" cap="none" spc="0" dirty="0">
                <a:ln w="0"/>
                <a:solidFill>
                  <a:schemeClr val="tx1"/>
                </a:solidFill>
                <a:effectLst>
                  <a:outerShdw blurRad="38100" dist="19050" dir="2700000" algn="tl" rotWithShape="0">
                    <a:schemeClr val="dk1">
                      <a:alpha val="40000"/>
                    </a:schemeClr>
                  </a:outerShdw>
                </a:effectLst>
              </a:rPr>
              <a:t>392 records were found to have a zero value </a:t>
            </a:r>
            <a:r>
              <a:rPr lang="en-US" sz="2000" dirty="0">
                <a:ln w="0"/>
                <a:effectLst>
                  <a:outerShdw blurRad="38100" dist="19050" dir="2700000" algn="tl" rotWithShape="0">
                    <a:schemeClr val="dk1">
                      <a:alpha val="40000"/>
                    </a:schemeClr>
                  </a:outerShdw>
                </a:effectLst>
              </a:rPr>
              <a:t>for different attributes.</a:t>
            </a:r>
          </a:p>
          <a:p>
            <a:pPr algn="just"/>
            <a:endParaRPr lang="en-US" sz="2000" dirty="0">
              <a:ln w="0"/>
              <a:effectLst>
                <a:outerShdw blurRad="38100" dist="19050" dir="2700000" algn="tl" rotWithShape="0">
                  <a:schemeClr val="dk1">
                    <a:alpha val="40000"/>
                  </a:schemeClr>
                </a:outerShdw>
              </a:effectLst>
            </a:endParaRPr>
          </a:p>
          <a:p>
            <a:pPr marL="285750" indent="-285750" algn="just">
              <a:buFont typeface="Arial" panose="020B0604020202020204" pitchFamily="34" charset="0"/>
              <a:buChar char="•"/>
            </a:pPr>
            <a:r>
              <a:rPr lang="en-US" sz="2000" b="0" cap="none" spc="0" dirty="0">
                <a:ln w="0"/>
                <a:solidFill>
                  <a:schemeClr val="tx1"/>
                </a:solidFill>
                <a:effectLst>
                  <a:outerShdw blurRad="38100" dist="19050" dir="2700000" algn="tl" rotWithShape="0">
                    <a:schemeClr val="dk1">
                      <a:alpha val="40000"/>
                    </a:schemeClr>
                  </a:outerShdw>
                </a:effectLst>
              </a:rPr>
              <a:t>MICE has been used with “</a:t>
            </a:r>
            <a:r>
              <a:rPr lang="en-US" sz="2000" b="0" cap="none" spc="0" dirty="0" err="1">
                <a:ln w="0"/>
                <a:solidFill>
                  <a:schemeClr val="tx1"/>
                </a:solidFill>
                <a:effectLst>
                  <a:outerShdw blurRad="38100" dist="19050" dir="2700000" algn="tl" rotWithShape="0">
                    <a:schemeClr val="dk1">
                      <a:alpha val="40000"/>
                    </a:schemeClr>
                  </a:outerShdw>
                </a:effectLst>
              </a:rPr>
              <a:t>norm.predict</a:t>
            </a:r>
            <a:r>
              <a:rPr lang="en-US" sz="2000" b="0" cap="none" spc="0" dirty="0">
                <a:ln w="0"/>
                <a:solidFill>
                  <a:schemeClr val="tx1"/>
                </a:solidFill>
                <a:effectLst>
                  <a:outerShdw blurRad="38100" dist="19050" dir="2700000" algn="tl" rotWithShape="0">
                    <a:schemeClr val="dk1">
                      <a:alpha val="40000"/>
                    </a:schemeClr>
                  </a:outerShdw>
                </a:effectLst>
              </a:rPr>
              <a:t>” method.</a:t>
            </a:r>
          </a:p>
          <a:p>
            <a:pPr marL="285750" indent="-285750" algn="just">
              <a:buFont typeface="Arial" panose="020B0604020202020204" pitchFamily="34" charset="0"/>
              <a:buChar char="•"/>
            </a:pPr>
            <a:endParaRPr lang="en-US" sz="2000" dirty="0">
              <a:ln w="0"/>
              <a:effectLst>
                <a:outerShdw blurRad="38100" dist="19050" dir="2700000" algn="tl" rotWithShape="0">
                  <a:schemeClr val="dk1">
                    <a:alpha val="40000"/>
                  </a:schemeClr>
                </a:outerShdw>
              </a:effectLst>
            </a:endParaRPr>
          </a:p>
          <a:p>
            <a:pPr marL="285750" indent="-285750" algn="just">
              <a:buFont typeface="Arial" panose="020B0604020202020204" pitchFamily="34" charset="0"/>
              <a:buChar char="•"/>
            </a:pPr>
            <a:r>
              <a:rPr lang="en-US" sz="2000" b="0" cap="none" spc="0" dirty="0">
                <a:ln w="0"/>
                <a:solidFill>
                  <a:schemeClr val="tx1"/>
                </a:solidFill>
                <a:effectLst>
                  <a:outerShdw blurRad="38100" dist="19050" dir="2700000" algn="tl" rotWithShape="0">
                    <a:schemeClr val="dk1">
                      <a:alpha val="40000"/>
                    </a:schemeClr>
                  </a:outerShdw>
                </a:effectLst>
              </a:rPr>
              <a:t>We tried using few MICE methods such as </a:t>
            </a:r>
            <a:r>
              <a:rPr lang="en-US" sz="2000" b="0" cap="none" spc="0" dirty="0" err="1">
                <a:ln w="0"/>
                <a:solidFill>
                  <a:schemeClr val="tx1"/>
                </a:solidFill>
                <a:effectLst>
                  <a:outerShdw blurRad="38100" dist="19050" dir="2700000" algn="tl" rotWithShape="0">
                    <a:schemeClr val="dk1">
                      <a:alpha val="40000"/>
                    </a:schemeClr>
                  </a:outerShdw>
                </a:effectLst>
              </a:rPr>
              <a:t>pmm</a:t>
            </a:r>
            <a:r>
              <a:rPr lang="en-US" sz="2000" b="0" cap="none" spc="0" dirty="0">
                <a:ln w="0"/>
                <a:solidFill>
                  <a:schemeClr val="tx1"/>
                </a:solidFill>
                <a:effectLst>
                  <a:outerShdw blurRad="38100" dist="19050" dir="2700000" algn="tl" rotWithShape="0">
                    <a:schemeClr val="dk1">
                      <a:alpha val="40000"/>
                    </a:schemeClr>
                  </a:outerShdw>
                </a:effectLst>
              </a:rPr>
              <a:t>, mean, norm. However, </a:t>
            </a:r>
            <a:r>
              <a:rPr lang="en-US" sz="2000" b="0" cap="none" spc="0" dirty="0" err="1">
                <a:ln w="0"/>
                <a:solidFill>
                  <a:schemeClr val="tx1"/>
                </a:solidFill>
                <a:effectLst>
                  <a:outerShdw blurRad="38100" dist="19050" dir="2700000" algn="tl" rotWithShape="0">
                    <a:schemeClr val="dk1">
                      <a:alpha val="40000"/>
                    </a:schemeClr>
                  </a:outerShdw>
                </a:effectLst>
              </a:rPr>
              <a:t>norm.predit</a:t>
            </a:r>
            <a:r>
              <a:rPr lang="en-US" sz="2000" b="0" cap="none" spc="0" dirty="0">
                <a:ln w="0"/>
                <a:solidFill>
                  <a:schemeClr val="tx1"/>
                </a:solidFill>
                <a:effectLst>
                  <a:outerShdw blurRad="38100" dist="19050" dir="2700000" algn="tl" rotWithShape="0">
                    <a:schemeClr val="dk1">
                      <a:alpha val="40000"/>
                    </a:schemeClr>
                  </a:outerShdw>
                </a:effectLst>
              </a:rPr>
              <a:t> gave us a very good imputation of missing data.</a:t>
            </a:r>
          </a:p>
          <a:p>
            <a:pPr marL="285750" indent="-285750" algn="just">
              <a:buFont typeface="Arial" panose="020B0604020202020204" pitchFamily="34" charset="0"/>
              <a:buChar char="•"/>
            </a:pPr>
            <a:endParaRPr lang="en-US" sz="20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4019678622"/>
      </p:ext>
    </p:extLst>
  </p:cSld>
  <p:clrMapOvr>
    <a:masterClrMapping/>
  </p:clrMapOvr>
  <p:transition spd="slow">
    <p:wipe/>
  </p:transition>
</p:sld>
</file>

<file path=ppt/theme/theme1.xml><?xml version="1.0" encoding="utf-8"?>
<a:theme xmlns:a="http://schemas.openxmlformats.org/drawingml/2006/main" name="UNCCharlotte_template05 (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UNCCharlotte_template05 (1)</Template>
  <TotalTime>1215</TotalTime>
  <Words>1477</Words>
  <Application>Microsoft Office PowerPoint</Application>
  <PresentationFormat>On-screen Show (4:3)</PresentationFormat>
  <Paragraphs>277</Paragraphs>
  <Slides>25</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MS PGothic</vt:lpstr>
      <vt:lpstr>Arial</vt:lpstr>
      <vt:lpstr>Calibri</vt:lpstr>
      <vt:lpstr>Wingdings</vt:lpstr>
      <vt:lpstr>UNCCharlotte_template05 (1)</vt:lpstr>
      <vt:lpstr>Data Analysis on PIMA Indian Diabetes Database    </vt:lpstr>
      <vt:lpstr>PowerPoint Presentation</vt:lpstr>
      <vt:lpstr>PowerPoint Presentation</vt:lpstr>
      <vt:lpstr>PowerPoint Presentation</vt:lpstr>
      <vt:lpstr>Project Objective</vt:lpstr>
      <vt:lpstr>PowerPoint Presentation</vt:lpstr>
      <vt:lpstr>Project Definition</vt:lpstr>
      <vt:lpstr>PowerPoint Presentation</vt:lpstr>
      <vt:lpstr>PowerPoint Presentation</vt:lpstr>
      <vt:lpstr>PowerPoint Presentation</vt:lpstr>
      <vt:lpstr>Observations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References</vt:lpstr>
    </vt:vector>
  </TitlesOfParts>
  <Company>UNC Charlotte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Presentation Arial font, 36 point  Presenter &amp; Title Date or conference name</dc:title>
  <dc:creator>Cindy Jones</dc:creator>
  <cp:lastModifiedBy>Suraj Desai</cp:lastModifiedBy>
  <cp:revision>112</cp:revision>
  <cp:lastPrinted>2008-09-25T18:36:16Z</cp:lastPrinted>
  <dcterms:created xsi:type="dcterms:W3CDTF">2014-04-28T15:06:35Z</dcterms:created>
  <dcterms:modified xsi:type="dcterms:W3CDTF">2017-05-02T11:59:05Z</dcterms:modified>
</cp:coreProperties>
</file>