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7" r:id="rId12"/>
    <p:sldId id="263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aňhel" initials="MD" lastIdx="1" clrIdx="0">
    <p:extLst>
      <p:ext uri="{19B8F6BF-5375-455C-9EA6-DF929625EA0E}">
        <p15:presenceInfo xmlns:p15="http://schemas.microsoft.com/office/powerpoint/2012/main" userId="9a85106cf91ca4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5A161E-28AF-6627-FA18-5DAB80EC9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5312B9-B916-506C-67DF-0ECA7A3A9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598B3B-83C8-1D84-370A-EC5A4C75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81493A-C230-D92F-3B8D-BD240A0D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73DD20-A942-D175-CA81-A48CD5F9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41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2698F-0EC4-03AF-B1B1-132AFFBF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788808B-AFC8-6756-0C57-F6A84EC8C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BFBBB8-DB10-5C68-CD95-B0C59FC8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DE8E05-9242-55E4-8BD0-A00C018B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A4A1D4-8289-FBFF-2FEA-14EE497F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190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3A84B4F-0FFF-0C09-6AAE-09A1CC1C5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0BC59EC-F33A-A587-F319-6CF93D85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8B75F4-852B-098E-20C4-3E4E2D3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EC5DC7-EE3B-2EF9-5CFC-3458E5CE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6856A2-39BD-B705-BAEE-79962E66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218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60292A-3D83-C2E7-0FCB-E3C66301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81A536-BD30-201A-C673-25C176DB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27E429-186B-F3B9-F831-A0B42EA6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B82C2D-2640-1DBB-6215-32068F74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298A10-B8F4-7E5B-CDBE-D6B40CF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463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17FC73-3286-DCBB-12FF-3B08F4BB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2871A55-C24D-32BD-4338-CA8BB7AB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72F7E9-79B0-48DF-98C2-6CFECF62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CF327AD-3CB6-ED8F-E613-99C4B64A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17EBDE-58F3-B5C7-3C09-B6D94960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546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899CD-CB61-7BE0-D238-8E295DC7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FA03C0-8C4B-007E-631A-8A629AD67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6E8D6B3-9BF4-7D02-FC22-A5E5D7D2E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62C44B-D8FA-8B5B-1BF8-8C6D2F66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DBB1F8E-B553-86BB-CD56-A568D45F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1A5364-F8B0-999E-2F64-8035DB10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43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8729BA-9A3F-120D-AB50-DF84DF40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09BEE46-E109-1FD9-2F2E-2F3D1496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1236B6C-3C6E-9108-D8E4-1DD18D91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FD4E234-3E41-4E62-42BA-0E62F16FF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74F477C-D936-99D0-4EA3-40EC84D8B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97A647F-5F5D-F1B0-3B50-399B9D2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E85B574-4691-1D31-8831-60C744B0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E73583B-0CAF-E9E9-ADAB-9EE90691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031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6F2980-4DA2-A759-DEF1-E071D285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DF0C4B4-6842-198C-6DD8-7A983F17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BFBD0D6-D5A5-9C19-3613-75D98550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73195EF-35B8-9F5A-6096-43290890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5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8D684ED-F801-4AE1-642D-86A1C9B6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D374970-BAB6-4F09-5018-40D30336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BC9C63E-3182-2D1F-1A85-095BCE2E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77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729F4C-0B84-24BF-3982-9AF885D7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1E64B3-0EB2-E1F2-6DA0-ADB31FF3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CA4CFE2-10E1-B5FC-DCA4-798D5B6B4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4FF682-FD49-51CA-347C-5CD1B9E4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B57DCE-B15A-5836-01E6-E128A1AF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C7C2DEE-B55C-C67A-0FD2-A9806C05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218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3F8603-950C-65A0-FE1B-E574CFC4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BFF3230-4003-F0FC-D990-671E042AF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7FBE7C-8920-9845-1119-974233AD1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C0E403E-100B-42FD-0B02-A7E18FB3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AD943D0-6B05-22B3-6A1C-376FA9C9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82F5165-CF41-FB0B-00B5-3A9A84D0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313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AE4B0CE-092B-EC4F-CE7F-6950BFEF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56BBF1-527C-54D4-7EEA-3BB2A146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0ACF9E-6EAE-2D70-9298-D303E7C6D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F321-977D-4353-AFBD-16E6BB54BF78}" type="datetimeFigureOut">
              <a:rPr lang="cs-CZ" smtClean="0"/>
              <a:t>15.10.2022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0C8801-6614-FD31-C4D7-DCF2379E2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D649F13-1557-DAE2-3FB3-944EDDDBE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9952-BDBA-416E-B4D9-7144D4665E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61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Kirchhoffovy_z%C3%A1kony" TargetMode="External"/><Relationship Id="rId2" Type="http://schemas.openxmlformats.org/officeDocument/2006/relationships/hyperlink" Target="https://www.google.com/url?sa=i&amp;url=https%3A%2F%2Fm.facebook.com%2FBavSeVedou%2Fphotos%2Fohm%25C5%25AFv-z%25C3%25A1kon-jednodu%25C5%25A1e-aneb-r-ui-via-wwwbuild-electronic-circuitscom%2F1622172521162383%2F&amp;psig=AOvVaw1njGh64a9D51btIpP5lYJ-&amp;ust=1665877204187000&amp;source=images&amp;cd=vfe&amp;ved=0CA4QjhxqFwoTCNiOx6ny4PoCFQAAAAAdAAAAABA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www.hranol.cz%2Fview.php%3Fcisloclanku%3D2011030010&amp;psig=AOvVaw3qkjkJQ3QeRCtEZgPGPZVr&amp;ust=1665878911221000&amp;source=images&amp;cd=vfe&amp;ved=0CBoQtaYDahcKEwjQocTX-OD6AhUAAAAAHQAAAAAQB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E89E77-C7F4-2D52-3403-673499AAF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Cvičení 2: metoda uzlových napětí a stejnosměrný stav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95AB37-7954-FCA6-1B84-25C2F06D1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BIK-TZP – 2022</a:t>
            </a:r>
          </a:p>
          <a:p>
            <a:r>
              <a:rPr lang="cs-CZ" dirty="0"/>
              <a:t>Martin Daňhel</a:t>
            </a:r>
          </a:p>
        </p:txBody>
      </p:sp>
    </p:spTree>
    <p:extLst>
      <p:ext uri="{BB962C8B-B14F-4D97-AF65-F5344CB8AC3E}">
        <p14:creationId xmlns:p14="http://schemas.microsoft.com/office/powerpoint/2010/main" val="336006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32FC52-ADF9-B0AC-814F-E6DC0E8F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Metoda uzlových napětí – Praktický postup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B24DBF-0ADE-75C0-38EA-799425CA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uzel1 = </a:t>
            </a:r>
            <a:r>
              <a:rPr lang="cs-CZ" sz="1400" b="0" i="0" u="none" strike="noStrike" dirty="0">
                <a:latin typeface="Consolas" panose="020B0609020204030204" pitchFamily="49" charset="0"/>
              </a:rPr>
              <a:t>0</a:t>
            </a: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==iR1[t]+</a:t>
            </a:r>
            <a:r>
              <a:rPr lang="cs-CZ" sz="1400" b="0" i="0" u="none" strike="noStrike" dirty="0" err="1">
                <a:solidFill>
                  <a:srgbClr val="0070C0"/>
                </a:solidFill>
                <a:latin typeface="Consolas" panose="020B0609020204030204" pitchFamily="49" charset="0"/>
              </a:rPr>
              <a:t>iU</a:t>
            </a: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[t];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uzel2 = iR1[t]==iR2[t]+iC1[t];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uzel3 = iR2[t]==iC2[t]+iR3[t];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rez1 = u1[t]-u2[t]==R1*iR1[t];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rez2 = u2[t]-u3[t]==R2*iR2[t];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rez3 = u3[t]==R3*iR3[t];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kond1 = iC1[t]==C1*u2'[t];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kond2 = iC2[t]==C2*u3'[t];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pp1 = u2[</a:t>
            </a:r>
            <a:r>
              <a:rPr lang="cs-CZ" sz="1400" b="0" i="0" u="none" strike="noStrike" dirty="0">
                <a:latin typeface="Consolas" panose="020B0609020204030204" pitchFamily="49" charset="0"/>
              </a:rPr>
              <a:t>0</a:t>
            </a: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]==</a:t>
            </a:r>
            <a:r>
              <a:rPr lang="cs-CZ" sz="1400" b="0" i="0" u="none" strike="noStrike" dirty="0">
                <a:latin typeface="Consolas" panose="020B0609020204030204" pitchFamily="49" charset="0"/>
              </a:rPr>
              <a:t>0</a:t>
            </a: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pp2=u3[</a:t>
            </a:r>
            <a:r>
              <a:rPr lang="cs-CZ" sz="1400" b="0" i="0" u="none" strike="noStrike" dirty="0">
                <a:latin typeface="Consolas" panose="020B0609020204030204" pitchFamily="49" charset="0"/>
              </a:rPr>
              <a:t>0</a:t>
            </a: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]==</a:t>
            </a:r>
            <a:r>
              <a:rPr lang="cs-CZ" sz="1400" b="0" i="0" u="none" strike="noStrike" dirty="0">
                <a:latin typeface="Consolas" panose="020B0609020204030204" pitchFamily="49" charset="0"/>
              </a:rPr>
              <a:t>0</a:t>
            </a: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zdroj = </a:t>
            </a:r>
            <a:r>
              <a:rPr lang="cs-CZ" sz="1400" b="0" i="0" u="none" strike="noStrike" dirty="0" err="1">
                <a:solidFill>
                  <a:srgbClr val="0070C0"/>
                </a:solidFill>
                <a:latin typeface="Consolas" panose="020B0609020204030204" pitchFamily="49" charset="0"/>
              </a:rPr>
              <a:t>uZ</a:t>
            </a:r>
            <a:r>
              <a:rPr lang="cs-CZ" sz="1400" b="0" i="0" u="none" strike="noStrike" dirty="0">
                <a:solidFill>
                  <a:srgbClr val="0070C0"/>
                </a:solidFill>
                <a:latin typeface="Consolas" panose="020B0609020204030204" pitchFamily="49" charset="0"/>
              </a:rPr>
              <a:t>[t]==u1[t];</a:t>
            </a:r>
            <a:endParaRPr lang="cs-CZ" sz="1400" dirty="0">
              <a:solidFill>
                <a:srgbClr val="0070C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6FB7137-0021-F6B8-C9ED-00B831926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6912"/>
            <a:ext cx="4533902" cy="146208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D8EFA9F-A332-3510-ADF9-66E319F7B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777" y="1581348"/>
            <a:ext cx="4649204" cy="231028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11192E7-23CA-754D-1016-92F0C9609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908" y="3891631"/>
            <a:ext cx="3448942" cy="2213071"/>
          </a:xfrm>
          <a:prstGeom prst="rect">
            <a:avLst/>
          </a:prstGeom>
        </p:spPr>
      </p:pic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FA6C07E5-9C95-D795-F94B-6245EF9CA917}"/>
              </a:ext>
            </a:extLst>
          </p:cNvPr>
          <p:cNvSpPr/>
          <p:nvPr/>
        </p:nvSpPr>
        <p:spPr>
          <a:xfrm>
            <a:off x="5622758" y="2736489"/>
            <a:ext cx="625642" cy="14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Šipka: dolů 10">
            <a:extLst>
              <a:ext uri="{FF2B5EF4-FFF2-40B4-BE49-F238E27FC236}">
                <a16:creationId xmlns:a16="http://schemas.microsoft.com/office/drawing/2014/main" id="{06B9CF59-FBCA-4287-095A-5C59DBC2CDD4}"/>
              </a:ext>
            </a:extLst>
          </p:cNvPr>
          <p:cNvSpPr/>
          <p:nvPr/>
        </p:nvSpPr>
        <p:spPr>
          <a:xfrm rot="4086504">
            <a:off x="5595197" y="2692037"/>
            <a:ext cx="173874" cy="1913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6D0C7EA8-F1B6-9971-6BD9-E789CBE678B6}"/>
              </a:ext>
            </a:extLst>
          </p:cNvPr>
          <p:cNvSpPr/>
          <p:nvPr/>
        </p:nvSpPr>
        <p:spPr>
          <a:xfrm>
            <a:off x="4837124" y="4770569"/>
            <a:ext cx="1772653" cy="24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663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F5DE0D8B-2E55-7A43-4691-7CA5828F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95" y="4038074"/>
            <a:ext cx="4276661" cy="201417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086D57A-5D16-A554-0B5B-D364F8E9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Stejnosměrný stav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35300E-D15E-DD11-8AF6-3A003BCA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Střídavé zdroje proudu a napětí nahradíme stejnosměrnými zdroji proudu a napětí.</a:t>
            </a:r>
          </a:p>
          <a:p>
            <a:r>
              <a:rPr lang="cs-CZ" dirty="0"/>
              <a:t>Cívku nahradíme vodičem.</a:t>
            </a:r>
          </a:p>
          <a:p>
            <a:r>
              <a:rPr lang="cs-CZ" dirty="0"/>
              <a:t>Kondenzátory rozpojíme – vymažeme je z obvodu.</a:t>
            </a:r>
          </a:p>
          <a:p>
            <a:r>
              <a:rPr lang="cs-CZ" dirty="0"/>
              <a:t>Vypočteme požadované veličiny, již ve stejnosměrném stavu.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2B315F2-CA85-D990-548A-06A14957D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4115"/>
            <a:ext cx="4533902" cy="1462088"/>
          </a:xfrm>
          <a:prstGeom prst="rect">
            <a:avLst/>
          </a:prstGeom>
        </p:spPr>
      </p:pic>
      <p:sp>
        <p:nvSpPr>
          <p:cNvPr id="5" name="Šipka: doprava 4">
            <a:extLst>
              <a:ext uri="{FF2B5EF4-FFF2-40B4-BE49-F238E27FC236}">
                <a16:creationId xmlns:a16="http://schemas.microsoft.com/office/drawing/2014/main" id="{FD085725-2170-D2E7-9D3F-BBF14973FC5A}"/>
              </a:ext>
            </a:extLst>
          </p:cNvPr>
          <p:cNvSpPr/>
          <p:nvPr/>
        </p:nvSpPr>
        <p:spPr>
          <a:xfrm>
            <a:off x="5541545" y="5045159"/>
            <a:ext cx="649706" cy="24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475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E9A16D-FF3E-B2B5-BB6A-6E116B9A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E4E55B-2BD6-36D3-D884-AA763F0F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Obrázek Ohmova zákona v praxi je převzat z této stránky </a:t>
            </a:r>
            <a:r>
              <a:rPr lang="cs-CZ" dirty="0">
                <a:hlinkClick r:id="rId2"/>
              </a:rPr>
              <a:t>www</a:t>
            </a:r>
            <a:endParaRPr lang="cs-CZ" dirty="0"/>
          </a:p>
          <a:p>
            <a:r>
              <a:rPr lang="cs-CZ" dirty="0"/>
              <a:t>Obrázek 1. </a:t>
            </a:r>
            <a:r>
              <a:rPr lang="cs-CZ" dirty="0" err="1"/>
              <a:t>Kirchhoffova</a:t>
            </a:r>
            <a:r>
              <a:rPr lang="cs-CZ" dirty="0"/>
              <a:t> zákona je převzat z této stránky </a:t>
            </a:r>
            <a:r>
              <a:rPr lang="cs-CZ" dirty="0">
                <a:hlinkClick r:id="rId3"/>
              </a:rPr>
              <a:t>www</a:t>
            </a:r>
            <a:endParaRPr lang="cs-CZ" dirty="0"/>
          </a:p>
          <a:p>
            <a:r>
              <a:rPr lang="cs-CZ" dirty="0"/>
              <a:t>Obrázek 2. </a:t>
            </a:r>
            <a:r>
              <a:rPr lang="cs-CZ" dirty="0" err="1"/>
              <a:t>Kirchhoffova</a:t>
            </a:r>
            <a:r>
              <a:rPr lang="cs-CZ" dirty="0"/>
              <a:t> zákona je převzat z této stránky </a:t>
            </a:r>
            <a:r>
              <a:rPr lang="cs-CZ" dirty="0">
                <a:hlinkClick r:id="rId4"/>
              </a:rPr>
              <a:t>www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676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ECCF3A-5CBB-4FDB-66BF-33675700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824924-706E-1D2E-BB3C-C83DA0D5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Ohmův zákon</a:t>
            </a:r>
          </a:p>
          <a:p>
            <a:r>
              <a:rPr lang="cs-CZ" dirty="0" err="1"/>
              <a:t>Kirchhoffovy</a:t>
            </a:r>
            <a:r>
              <a:rPr lang="cs-CZ" dirty="0"/>
              <a:t> zákony</a:t>
            </a:r>
          </a:p>
          <a:p>
            <a:r>
              <a:rPr lang="cs-CZ" dirty="0"/>
              <a:t>Základní prvky elektrického obvodu</a:t>
            </a:r>
          </a:p>
          <a:p>
            <a:r>
              <a:rPr lang="cs-CZ" dirty="0"/>
              <a:t>Metoda uzlových napětí</a:t>
            </a:r>
          </a:p>
          <a:p>
            <a:r>
              <a:rPr lang="cs-CZ" dirty="0"/>
              <a:t>Stejnosměrný stav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658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8FCDA9-0D2D-A913-0A1B-264B889E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Ohmův zákon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091C66-113C-10FB-877C-D447022A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Veličiny a jednotky</a:t>
            </a:r>
          </a:p>
          <a:p>
            <a:r>
              <a:rPr lang="cs-CZ" b="1" dirty="0"/>
              <a:t>U</a:t>
            </a:r>
            <a:r>
              <a:rPr lang="cs-CZ" dirty="0"/>
              <a:t> – napětí [V] - </a:t>
            </a:r>
            <a:r>
              <a:rPr lang="cs-CZ" i="1" dirty="0"/>
              <a:t>Volt</a:t>
            </a:r>
          </a:p>
          <a:p>
            <a:r>
              <a:rPr lang="cs-CZ" b="1" dirty="0"/>
              <a:t>I</a:t>
            </a:r>
            <a:r>
              <a:rPr lang="cs-CZ" dirty="0"/>
              <a:t> – proud [A] - </a:t>
            </a:r>
            <a:r>
              <a:rPr lang="cs-CZ" i="1" dirty="0"/>
              <a:t>Ampér</a:t>
            </a:r>
          </a:p>
          <a:p>
            <a:r>
              <a:rPr lang="cs-CZ" b="1" dirty="0"/>
              <a:t>R</a:t>
            </a:r>
            <a:r>
              <a:rPr lang="cs-CZ" dirty="0"/>
              <a:t> – odpor [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cs-CZ" dirty="0"/>
              <a:t>] – </a:t>
            </a:r>
            <a:r>
              <a:rPr lang="cs-CZ" i="1" dirty="0"/>
              <a:t>Ohm</a:t>
            </a:r>
          </a:p>
          <a:p>
            <a:endParaRPr lang="cs-CZ" i="1" dirty="0"/>
          </a:p>
          <a:p>
            <a:r>
              <a:rPr lang="cs-CZ" i="1" dirty="0"/>
              <a:t>Ohmův zákon vyjadřuje vztah mezi </a:t>
            </a:r>
            <a:br>
              <a:rPr lang="cs-CZ" i="1" dirty="0"/>
            </a:br>
            <a:r>
              <a:rPr lang="cs-CZ" i="1" dirty="0"/>
              <a:t>elektrickým odporem, napětím a proudem:</a:t>
            </a:r>
          </a:p>
          <a:p>
            <a:r>
              <a:rPr lang="cs-CZ" i="1" dirty="0"/>
              <a:t>Proud procházející vodičem je přímo úměrný</a:t>
            </a:r>
            <a:br>
              <a:rPr lang="cs-CZ" i="1" dirty="0"/>
            </a:br>
            <a:r>
              <a:rPr lang="cs-CZ" i="1" dirty="0"/>
              <a:t>napětí mezi konci vodiče a nepřímo úměrný elektrickému odporu vodiče.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9D8A45F-1410-45C8-6116-707F8AD2F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4" y="1774378"/>
            <a:ext cx="1687930" cy="136384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BE7DF4D-557D-F812-4626-8B1CB01D4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263" y="1754855"/>
            <a:ext cx="1460286" cy="140289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6D9A0AC3-5245-3E78-A176-5B239D9B0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541" y="3700251"/>
            <a:ext cx="1769008" cy="14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0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8C44A-6AFF-5569-48BF-17B01091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Kirchhoffovy</a:t>
            </a:r>
            <a:r>
              <a:rPr lang="cs-CZ" dirty="0"/>
              <a:t> zákony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C08241-CDFC-FD41-5ED3-F08CB6DFE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1" dirty="0">
                <a:effectLst/>
              </a:rPr>
              <a:t>1. </a:t>
            </a:r>
            <a:r>
              <a:rPr lang="cs-CZ" b="1" dirty="0" err="1">
                <a:effectLst/>
              </a:rPr>
              <a:t>Kirchhoffův</a:t>
            </a:r>
            <a:r>
              <a:rPr lang="cs-CZ" b="1" dirty="0">
                <a:effectLst/>
              </a:rPr>
              <a:t> zákon</a:t>
            </a:r>
            <a:r>
              <a:rPr lang="cs-CZ" dirty="0">
                <a:effectLst/>
              </a:rPr>
              <a:t> – o proudech a uzlech</a:t>
            </a:r>
          </a:p>
          <a:p>
            <a:pPr marL="0" indent="0">
              <a:buNone/>
            </a:pPr>
            <a:r>
              <a:rPr lang="cs-CZ" dirty="0"/>
              <a:t>Zákon o zachování elektrického náboje:</a:t>
            </a:r>
          </a:p>
          <a:p>
            <a:pPr marL="0" indent="0">
              <a:buNone/>
            </a:pPr>
            <a:r>
              <a:rPr lang="cs-CZ" i="1" dirty="0"/>
              <a:t>Součet proudů vstupujících do uzlu se rovná </a:t>
            </a:r>
            <a:br>
              <a:rPr lang="cs-CZ" i="1" dirty="0"/>
            </a:br>
            <a:r>
              <a:rPr lang="cs-CZ" i="1" dirty="0"/>
              <a:t>součtu proudů z uzlu vystupujících. </a:t>
            </a:r>
            <a:br>
              <a:rPr lang="cs-CZ" i="1" dirty="0"/>
            </a:br>
            <a:r>
              <a:rPr lang="cs-CZ" i="1" dirty="0">
                <a:sym typeface="Wingdings" panose="05000000000000000000" pitchFamily="2" charset="2"/>
              </a:rPr>
              <a:t> Algebraický součet proudů v uzlu je roven nule.</a:t>
            </a:r>
          </a:p>
          <a:p>
            <a:pPr marL="0" indent="0">
              <a:buNone/>
            </a:pPr>
            <a:endParaRPr lang="cs-CZ" i="1" dirty="0">
              <a:sym typeface="Wingdings" panose="05000000000000000000" pitchFamily="2" charset="2"/>
            </a:endParaRPr>
          </a:p>
          <a:p>
            <a:r>
              <a:rPr lang="cs-CZ" b="1" dirty="0">
                <a:sym typeface="Wingdings" panose="05000000000000000000" pitchFamily="2" charset="2"/>
              </a:rPr>
              <a:t>2. </a:t>
            </a:r>
            <a:r>
              <a:rPr lang="cs-CZ" b="1" dirty="0" err="1">
                <a:sym typeface="Wingdings" panose="05000000000000000000" pitchFamily="2" charset="2"/>
              </a:rPr>
              <a:t>Kirchhoffův</a:t>
            </a:r>
            <a:r>
              <a:rPr lang="cs-CZ" b="1" dirty="0">
                <a:sym typeface="Wingdings" panose="05000000000000000000" pitchFamily="2" charset="2"/>
              </a:rPr>
              <a:t> zákon </a:t>
            </a:r>
            <a:r>
              <a:rPr lang="cs-CZ" dirty="0">
                <a:sym typeface="Wingdings" panose="05000000000000000000" pitchFamily="2" charset="2"/>
              </a:rPr>
              <a:t>– o napětích a smyčkách</a:t>
            </a:r>
          </a:p>
          <a:p>
            <a:pPr marL="0" indent="0">
              <a:buNone/>
            </a:pPr>
            <a:r>
              <a:rPr lang="cs-CZ" dirty="0">
                <a:sym typeface="Wingdings" panose="05000000000000000000" pitchFamily="2" charset="2"/>
              </a:rPr>
              <a:t>Zákon zachování energie v elektrickém obvodu:</a:t>
            </a:r>
          </a:p>
          <a:p>
            <a:pPr marL="0" indent="0">
              <a:buNone/>
            </a:pPr>
            <a:r>
              <a:rPr lang="cs-CZ" i="1" dirty="0">
                <a:sym typeface="Wingdings" panose="05000000000000000000" pitchFamily="2" charset="2"/>
              </a:rPr>
              <a:t>Součet napětí na zdrojích je roven součtu </a:t>
            </a:r>
            <a:br>
              <a:rPr lang="cs-CZ" i="1" dirty="0">
                <a:sym typeface="Wingdings" panose="05000000000000000000" pitchFamily="2" charset="2"/>
              </a:rPr>
            </a:br>
            <a:r>
              <a:rPr lang="cs-CZ" i="1" dirty="0">
                <a:sym typeface="Wingdings" panose="05000000000000000000" pitchFamily="2" charset="2"/>
              </a:rPr>
              <a:t>napětí na spotřebičích.</a:t>
            </a:r>
          </a:p>
          <a:p>
            <a:pPr marL="0" indent="0">
              <a:buNone/>
            </a:pPr>
            <a:r>
              <a:rPr lang="cs-CZ" i="1" dirty="0">
                <a:sym typeface="Wingdings" panose="05000000000000000000" pitchFamily="2" charset="2"/>
              </a:rPr>
              <a:t> Algebraický součet napětí ve smyčce je roven nule.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5C95DD6-AE0C-07A0-8E58-EE221D46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12" y="1825625"/>
            <a:ext cx="1428750" cy="17145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C6A1A09-A4A3-1282-9000-12879280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4431381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72EB0B-1778-BA6D-B28E-E40900C5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prvky elektrického obvodu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8A6645-CFD5-16EA-E104-B84C60E6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Vodič</a:t>
            </a:r>
            <a:r>
              <a:rPr lang="cs-CZ" dirty="0"/>
              <a:t> – spojnice (propojení/drát) mezi jednotlivými větvemi (prvky) elektrického obvodu. Předpokládáme ideální vodič, tedy nulový odpor.</a:t>
            </a:r>
          </a:p>
          <a:p>
            <a:r>
              <a:rPr lang="cs-CZ" b="1" dirty="0"/>
              <a:t>Zdroj napětí </a:t>
            </a:r>
            <a:r>
              <a:rPr lang="cs-CZ" dirty="0"/>
              <a:t>– předpokládáme ideální zdroj napětí, který má nulový vnitřní odpor, tedy při jakékoliv zátěži nevzniká na tomto odporu úbytek napětí.</a:t>
            </a:r>
          </a:p>
          <a:p>
            <a:r>
              <a:rPr lang="cs-CZ" b="1" dirty="0"/>
              <a:t>Proudový zdroj </a:t>
            </a:r>
            <a:r>
              <a:rPr lang="cs-CZ" dirty="0"/>
              <a:t>– předpokládáme ideální proudový zdroj, který má nekonečný vnitřní odpor, to znamená, že proudový zdroj generuje konstantní proud při jakémkoliv napětí na svorkách (resp. jakékoliv připojené zátěži).</a:t>
            </a:r>
          </a:p>
        </p:txBody>
      </p:sp>
    </p:spTree>
    <p:extLst>
      <p:ext uri="{BB962C8B-B14F-4D97-AF65-F5344CB8AC3E}">
        <p14:creationId xmlns:p14="http://schemas.microsoft.com/office/powerpoint/2010/main" val="379788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DED8C-B8FE-18F7-9124-4CB933E2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prvky elektrického obvodu - Rezistor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FD3E919-3062-E5EB-D691-A137131E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779" y="1602630"/>
            <a:ext cx="7925098" cy="5255370"/>
          </a:xfrm>
        </p:spPr>
      </p:pic>
    </p:spTree>
    <p:extLst>
      <p:ext uri="{BB962C8B-B14F-4D97-AF65-F5344CB8AC3E}">
        <p14:creationId xmlns:p14="http://schemas.microsoft.com/office/powerpoint/2010/main" val="366641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2352E-9464-4AEA-8296-9C231CEA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prvky elektrického obvodu - Kondenzátor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2190503-15AA-B5B5-7B25-9CED9790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34" y="1578555"/>
            <a:ext cx="6625332" cy="52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8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15C36-00AC-4F1B-DC4C-05ED9BB1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prvky elektrického obvodu - Cívka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A7BA263-E7FD-68C4-2568-A383A6EFC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232" y="1825624"/>
            <a:ext cx="7616823" cy="4952165"/>
          </a:xfrm>
        </p:spPr>
      </p:pic>
    </p:spTree>
    <p:extLst>
      <p:ext uri="{BB962C8B-B14F-4D97-AF65-F5344CB8AC3E}">
        <p14:creationId xmlns:p14="http://schemas.microsoft.com/office/powerpoint/2010/main" val="390931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557501-F2F1-0852-13D3-AE27FBCF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Metoda uzlových napětí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DD9BA1-2EA3-D358-9630-CFFD987F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obvodu se nejprve označí (očíslují) všechny uzly.</a:t>
            </a:r>
          </a:p>
          <a:p>
            <a:r>
              <a:rPr lang="cs-CZ" dirty="0"/>
              <a:t>Libovolný uzel se zvolí jako referenční – budeme jej značit 0.</a:t>
            </a:r>
          </a:p>
          <a:p>
            <a:r>
              <a:rPr lang="cs-CZ" dirty="0"/>
              <a:t>Všem zbývajícím uzlům se přiřadí neznámá napětí vůči referenčnímu.</a:t>
            </a:r>
          </a:p>
          <a:p>
            <a:r>
              <a:rPr lang="cs-CZ" dirty="0"/>
              <a:t>Pro každý uzel mimo uzlu 0 (referenčního)  se vytvoří rovnice podle 1.Kirchhoffova zákona.</a:t>
            </a:r>
          </a:p>
          <a:p>
            <a:r>
              <a:rPr lang="cs-CZ" dirty="0"/>
              <a:t>Vyřeší se soustava rovnic. Řešením je zjištění „velikosti“ jednotlivých napěťových uzlů vůči referenčnímu uzlu. Řešení dále obsahuje i popis jednotlivých proudů, které protékají součástkami.</a:t>
            </a:r>
          </a:p>
        </p:txBody>
      </p:sp>
    </p:spTree>
    <p:extLst>
      <p:ext uri="{BB962C8B-B14F-4D97-AF65-F5344CB8AC3E}">
        <p14:creationId xmlns:p14="http://schemas.microsoft.com/office/powerpoint/2010/main" val="13782211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565</Words>
  <Application>Microsoft Office PowerPoint</Application>
  <PresentationFormat>Širokoúhlá obrazovka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Motiv Office</vt:lpstr>
      <vt:lpstr>Cvičení 2: metoda uzlových napětí a stejnosměrný stav</vt:lpstr>
      <vt:lpstr>Základní pojmy</vt:lpstr>
      <vt:lpstr>Ohmův zákon</vt:lpstr>
      <vt:lpstr>Kirchhoffovy zákony</vt:lpstr>
      <vt:lpstr>Základní prvky elektrického obvodu</vt:lpstr>
      <vt:lpstr>Základní prvky elektrického obvodu - Rezistor</vt:lpstr>
      <vt:lpstr>Základní prvky elektrického obvodu - Kondenzátor</vt:lpstr>
      <vt:lpstr>Základní prvky elektrického obvodu - Cívka</vt:lpstr>
      <vt:lpstr>Metoda uzlových napětí</vt:lpstr>
      <vt:lpstr>Metoda uzlových napětí – Praktický postup</vt:lpstr>
      <vt:lpstr>Stejnosměrný stav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Cvičení 2: metoda uzlových napětí a stejnosměrný stav</dc:title>
  <dc:creator>Martin Daňhel</dc:creator>
  <cp:lastModifiedBy>Martin Daňhel</cp:lastModifiedBy>
  <cp:revision>8</cp:revision>
  <dcterms:created xsi:type="dcterms:W3CDTF">2022-10-14T23:51:04Z</dcterms:created>
  <dcterms:modified xsi:type="dcterms:W3CDTF">2022-10-15T03:14:15Z</dcterms:modified>
</cp:coreProperties>
</file>