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E72764-D145-FF1F-9562-AC108B547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953609B-A2B8-A218-530F-B62ECB7E0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207594E-F0B5-4EB6-8367-28D6D26BB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5C82-33D0-43C7-974D-E1E7E6246D7A}" type="datetimeFigureOut">
              <a:rPr lang="cs-CZ" smtClean="0"/>
              <a:t>22.10.2022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51E313E-6C70-880F-CB8C-04C9059C2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9066308-16C2-D973-E760-17EF36C51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C4E8-2F4A-452E-9235-DE98F38DBAF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2401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70D5F5-B8B0-1E69-B0CB-9DB1E74B6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D37990D4-CDE3-491A-3528-AF309A53D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1E6554B-7550-2933-BFF3-0FB2BDF27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5C82-33D0-43C7-974D-E1E7E6246D7A}" type="datetimeFigureOut">
              <a:rPr lang="cs-CZ" smtClean="0"/>
              <a:t>22.10.2022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47986C2-3DC6-E271-8F84-6DF633AC8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27CD329-5F00-AB91-6F05-6D17D3BD2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C4E8-2F4A-452E-9235-DE98F38DBAF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3731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C0B21779-10B6-BD6E-47AC-C09CE78B4E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EC46CF59-BAA8-7306-4F53-A22C37E23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477ADF9-15FA-8017-A0B7-F4095695B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5C82-33D0-43C7-974D-E1E7E6246D7A}" type="datetimeFigureOut">
              <a:rPr lang="cs-CZ" smtClean="0"/>
              <a:t>22.10.2022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E79D841-18DA-7791-3435-C0C7DCF88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9094A57-92BA-2586-C9C0-926D52E73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C4E8-2F4A-452E-9235-DE98F38DBAF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07544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EADFF9-48E4-B0C3-77D7-55C303DC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3DE23B7-6AA0-4AEE-AEFF-E9C1C70ED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ABECF99-5809-E7B1-F31E-0428324A5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5C82-33D0-43C7-974D-E1E7E6246D7A}" type="datetimeFigureOut">
              <a:rPr lang="cs-CZ" smtClean="0"/>
              <a:t>22.10.2022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65195DC-A7EF-2586-B22F-20CDE38BF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2F58E72-5A41-32FD-8463-048FF49FB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C4E8-2F4A-452E-9235-DE98F38DBAF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30100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E1A33E-C997-40BE-3B58-C742F7C5F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6E6684E-8741-F1E3-C70D-2F180E19E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B8B4558-0B65-D7CB-3D9E-F3225B16D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5C82-33D0-43C7-974D-E1E7E6246D7A}" type="datetimeFigureOut">
              <a:rPr lang="cs-CZ" smtClean="0"/>
              <a:t>22.10.2022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E6C9CFD-11BD-A757-AA4A-12BFDE443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279F5E9-DE54-614A-176B-3D0841625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C4E8-2F4A-452E-9235-DE98F38DBAF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00999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4DFB63E-C992-002C-63BC-A8A48C4F7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F05FDBC-130B-C5F3-31DA-3EEEFBD47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671BD45-A890-A834-1DFC-88D5F4992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05CDD4F-993A-47B8-D9C3-D3035EE4F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5C82-33D0-43C7-974D-E1E7E6246D7A}" type="datetimeFigureOut">
              <a:rPr lang="cs-CZ" smtClean="0"/>
              <a:t>22.10.2022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E45CD97-7540-2703-F008-630CCD5B7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24D1B6A-5257-1CE6-C79F-08860830E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C4E8-2F4A-452E-9235-DE98F38DBAF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75935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945E99-88B2-214B-C736-1BD033EBA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32D79A1-32AB-8170-8604-31C4F1650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7AAAAD71-992E-107A-1AE0-9A7C2F60E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644B0CD-F7DA-7C02-1F53-5364A90617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734B76A2-9BDD-FF81-892C-633F4988AD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E4781BA1-110D-F0EC-E967-5681E0795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5C82-33D0-43C7-974D-E1E7E6246D7A}" type="datetimeFigureOut">
              <a:rPr lang="cs-CZ" smtClean="0"/>
              <a:t>22.10.2022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F5B2462D-ED92-3913-EE4B-E0D107250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30B5295D-9FD1-A8E3-9C72-BA6A7F455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C4E8-2F4A-452E-9235-DE98F38DBAF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27082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C10C35-0200-67C1-136B-68F5F7D9A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65748D77-7927-06CF-D635-306A6C644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5C82-33D0-43C7-974D-E1E7E6246D7A}" type="datetimeFigureOut">
              <a:rPr lang="cs-CZ" smtClean="0"/>
              <a:t>22.10.2022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043A848D-B5BC-71FB-251F-25B781BEB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91B0F0C-2238-A3AF-56D8-404DABB0D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C4E8-2F4A-452E-9235-DE98F38DBAF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32715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38FFFBD6-7345-85CF-5FF9-DCD877800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5C82-33D0-43C7-974D-E1E7E6246D7A}" type="datetimeFigureOut">
              <a:rPr lang="cs-CZ" smtClean="0"/>
              <a:t>22.10.2022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F02389A1-C136-DDBD-6EC1-F7903B343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76BB8F2-FD38-D2E7-E0DD-0E91825C6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C4E8-2F4A-452E-9235-DE98F38DBAF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789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8D3E23-2416-49B0-DE96-CCDEE8727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7ED6008-5CA1-389F-997A-07A39AC8C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6238F02-B7B0-A274-BBD2-D747B6643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61F0378-5C46-E801-BC55-0D2DE3559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5C82-33D0-43C7-974D-E1E7E6246D7A}" type="datetimeFigureOut">
              <a:rPr lang="cs-CZ" smtClean="0"/>
              <a:t>22.10.2022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A9346BF-7AEE-298B-749F-34697B73E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2B8BD54-FD67-3AF4-1BB4-962661F41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C4E8-2F4A-452E-9235-DE98F38DBAF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540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640A87-2666-D522-966E-4D96C0A66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8E90B77F-38DF-91E6-B62F-8C1321E538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3F2CE47-6B63-44DA-BDA7-E487E9D36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18D2619-5CCE-A17D-E160-F0A0888CD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5C82-33D0-43C7-974D-E1E7E6246D7A}" type="datetimeFigureOut">
              <a:rPr lang="cs-CZ" smtClean="0"/>
              <a:t>22.10.2022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6279648-68C4-BEED-E753-F5B82898B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43A7523-3051-D08A-2EA8-9968C0EB4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C4E8-2F4A-452E-9235-DE98F38DBAF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92112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5B589192-D1A2-2EB5-9B40-D3577F8A1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D18D3A2-0D7D-5814-6F2B-5A13D0F1F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AB198F2-D95D-7D49-8A25-46E78AA932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25C82-33D0-43C7-974D-E1E7E6246D7A}" type="datetimeFigureOut">
              <a:rPr lang="cs-CZ" smtClean="0"/>
              <a:t>22.10.2022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D06CA54-FCE6-D1E8-D700-241F1D94B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4D6CCD8-25A6-54D8-9421-351E989EF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BC4E8-2F4A-452E-9235-DE98F38DBAF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050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google.com/imgres?imgurl=https%3A%2F%2Fupload.wikimedia.org%2Fwikipedia%2Fcommons%2Fthumb%2F6%2F64%2FPhase_shift.png%2F220px-Phase_shift.png&amp;imgrefurl=https%3A%2F%2Fcs.wikipedia.org%2Fwiki%2FF%25C3%25A1ze_(vlna)&amp;tbnid=aTgHYxZlx0K-fM&amp;vet=12ahUKEwiEmLLxofP6AhUKnycCHbVRDwQQMygAegUIARC7AQ..i&amp;docid=gkOr64htcsHSBM&amp;w=220&amp;h=156&amp;q=f%C3%A1zov%C3%BD%20posuv&amp;client=firefox-b-d&amp;ved=2ahUKEwiEmLLxofP6AhUKnycCHbVRDwQQMygAegUIARC7AQ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43353B6-CE57-34FF-D43C-F5150A4B08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Harmonický ustálený stav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AB00126-1A62-6462-9574-5BB0F307A1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BIK-TZP – 2022</a:t>
            </a:r>
          </a:p>
          <a:p>
            <a:r>
              <a:rPr lang="cs-CZ"/>
              <a:t>Martin Daňhel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53875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459FAE-2C82-4969-45D2-17D23A0CE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Lineární prvky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sah 2">
                <a:extLst>
                  <a:ext uri="{FF2B5EF4-FFF2-40B4-BE49-F238E27FC236}">
                    <a16:creationId xmlns:a16="http://schemas.microsoft.com/office/drawing/2014/main" id="{6970EFC0-0299-6D5C-F3F7-06485D6844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cs-CZ" dirty="0"/>
                  <a:t>Rezistor</a:t>
                </a:r>
              </a:p>
              <a:p>
                <a:pPr marL="0" indent="0">
                  <a:buNone/>
                </a:pPr>
                <a:r>
                  <a:rPr lang="cs-CZ" i="1" dirty="0"/>
                  <a:t>u(t)= R* i(t)</a:t>
                </a:r>
              </a:p>
              <a:p>
                <a:pPr marL="0" indent="0">
                  <a:buNone/>
                </a:pPr>
                <a:r>
                  <a:rPr lang="cs-CZ" dirty="0" err="1"/>
                  <a:t>Im</a:t>
                </a:r>
                <a:r>
                  <a:rPr lang="cs-CZ" dirty="0"/>
                  <a:t>[</a:t>
                </a:r>
                <a:r>
                  <a:rPr lang="cs-CZ" i="1" dirty="0"/>
                  <a:t>Û</a:t>
                </a:r>
                <a:r>
                  <a:rPr lang="cs-CZ" i="1" baseline="-25000" dirty="0"/>
                  <a:t>M </a:t>
                </a:r>
                <a:r>
                  <a:rPr lang="cs-CZ" i="1" dirty="0"/>
                  <a:t>*</a:t>
                </a:r>
                <a:r>
                  <a:rPr lang="cs-CZ" b="1" i="1" dirty="0">
                    <a:solidFill>
                      <a:schemeClr val="tx1"/>
                    </a:solidFill>
                  </a:rPr>
                  <a:t>e</a:t>
                </a:r>
                <a:r>
                  <a:rPr lang="cs-CZ" i="1" baseline="30000" dirty="0">
                    <a:solidFill>
                      <a:schemeClr val="tx1"/>
                    </a:solidFill>
                  </a:rPr>
                  <a:t>j</a:t>
                </a:r>
                <a14:m>
                  <m:oMath xmlns:m="http://schemas.openxmlformats.org/officeDocument/2006/math">
                    <m:r>
                      <a:rPr lang="el-GR" b="0" i="1" baseline="30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⍵</m:t>
                    </m:r>
                    <m:r>
                      <a:rPr lang="cs-CZ" b="0" i="1" baseline="30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cs-CZ" dirty="0">
                    <a:solidFill>
                      <a:schemeClr val="tx1"/>
                    </a:solidFill>
                  </a:rPr>
                  <a:t>]= R* </a:t>
                </a:r>
                <a:r>
                  <a:rPr lang="cs-CZ" dirty="0" err="1"/>
                  <a:t>Im</a:t>
                </a:r>
                <a:r>
                  <a:rPr lang="cs-CZ" dirty="0"/>
                  <a:t>[</a:t>
                </a:r>
                <a:r>
                  <a:rPr lang="cs-CZ" i="1" dirty="0"/>
                  <a:t>Î</a:t>
                </a:r>
                <a:r>
                  <a:rPr lang="cs-CZ" i="1" baseline="-25000" dirty="0"/>
                  <a:t>M </a:t>
                </a:r>
                <a:r>
                  <a:rPr lang="cs-CZ" i="1" dirty="0"/>
                  <a:t>*</a:t>
                </a:r>
                <a:r>
                  <a:rPr lang="cs-CZ" b="1" i="1" dirty="0">
                    <a:solidFill>
                      <a:schemeClr val="tx1"/>
                    </a:solidFill>
                  </a:rPr>
                  <a:t>e</a:t>
                </a:r>
                <a:r>
                  <a:rPr lang="cs-CZ" i="1" baseline="30000" dirty="0">
                    <a:solidFill>
                      <a:schemeClr val="tx1"/>
                    </a:solidFill>
                  </a:rPr>
                  <a:t>j</a:t>
                </a:r>
                <a14:m>
                  <m:oMath xmlns:m="http://schemas.openxmlformats.org/officeDocument/2006/math">
                    <m:r>
                      <a:rPr lang="el-GR" b="0" i="1" baseline="30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⍵</m:t>
                    </m:r>
                    <m:r>
                      <a:rPr lang="cs-CZ" b="0" i="1" baseline="30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cs-CZ" dirty="0">
                    <a:solidFill>
                      <a:schemeClr val="tx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cs-CZ" dirty="0"/>
                  <a:t>Im[</a:t>
                </a:r>
                <a:r>
                  <a:rPr lang="cs-CZ" i="1" dirty="0"/>
                  <a:t>Û</a:t>
                </a:r>
                <a:r>
                  <a:rPr lang="cs-CZ" i="1" baseline="-25000" dirty="0"/>
                  <a:t>M </a:t>
                </a:r>
                <a:r>
                  <a:rPr lang="cs-CZ" i="1" dirty="0"/>
                  <a:t>*</a:t>
                </a:r>
                <a:r>
                  <a:rPr lang="cs-CZ" b="1" i="1" dirty="0">
                    <a:solidFill>
                      <a:schemeClr val="tx1"/>
                    </a:solidFill>
                  </a:rPr>
                  <a:t>e</a:t>
                </a:r>
                <a:r>
                  <a:rPr lang="cs-CZ" i="1" baseline="30000" dirty="0">
                    <a:solidFill>
                      <a:schemeClr val="tx1"/>
                    </a:solidFill>
                  </a:rPr>
                  <a:t>j</a:t>
                </a:r>
                <a14:m>
                  <m:oMath xmlns:m="http://schemas.openxmlformats.org/officeDocument/2006/math">
                    <m:r>
                      <a:rPr lang="el-GR" b="0" i="1" baseline="30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⍵</m:t>
                    </m:r>
                    <m:r>
                      <a:rPr lang="cs-CZ" b="0" i="1" baseline="30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cs-CZ" dirty="0">
                    <a:solidFill>
                      <a:schemeClr val="tx1"/>
                    </a:solidFill>
                  </a:rPr>
                  <a:t>]= </a:t>
                </a:r>
                <a:r>
                  <a:rPr lang="cs-CZ" dirty="0" err="1"/>
                  <a:t>Im</a:t>
                </a:r>
                <a:r>
                  <a:rPr lang="cs-CZ" dirty="0"/>
                  <a:t>[</a:t>
                </a:r>
                <a:r>
                  <a:rPr lang="cs-CZ" dirty="0">
                    <a:solidFill>
                      <a:schemeClr val="tx1"/>
                    </a:solidFill>
                  </a:rPr>
                  <a:t>R* </a:t>
                </a:r>
                <a:r>
                  <a:rPr lang="cs-CZ" i="1" dirty="0"/>
                  <a:t>Î</a:t>
                </a:r>
                <a:r>
                  <a:rPr lang="cs-CZ" i="1" baseline="-25000" dirty="0"/>
                  <a:t>M </a:t>
                </a:r>
                <a:r>
                  <a:rPr lang="cs-CZ" i="1" dirty="0"/>
                  <a:t>*</a:t>
                </a:r>
                <a:r>
                  <a:rPr lang="cs-CZ" b="1" i="1" dirty="0">
                    <a:solidFill>
                      <a:schemeClr val="tx1"/>
                    </a:solidFill>
                  </a:rPr>
                  <a:t>e</a:t>
                </a:r>
                <a:r>
                  <a:rPr lang="cs-CZ" i="1" baseline="30000" dirty="0">
                    <a:solidFill>
                      <a:schemeClr val="tx1"/>
                    </a:solidFill>
                  </a:rPr>
                  <a:t>j</a:t>
                </a:r>
                <a14:m>
                  <m:oMath xmlns:m="http://schemas.openxmlformats.org/officeDocument/2006/math">
                    <m:r>
                      <a:rPr lang="el-GR" b="0" i="1" baseline="30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⍵</m:t>
                    </m:r>
                    <m:r>
                      <a:rPr lang="cs-CZ" b="0" i="1" baseline="30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cs-CZ" dirty="0">
                    <a:solidFill>
                      <a:schemeClr val="tx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cs-CZ" i="1" dirty="0"/>
                  <a:t>Û</a:t>
                </a:r>
                <a:r>
                  <a:rPr lang="cs-CZ" i="1" baseline="-25000" dirty="0"/>
                  <a:t>M</a:t>
                </a:r>
                <a:r>
                  <a:rPr lang="cs-CZ" i="1" dirty="0">
                    <a:solidFill>
                      <a:schemeClr val="tx1"/>
                    </a:solidFill>
                  </a:rPr>
                  <a:t>= R* </a:t>
                </a:r>
                <a:r>
                  <a:rPr lang="cs-CZ" i="1" dirty="0"/>
                  <a:t>Î</a:t>
                </a:r>
                <a:r>
                  <a:rPr lang="cs-CZ" i="1" baseline="-25000" dirty="0"/>
                  <a:t>M </a:t>
                </a:r>
                <a:endParaRPr lang="cs-CZ" i="1" dirty="0"/>
              </a:p>
              <a:p>
                <a:endParaRPr lang="cs-CZ" dirty="0"/>
              </a:p>
              <a:p>
                <a:r>
                  <a:rPr lang="cs-CZ" dirty="0"/>
                  <a:t>Kondenzátor</a:t>
                </a:r>
              </a:p>
              <a:p>
                <a:pPr marL="0" indent="0">
                  <a:buNone/>
                </a:pPr>
                <a:r>
                  <a:rPr lang="cs-CZ" i="1" dirty="0"/>
                  <a:t>Û</a:t>
                </a:r>
                <a:r>
                  <a:rPr lang="cs-CZ" i="1" baseline="-25000" dirty="0"/>
                  <a:t>M</a:t>
                </a:r>
                <a:r>
                  <a:rPr lang="cs-CZ" dirty="0">
                    <a:solidFill>
                      <a:schemeClr val="tx1"/>
                    </a:solidFill>
                  </a:rPr>
                  <a:t>= (1/(</a:t>
                </a:r>
                <a:r>
                  <a:rPr lang="cs-CZ" b="1" i="1" dirty="0">
                    <a:solidFill>
                      <a:schemeClr val="tx1"/>
                    </a:solidFill>
                  </a:rPr>
                  <a:t>j</a:t>
                </a:r>
                <a:r>
                  <a:rPr lang="cs-CZ" dirty="0">
                    <a:solidFill>
                      <a:schemeClr val="tx1"/>
                    </a:solidFill>
                  </a:rPr>
                  <a:t>*</a:t>
                </a:r>
                <a:r>
                  <a:rPr lang="cs-CZ" dirty="0"/>
                  <a:t> </a:t>
                </a:r>
                <a14:m>
                  <m:oMath xmlns:m="http://schemas.openxmlformats.org/officeDocument/2006/math">
                    <m:r>
                      <a:rPr lang="cs-CZ" i="1" smtClean="0">
                        <a:latin typeface="Cambria Math" panose="02040503050406030204" pitchFamily="18" charset="0"/>
                      </a:rPr>
                      <m:t>⍵ </m:t>
                    </m:r>
                  </m:oMath>
                </a14:m>
                <a:r>
                  <a:rPr lang="cs-CZ" dirty="0">
                    <a:solidFill>
                      <a:schemeClr val="tx1"/>
                    </a:solidFill>
                  </a:rPr>
                  <a:t>*</a:t>
                </a:r>
                <a:r>
                  <a:rPr lang="cs-CZ" i="1" dirty="0">
                    <a:solidFill>
                      <a:schemeClr val="tx1"/>
                    </a:solidFill>
                  </a:rPr>
                  <a:t>C))</a:t>
                </a:r>
                <a:r>
                  <a:rPr lang="cs-CZ" dirty="0">
                    <a:solidFill>
                      <a:schemeClr val="tx1"/>
                    </a:solidFill>
                  </a:rPr>
                  <a:t>* </a:t>
                </a:r>
                <a:r>
                  <a:rPr lang="cs-CZ" i="1" dirty="0"/>
                  <a:t>Î</a:t>
                </a:r>
                <a:r>
                  <a:rPr lang="cs-CZ" i="1" baseline="-25000" dirty="0"/>
                  <a:t>M </a:t>
                </a:r>
                <a:endParaRPr lang="cs-CZ" dirty="0"/>
              </a:p>
              <a:p>
                <a:endParaRPr lang="cs-CZ" dirty="0"/>
              </a:p>
              <a:p>
                <a:r>
                  <a:rPr lang="cs-CZ" dirty="0"/>
                  <a:t>Cívka</a:t>
                </a:r>
              </a:p>
              <a:p>
                <a:pPr marL="0" indent="0">
                  <a:buNone/>
                </a:pPr>
                <a:r>
                  <a:rPr lang="cs-CZ" i="1" dirty="0"/>
                  <a:t>Û</a:t>
                </a:r>
                <a:r>
                  <a:rPr lang="cs-CZ" i="1" baseline="-25000" dirty="0"/>
                  <a:t>M</a:t>
                </a:r>
                <a:r>
                  <a:rPr lang="cs-CZ" dirty="0">
                    <a:solidFill>
                      <a:schemeClr val="tx1"/>
                    </a:solidFill>
                  </a:rPr>
                  <a:t>= </a:t>
                </a:r>
                <a:r>
                  <a:rPr lang="cs-CZ" b="1" i="1" dirty="0">
                    <a:solidFill>
                      <a:schemeClr val="tx1"/>
                    </a:solidFill>
                  </a:rPr>
                  <a:t>j</a:t>
                </a:r>
                <a:r>
                  <a:rPr lang="cs-CZ" dirty="0">
                    <a:solidFill>
                      <a:schemeClr val="tx1"/>
                    </a:solidFill>
                  </a:rPr>
                  <a:t>*</a:t>
                </a:r>
                <a:r>
                  <a:rPr lang="cs-CZ" dirty="0"/>
                  <a:t> </a:t>
                </a:r>
                <a14:m>
                  <m:oMath xmlns:m="http://schemas.openxmlformats.org/officeDocument/2006/math">
                    <m:r>
                      <a:rPr lang="cs-CZ" i="1" smtClean="0">
                        <a:latin typeface="Cambria Math" panose="02040503050406030204" pitchFamily="18" charset="0"/>
                      </a:rPr>
                      <m:t>⍵ </m:t>
                    </m:r>
                  </m:oMath>
                </a14:m>
                <a:r>
                  <a:rPr lang="cs-CZ" dirty="0">
                    <a:solidFill>
                      <a:schemeClr val="tx1"/>
                    </a:solidFill>
                  </a:rPr>
                  <a:t>*</a:t>
                </a:r>
                <a:r>
                  <a:rPr lang="cs-CZ" i="1" dirty="0">
                    <a:solidFill>
                      <a:schemeClr val="tx1"/>
                    </a:solidFill>
                  </a:rPr>
                  <a:t>L</a:t>
                </a:r>
                <a:r>
                  <a:rPr lang="cs-CZ" dirty="0">
                    <a:solidFill>
                      <a:schemeClr val="tx1"/>
                    </a:solidFill>
                  </a:rPr>
                  <a:t>* </a:t>
                </a:r>
                <a:r>
                  <a:rPr lang="cs-CZ" i="1" dirty="0"/>
                  <a:t>Î</a:t>
                </a:r>
                <a:r>
                  <a:rPr lang="cs-CZ" i="1" baseline="-25000" dirty="0"/>
                  <a:t>M </a:t>
                </a:r>
                <a:endParaRPr lang="cs-CZ" baseline="30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cs-CZ" dirty="0"/>
              </a:p>
              <a:p>
                <a:endParaRPr lang="cs-CZ" dirty="0"/>
              </a:p>
            </p:txBody>
          </p:sp>
        </mc:Choice>
        <mc:Fallback xmlns="">
          <p:sp>
            <p:nvSpPr>
              <p:cNvPr id="3" name="Zástupný obsah 2">
                <a:extLst>
                  <a:ext uri="{FF2B5EF4-FFF2-40B4-BE49-F238E27FC236}">
                    <a16:creationId xmlns:a16="http://schemas.microsoft.com/office/drawing/2014/main" id="{6970EFC0-0299-6D5C-F3F7-06485D6844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699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05D434-95EA-F541-4D73-530B50029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Harmonický ustálený stav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0F87FCD-0A7D-379C-712F-78053FAFC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Harmonický ustálený stav - HUS</a:t>
            </a:r>
          </a:p>
          <a:p>
            <a:pPr lvl="1"/>
            <a:r>
              <a:rPr lang="cs-CZ" dirty="0"/>
              <a:t>Úvod, základní veličiny a názvosloví</a:t>
            </a:r>
          </a:p>
          <a:p>
            <a:pPr lvl="1"/>
            <a:r>
              <a:rPr lang="cs-CZ" dirty="0"/>
              <a:t>Přechod z časové oblasti </a:t>
            </a:r>
            <a:r>
              <a:rPr lang="cs-CZ" i="1" dirty="0">
                <a:solidFill>
                  <a:srgbClr val="FF0000"/>
                </a:solidFill>
              </a:rPr>
              <a:t>u</a:t>
            </a:r>
            <a:r>
              <a:rPr lang="cs-CZ" dirty="0"/>
              <a:t>(</a:t>
            </a:r>
            <a:r>
              <a:rPr lang="cs-CZ" i="1" dirty="0"/>
              <a:t>t</a:t>
            </a:r>
            <a:r>
              <a:rPr lang="cs-CZ" dirty="0"/>
              <a:t>) resp. </a:t>
            </a:r>
            <a:r>
              <a:rPr lang="cs-CZ" i="1" dirty="0">
                <a:solidFill>
                  <a:schemeClr val="accent6"/>
                </a:solidFill>
              </a:rPr>
              <a:t>i</a:t>
            </a:r>
            <a:r>
              <a:rPr lang="cs-CZ" dirty="0"/>
              <a:t>(</a:t>
            </a:r>
            <a:r>
              <a:rPr lang="cs-CZ" i="1" dirty="0"/>
              <a:t>t</a:t>
            </a:r>
            <a:r>
              <a:rPr lang="cs-CZ" dirty="0"/>
              <a:t>) do </a:t>
            </a:r>
            <a:r>
              <a:rPr lang="cs-CZ" dirty="0" err="1"/>
              <a:t>fázorů</a:t>
            </a:r>
            <a:r>
              <a:rPr lang="cs-CZ" dirty="0"/>
              <a:t> </a:t>
            </a:r>
            <a:r>
              <a:rPr lang="cs-CZ" b="1" dirty="0">
                <a:solidFill>
                  <a:srgbClr val="FF0000"/>
                </a:solidFill>
              </a:rPr>
              <a:t>Û</a:t>
            </a:r>
            <a:r>
              <a:rPr lang="cs-CZ" dirty="0"/>
              <a:t>, </a:t>
            </a:r>
            <a:r>
              <a:rPr lang="cs-CZ" b="1" dirty="0">
                <a:solidFill>
                  <a:srgbClr val="00B050"/>
                </a:solidFill>
              </a:rPr>
              <a:t>Î</a:t>
            </a:r>
          </a:p>
          <a:p>
            <a:pPr lvl="1"/>
            <a:r>
              <a:rPr lang="cs-CZ" dirty="0" err="1"/>
              <a:t>Fázory</a:t>
            </a:r>
            <a:r>
              <a:rPr lang="cs-CZ" dirty="0"/>
              <a:t> napětí a proudů</a:t>
            </a:r>
          </a:p>
          <a:p>
            <a:r>
              <a:rPr lang="cs-CZ" dirty="0"/>
              <a:t>Úvod do komplexních čísel</a:t>
            </a:r>
          </a:p>
          <a:p>
            <a:pPr lvl="1"/>
            <a:r>
              <a:rPr lang="cs-CZ" dirty="0"/>
              <a:t>Tvary komplexních čísel (algebraický, goniometrický, Eulerův vztah)</a:t>
            </a:r>
          </a:p>
          <a:p>
            <a:pPr lvl="1"/>
            <a:r>
              <a:rPr lang="cs-CZ" dirty="0"/>
              <a:t>Komplexní čísla v </a:t>
            </a:r>
            <a:r>
              <a:rPr lang="cs-CZ" dirty="0" err="1"/>
              <a:t>Mathematice</a:t>
            </a:r>
            <a:endParaRPr lang="cs-CZ" dirty="0"/>
          </a:p>
          <a:p>
            <a:pPr lvl="2"/>
            <a:r>
              <a:rPr lang="cs-CZ" dirty="0"/>
              <a:t>Komplexní jednotka</a:t>
            </a:r>
          </a:p>
          <a:p>
            <a:pPr lvl="2"/>
            <a:r>
              <a:rPr lang="cs-CZ" dirty="0"/>
              <a:t>Operace: </a:t>
            </a:r>
            <a:r>
              <a:rPr lang="cs-CZ" dirty="0" err="1"/>
              <a:t>Abs</a:t>
            </a:r>
            <a:r>
              <a:rPr lang="cs-CZ" dirty="0"/>
              <a:t>[], Arg[], Re[], </a:t>
            </a:r>
            <a:r>
              <a:rPr lang="cs-CZ" dirty="0" err="1"/>
              <a:t>Im</a:t>
            </a:r>
            <a:r>
              <a:rPr lang="cs-CZ" dirty="0"/>
              <a:t>[]</a:t>
            </a:r>
          </a:p>
          <a:p>
            <a:r>
              <a:rPr lang="cs-CZ" dirty="0"/>
              <a:t>Lineární prvky</a:t>
            </a:r>
          </a:p>
          <a:p>
            <a:pPr lvl="1"/>
            <a:r>
              <a:rPr lang="cs-CZ" dirty="0"/>
              <a:t>Rezistor, cívka a kondenzátor</a:t>
            </a:r>
          </a:p>
        </p:txBody>
      </p:sp>
    </p:spTree>
    <p:extLst>
      <p:ext uri="{BB962C8B-B14F-4D97-AF65-F5344CB8AC3E}">
        <p14:creationId xmlns:p14="http://schemas.microsoft.com/office/powerpoint/2010/main" val="340492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5D41521-C4B6-7937-2047-64835600E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HUS – podmínky obvodu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7FD02FC-28B8-0FB5-2A6A-9E6A1398C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Ne každý obvod lze přivést do harmonického ustáleného stavu.</a:t>
            </a:r>
          </a:p>
          <a:p>
            <a:r>
              <a:rPr lang="cs-CZ" dirty="0"/>
              <a:t>Podmínky pro harmonický stav:</a:t>
            </a:r>
          </a:p>
          <a:p>
            <a:pPr lvl="1"/>
            <a:r>
              <a:rPr lang="cs-CZ" dirty="0"/>
              <a:t>Obvod musí být napájen zdrojem/zdroji pouze střídavého napětí/proudu, které má sinusový průběh o stejné frekvenci. </a:t>
            </a:r>
          </a:p>
          <a:p>
            <a:pPr lvl="1"/>
            <a:r>
              <a:rPr lang="cs-CZ" dirty="0"/>
              <a:t>Amplituda se v čase nemění. </a:t>
            </a:r>
          </a:p>
          <a:p>
            <a:pPr lvl="1"/>
            <a:r>
              <a:rPr lang="cs-CZ" dirty="0"/>
              <a:t>Všechny prvky, které jsou v obvodu zapojeny jsou lineární (to je rezistor, kondenzátor, cívka).</a:t>
            </a:r>
          </a:p>
          <a:p>
            <a:r>
              <a:rPr lang="cs-CZ" dirty="0"/>
              <a:t>Důsledek:</a:t>
            </a:r>
          </a:p>
          <a:p>
            <a:r>
              <a:rPr lang="cs-CZ" dirty="0"/>
              <a:t>Všechny elektrické veličiny v obvodu mají sinusový průběh o stejné frekvenci a amplituda těchto průběhů se v čase nemění.</a:t>
            </a:r>
          </a:p>
          <a:p>
            <a:r>
              <a:rPr lang="cs-CZ" dirty="0"/>
              <a:t>Harmonický ustálený stav – stav, ve kterém se nachází obvod po odeznění všech přechodových jevů (např. spuštění zdroje v čase t=0).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86465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85E92D9-C7C8-EB24-0525-8CBC8FE90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Rozdíl mezi časovou oblastí a </a:t>
            </a:r>
            <a:r>
              <a:rPr lang="cs-CZ" dirty="0" err="1"/>
              <a:t>HUSem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B0824E3-8AE8-B88F-CF37-6F455D4EA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Časová oblast                                                         Harmonický ustálený stav</a:t>
            </a:r>
          </a:p>
          <a:p>
            <a:pPr marL="0" indent="0">
              <a:buNone/>
            </a:pPr>
            <a:r>
              <a:rPr lang="cs-CZ" dirty="0"/>
              <a:t>Začátek průběhu:                                                  Začátek průběhu:</a:t>
            </a:r>
          </a:p>
          <a:p>
            <a:pPr marL="0" indent="0">
              <a:buNone/>
            </a:pPr>
            <a:r>
              <a:rPr lang="cs-CZ" dirty="0"/>
              <a:t>přechodové jevy                                                    bez přechodových jevů</a:t>
            </a:r>
          </a:p>
        </p:txBody>
      </p:sp>
      <p:pic>
        <p:nvPicPr>
          <p:cNvPr id="7" name="Grafický objekt 6">
            <a:extLst>
              <a:ext uri="{FF2B5EF4-FFF2-40B4-BE49-F238E27FC236}">
                <a16:creationId xmlns:a16="http://schemas.microsoft.com/office/drawing/2014/main" id="{08D9B9E9-5AEE-5827-9A8C-782F291E7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3771483"/>
            <a:ext cx="4123680" cy="2405480"/>
          </a:xfrm>
          <a:prstGeom prst="rect">
            <a:avLst/>
          </a:prstGeom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EA68BE82-45BA-7C82-CCBA-5DBF6FB3A5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76035" y="1487176"/>
            <a:ext cx="3709487" cy="2149370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CF04F544-E72B-F4EE-0A8D-AD8451F5E5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30122" y="3853866"/>
            <a:ext cx="3982452" cy="2323097"/>
          </a:xfrm>
          <a:prstGeom prst="rect">
            <a:avLst/>
          </a:prstGeom>
        </p:spPr>
      </p:pic>
      <p:sp>
        <p:nvSpPr>
          <p:cNvPr id="12" name="Šipka: doprava 11">
            <a:extLst>
              <a:ext uri="{FF2B5EF4-FFF2-40B4-BE49-F238E27FC236}">
                <a16:creationId xmlns:a16="http://schemas.microsoft.com/office/drawing/2014/main" id="{8B1E631D-C6C8-B993-DF51-DFE84118154F}"/>
              </a:ext>
            </a:extLst>
          </p:cNvPr>
          <p:cNvSpPr/>
          <p:nvPr/>
        </p:nvSpPr>
        <p:spPr>
          <a:xfrm rot="7021209">
            <a:off x="1395663" y="3429000"/>
            <a:ext cx="569495" cy="34248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43122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8CD99-BD4A-50E8-460A-2CCEEDD28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Rozdíl mezi časovou oblastí a </a:t>
            </a:r>
            <a:r>
              <a:rPr lang="cs-CZ" dirty="0" err="1"/>
              <a:t>HUSem</a:t>
            </a:r>
            <a:r>
              <a:rPr lang="cs-CZ" dirty="0"/>
              <a:t>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sah 2">
                <a:extLst>
                  <a:ext uri="{FF2B5EF4-FFF2-40B4-BE49-F238E27FC236}">
                    <a16:creationId xmlns:a16="http://schemas.microsoft.com/office/drawing/2014/main" id="{BA30F1C1-6F53-C33D-F98E-30A4C0AE26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cs-CZ" dirty="0"/>
                  <a:t>Základní veličiny a názvosloví:</a:t>
                </a:r>
              </a:p>
              <a:p>
                <a:pPr marL="0" indent="0">
                  <a:buNone/>
                </a:pPr>
                <a:r>
                  <a:rPr lang="cs-CZ" i="1" dirty="0"/>
                  <a:t>u(t) = U</a:t>
                </a:r>
                <a:r>
                  <a:rPr lang="cs-CZ" i="1" baseline="-25000" dirty="0"/>
                  <a:t>M</a:t>
                </a:r>
                <a:r>
                  <a:rPr lang="cs-CZ" i="1" dirty="0"/>
                  <a:t>*Sin(</a:t>
                </a:r>
                <a14:m>
                  <m:oMath xmlns:m="http://schemas.openxmlformats.org/officeDocument/2006/math">
                    <m:r>
                      <a:rPr lang="cs-CZ" i="1" smtClean="0">
                        <a:latin typeface="Cambria Math" panose="02040503050406030204" pitchFamily="18" charset="0"/>
                      </a:rPr>
                      <m:t>⍵</m:t>
                    </m:r>
                  </m:oMath>
                </a14:m>
                <a:r>
                  <a:rPr lang="cs-CZ" i="1" dirty="0"/>
                  <a:t>*t + 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cs-CZ" dirty="0"/>
                  <a:t>)</a:t>
                </a:r>
                <a:r>
                  <a:rPr lang="cs-CZ" i="1" dirty="0"/>
                  <a:t> </a:t>
                </a:r>
                <a:r>
                  <a:rPr lang="cs-CZ" dirty="0"/>
                  <a:t>[V]</a:t>
                </a:r>
              </a:p>
              <a:p>
                <a:pPr marL="0" indent="0">
                  <a:buNone/>
                </a:pPr>
                <a:r>
                  <a:rPr lang="cs-CZ" i="1" dirty="0"/>
                  <a:t>U</a:t>
                </a:r>
                <a:r>
                  <a:rPr lang="cs-CZ" i="1" baseline="-25000" dirty="0"/>
                  <a:t>M</a:t>
                </a:r>
                <a:r>
                  <a:rPr lang="cs-CZ" baseline="-25000" dirty="0"/>
                  <a:t>  </a:t>
                </a:r>
                <a:r>
                  <a:rPr lang="cs-CZ" dirty="0"/>
                  <a:t>– amplituda napětí </a:t>
                </a:r>
                <a:r>
                  <a:rPr lang="cs-CZ" i="1" dirty="0"/>
                  <a:t>u(t) </a:t>
                </a:r>
                <a:r>
                  <a:rPr lang="cs-CZ" dirty="0"/>
                  <a:t>[V]</a:t>
                </a:r>
                <a:endParaRPr lang="cs-CZ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cs-CZ" i="1" smtClean="0">
                        <a:latin typeface="Cambria Math" panose="02040503050406030204" pitchFamily="18" charset="0"/>
                      </a:rPr>
                      <m:t>⍵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cs-CZ" b="0" i="0" smtClean="0">
                        <a:latin typeface="Cambria Math" panose="02040503050406030204" pitchFamily="18" charset="0"/>
                      </a:rPr>
                      <m:t>ú</m:t>
                    </m:r>
                    <m:r>
                      <m:rPr>
                        <m:sty m:val="p"/>
                      </m:rPr>
                      <a:rPr lang="cs-CZ" b="0" i="0" smtClean="0">
                        <a:latin typeface="Cambria Math" panose="02040503050406030204" pitchFamily="18" charset="0"/>
                      </a:rPr>
                      <m:t>hlov</m:t>
                    </m:r>
                    <m:r>
                      <a:rPr lang="cs-CZ" b="0" i="0" smtClean="0">
                        <a:latin typeface="Cambria Math" panose="02040503050406030204" pitchFamily="18" charset="0"/>
                      </a:rPr>
                      <m:t>á </m:t>
                    </m:r>
                    <m:r>
                      <m:rPr>
                        <m:sty m:val="p"/>
                      </m:rPr>
                      <a:rPr lang="cs-CZ" b="0" i="0" smtClean="0">
                        <a:latin typeface="Cambria Math" panose="02040503050406030204" pitchFamily="18" charset="0"/>
                      </a:rPr>
                      <m:t>rychlost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 [</m:t>
                    </m:r>
                    <m:r>
                      <m:rPr>
                        <m:sty m:val="p"/>
                      </m:rPr>
                      <a:rPr lang="cs-CZ" b="0" i="0" smtClean="0">
                        <a:latin typeface="Cambria Math" panose="02040503050406030204" pitchFamily="18" charset="0"/>
                      </a:rPr>
                      <m:t>rad</m:t>
                    </m:r>
                    <m:r>
                      <a:rPr lang="cs-CZ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cs-CZ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cs-CZ" baseline="30000" dirty="0"/>
                  <a:t>-1</a:t>
                </a:r>
                <a:r>
                  <a:rPr lang="cs-CZ" dirty="0"/>
                  <a:t>]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cs-CZ" i="1" smtClean="0">
                        <a:latin typeface="Cambria Math" panose="02040503050406030204" pitchFamily="18" charset="0"/>
                      </a:rPr>
                      <m:t>⍵</m:t>
                    </m:r>
                  </m:oMath>
                </a14:m>
                <a:r>
                  <a:rPr lang="cs-CZ" dirty="0"/>
                  <a:t> = </a:t>
                </a:r>
                <a:r>
                  <a:rPr lang="cs-CZ" i="1" dirty="0"/>
                  <a:t>2*</a:t>
                </a:r>
                <a:r>
                  <a:rPr lang="el-GR" i="1" dirty="0"/>
                  <a:t>π</a:t>
                </a:r>
                <a:r>
                  <a:rPr lang="cs-CZ" i="1" dirty="0"/>
                  <a:t>*f,</a:t>
                </a:r>
                <a:r>
                  <a:rPr lang="cs-CZ" dirty="0"/>
                  <a:t> kde </a:t>
                </a:r>
                <a:r>
                  <a:rPr lang="cs-CZ" i="1" dirty="0"/>
                  <a:t>f</a:t>
                </a:r>
                <a:r>
                  <a:rPr lang="cs-CZ" dirty="0"/>
                  <a:t> je frekvence [Hz]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m:rPr>
                        <m:sty m:val="p"/>
                      </m:rPr>
                      <a:rPr lang="cs-CZ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cs-CZ" b="0" i="0" smtClean="0">
                        <a:latin typeface="Cambria Math" panose="02040503050406030204" pitchFamily="18" charset="0"/>
                      </a:rPr>
                      <m:t>á</m:t>
                    </m:r>
                    <m:r>
                      <m:rPr>
                        <m:sty m:val="p"/>
                      </m:rPr>
                      <a:rPr lang="cs-CZ" b="0" i="0" smtClean="0">
                        <a:latin typeface="Cambria Math" panose="02040503050406030204" pitchFamily="18" charset="0"/>
                      </a:rPr>
                      <m:t>zov</m:t>
                    </m:r>
                    <m:r>
                      <a:rPr lang="cs-CZ" b="0" i="0" smtClean="0">
                        <a:latin typeface="Cambria Math" panose="02040503050406030204" pitchFamily="18" charset="0"/>
                      </a:rPr>
                      <m:t>ý </m:t>
                    </m:r>
                    <m:r>
                      <m:rPr>
                        <m:sty m:val="p"/>
                      </m:rPr>
                      <a:rPr lang="cs-CZ" b="0" i="0" smtClean="0">
                        <a:latin typeface="Cambria Math" panose="02040503050406030204" pitchFamily="18" charset="0"/>
                      </a:rPr>
                      <m:t>posuv</m:t>
                    </m:r>
                  </m:oMath>
                </a14:m>
                <a:r>
                  <a:rPr lang="cs-CZ" dirty="0"/>
                  <a:t> [rad]</a:t>
                </a:r>
              </a:p>
              <a:p>
                <a:pPr marL="0" indent="0">
                  <a:buNone/>
                </a:pPr>
                <a:r>
                  <a:rPr lang="cs-CZ" dirty="0"/>
                  <a:t>T – perioda [s]</a:t>
                </a:r>
              </a:p>
              <a:p>
                <a:pPr marL="0" indent="0">
                  <a:buNone/>
                </a:pPr>
                <a:r>
                  <a:rPr lang="cs-CZ" dirty="0"/>
                  <a:t>T = 1/f [V]</a:t>
                </a:r>
              </a:p>
              <a:p>
                <a:endParaRPr lang="cs-CZ" dirty="0">
                  <a:effectLst/>
                  <a:hlinkClick r:id="rId2"/>
                </a:endParaRPr>
              </a:p>
              <a:p>
                <a:endParaRPr lang="cs-CZ" dirty="0"/>
              </a:p>
            </p:txBody>
          </p:sp>
        </mc:Choice>
        <mc:Fallback xmlns="">
          <p:sp>
            <p:nvSpPr>
              <p:cNvPr id="3" name="Zástupný obsah 2">
                <a:extLst>
                  <a:ext uri="{FF2B5EF4-FFF2-40B4-BE49-F238E27FC236}">
                    <a16:creationId xmlns:a16="http://schemas.microsoft.com/office/drawing/2014/main" id="{BA30F1C1-6F53-C33D-F98E-30A4C0AE26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ek 3">
            <a:extLst>
              <a:ext uri="{FF2B5EF4-FFF2-40B4-BE49-F238E27FC236}">
                <a16:creationId xmlns:a16="http://schemas.microsoft.com/office/drawing/2014/main" id="{53E6F0F2-7B1A-9B78-771B-20E8DE1A22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3598" y="1825625"/>
            <a:ext cx="4376486" cy="310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246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5B9883-6F81-30FD-82E6-B8D28A59B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Rozdíl mezi časovou oblastí a </a:t>
            </a:r>
            <a:r>
              <a:rPr lang="cs-CZ" dirty="0" err="1"/>
              <a:t>HUSem</a:t>
            </a:r>
            <a:r>
              <a:rPr lang="cs-CZ" dirty="0"/>
              <a:t> III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sah 2">
                <a:extLst>
                  <a:ext uri="{FF2B5EF4-FFF2-40B4-BE49-F238E27FC236}">
                    <a16:creationId xmlns:a16="http://schemas.microsoft.com/office/drawing/2014/main" id="{9AEAB315-AC79-5C9D-01F9-3050529CC8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cs-CZ" dirty="0"/>
                  <a:t>Fázory napětí resp. proudů  budeme označovat </a:t>
                </a:r>
                <a:r>
                  <a:rPr lang="cs-CZ" b="1" dirty="0">
                    <a:solidFill>
                      <a:srgbClr val="FF0000"/>
                    </a:solidFill>
                  </a:rPr>
                  <a:t>Û </a:t>
                </a:r>
                <a:r>
                  <a:rPr lang="cs-CZ" dirty="0"/>
                  <a:t>resp. </a:t>
                </a:r>
                <a:r>
                  <a:rPr lang="cs-CZ" b="1" dirty="0">
                    <a:solidFill>
                      <a:srgbClr val="00B050"/>
                    </a:solidFill>
                  </a:rPr>
                  <a:t>Î</a:t>
                </a:r>
                <a:r>
                  <a:rPr lang="cs-CZ" dirty="0"/>
                  <a:t>.</a:t>
                </a:r>
              </a:p>
              <a:p>
                <a:r>
                  <a:rPr lang="cs-CZ" dirty="0"/>
                  <a:t>Nesmíme je zaměňovat s </a:t>
                </a:r>
                <a:r>
                  <a:rPr lang="cs-CZ" i="1" dirty="0"/>
                  <a:t>u(t)</a:t>
                </a:r>
                <a:r>
                  <a:rPr lang="cs-CZ" dirty="0"/>
                  <a:t> resp. </a:t>
                </a:r>
                <a:r>
                  <a:rPr lang="cs-CZ" i="1" dirty="0"/>
                  <a:t>i(t)</a:t>
                </a:r>
                <a:r>
                  <a:rPr lang="cs-CZ" dirty="0"/>
                  <a:t> – neboli s časovou oblastí.</a:t>
                </a:r>
              </a:p>
              <a:p>
                <a:r>
                  <a:rPr lang="cs-CZ" dirty="0" err="1"/>
                  <a:t>Fázor</a:t>
                </a:r>
                <a:r>
                  <a:rPr lang="cs-CZ" dirty="0"/>
                  <a:t> napětí </a:t>
                </a:r>
                <a:r>
                  <a:rPr lang="cs-CZ" b="1" dirty="0">
                    <a:solidFill>
                      <a:schemeClr val="tx1"/>
                    </a:solidFill>
                  </a:rPr>
                  <a:t>Û</a:t>
                </a:r>
                <a:r>
                  <a:rPr lang="cs-CZ" b="1" baseline="-25000" dirty="0">
                    <a:solidFill>
                      <a:schemeClr val="tx1"/>
                    </a:solidFill>
                  </a:rPr>
                  <a:t>M</a:t>
                </a:r>
                <a:r>
                  <a:rPr lang="cs-CZ" dirty="0">
                    <a:solidFill>
                      <a:schemeClr val="tx1"/>
                    </a:solidFill>
                  </a:rPr>
                  <a:t>=</a:t>
                </a:r>
                <a:r>
                  <a:rPr lang="cs-CZ" dirty="0" err="1">
                    <a:solidFill>
                      <a:schemeClr val="tx1"/>
                    </a:solidFill>
                  </a:rPr>
                  <a:t>U</a:t>
                </a:r>
                <a:r>
                  <a:rPr lang="cs-CZ" baseline="-25000" dirty="0" err="1">
                    <a:solidFill>
                      <a:schemeClr val="tx1"/>
                    </a:solidFill>
                  </a:rPr>
                  <a:t>M</a:t>
                </a:r>
                <a:r>
                  <a:rPr lang="cs-CZ" b="1" dirty="0" err="1">
                    <a:solidFill>
                      <a:schemeClr val="tx1"/>
                    </a:solidFill>
                  </a:rPr>
                  <a:t>e</a:t>
                </a:r>
                <a:r>
                  <a:rPr lang="cs-CZ" baseline="30000" dirty="0" err="1">
                    <a:solidFill>
                      <a:schemeClr val="tx1"/>
                    </a:solidFill>
                  </a:rPr>
                  <a:t>j</a:t>
                </a:r>
                <a14:m>
                  <m:oMath xmlns:m="http://schemas.openxmlformats.org/officeDocument/2006/math">
                    <m:r>
                      <a:rPr lang="cs-CZ" b="0" i="1" baseline="30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⍵</m:t>
                    </m:r>
                    <m:r>
                      <a:rPr lang="el-GR" b="0" i="1" baseline="30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cs-CZ" baseline="30000" dirty="0">
                    <a:solidFill>
                      <a:schemeClr val="tx1"/>
                    </a:solidFill>
                  </a:rPr>
                  <a:t>  </a:t>
                </a:r>
                <a:r>
                  <a:rPr lang="cs-CZ" dirty="0">
                    <a:solidFill>
                      <a:schemeClr val="tx1"/>
                    </a:solidFill>
                  </a:rPr>
                  <a:t>[V]  (proud je analogický)</a:t>
                </a:r>
              </a:p>
              <a:p>
                <a:pPr lvl="1"/>
                <a:r>
                  <a:rPr lang="cs-CZ" sz="2800" dirty="0"/>
                  <a:t>Amplitudu a fázový posuv můžeme použít z časové oblasti.</a:t>
                </a:r>
              </a:p>
              <a:p>
                <a:pPr lvl="1"/>
                <a:endParaRPr lang="cs-CZ" sz="2800" dirty="0">
                  <a:solidFill>
                    <a:schemeClr val="tx1"/>
                  </a:solidFill>
                </a:endParaRPr>
              </a:p>
              <a:p>
                <a:r>
                  <a:rPr lang="cs-CZ" dirty="0"/>
                  <a:t>Co je to </a:t>
                </a:r>
                <a:r>
                  <a:rPr lang="cs-CZ" dirty="0" err="1"/>
                  <a:t>fázor</a:t>
                </a:r>
                <a:r>
                  <a:rPr lang="cs-CZ" dirty="0"/>
                  <a:t>?</a:t>
                </a:r>
              </a:p>
              <a:p>
                <a:pPr lvl="1"/>
                <a:r>
                  <a:rPr lang="cs-CZ" dirty="0"/>
                  <a:t>Komplexní číslo</a:t>
                </a:r>
              </a:p>
              <a:p>
                <a:pPr lvl="1"/>
                <a:endParaRPr lang="cs-CZ" dirty="0"/>
              </a:p>
            </p:txBody>
          </p:sp>
        </mc:Choice>
        <mc:Fallback xmlns="">
          <p:sp>
            <p:nvSpPr>
              <p:cNvPr id="3" name="Zástupný obsah 2">
                <a:extLst>
                  <a:ext uri="{FF2B5EF4-FFF2-40B4-BE49-F238E27FC236}">
                    <a16:creationId xmlns:a16="http://schemas.microsoft.com/office/drawing/2014/main" id="{9AEAB315-AC79-5C9D-01F9-3050529CC8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>
            <a:extLst>
              <a:ext uri="{FF2B5EF4-FFF2-40B4-BE49-F238E27FC236}">
                <a16:creationId xmlns:a16="http://schemas.microsoft.com/office/drawing/2014/main" id="{6FD06E13-10C0-F467-1303-4582BFB0718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62400" y="3805488"/>
            <a:ext cx="5482390" cy="21254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3521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858FCD6-3675-0FC9-7ED1-BFCA51C2F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HUS – proč HUS?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sah 2">
                <a:extLst>
                  <a:ext uri="{FF2B5EF4-FFF2-40B4-BE49-F238E27FC236}">
                    <a16:creationId xmlns:a16="http://schemas.microsoft.com/office/drawing/2014/main" id="{AD11CF4B-89B2-CB1F-2A88-146557318A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cs-CZ" dirty="0"/>
                  <a:t>Frekvence je všude v obvodu stejná.</a:t>
                </a:r>
              </a:p>
              <a:p>
                <a:pPr lvl="1"/>
                <a:r>
                  <a:rPr lang="cs-CZ" dirty="0"/>
                  <a:t>Derivace harmonické funkce o frekvenci </a:t>
                </a:r>
                <a14:m>
                  <m:oMath xmlns:m="http://schemas.openxmlformats.org/officeDocument/2006/math">
                    <m:r>
                      <a:rPr lang="cs-CZ" i="1" smtClean="0">
                        <a:latin typeface="Cambria Math" panose="02040503050406030204" pitchFamily="18" charset="0"/>
                      </a:rPr>
                      <m:t>⍵ </m:t>
                    </m:r>
                  </m:oMath>
                </a14:m>
                <a:r>
                  <a:rPr lang="cs-CZ" dirty="0"/>
                  <a:t>může mít jinou amplitudu a jiný fázový posuv, ale stále bude mít stejnou frekvenci.</a:t>
                </a:r>
              </a:p>
              <a:p>
                <a:r>
                  <a:rPr lang="cs-CZ" dirty="0"/>
                  <a:t>Většinou chceme zkoumat obvod v momentě, kdy pominou přechodové jevy – kdy se ustálí.</a:t>
                </a:r>
              </a:p>
              <a:p>
                <a:r>
                  <a:rPr lang="cs-CZ" dirty="0"/>
                  <a:t>Harmonické funkce jsou „informačně úsporné“, soustava rovnic není třeba řešit pomocí numerických metod </a:t>
                </a:r>
                <a:r>
                  <a:rPr lang="cs-CZ" dirty="0" err="1"/>
                  <a:t>NDSolvem</a:t>
                </a:r>
                <a:r>
                  <a:rPr lang="cs-CZ" dirty="0"/>
                  <a:t>.</a:t>
                </a:r>
              </a:p>
              <a:p>
                <a:r>
                  <a:rPr lang="cs-CZ" dirty="0"/>
                  <a:t>Pokud víme, že frekvence je v celém obvodu stejná, stačí nám znát jen amplitudu a fázový posuv a můžeme řešit.</a:t>
                </a:r>
              </a:p>
            </p:txBody>
          </p:sp>
        </mc:Choice>
        <mc:Fallback xmlns="">
          <p:sp>
            <p:nvSpPr>
              <p:cNvPr id="3" name="Zástupný obsah 2">
                <a:extLst>
                  <a:ext uri="{FF2B5EF4-FFF2-40B4-BE49-F238E27FC236}">
                    <a16:creationId xmlns:a16="http://schemas.microsoft.com/office/drawing/2014/main" id="{AD11CF4B-89B2-CB1F-2A88-146557318A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681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6734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A3A598-816E-9FF9-8F33-65FDB5999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 do komplexních čísel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sah 2">
                <a:extLst>
                  <a:ext uri="{FF2B5EF4-FFF2-40B4-BE49-F238E27FC236}">
                    <a16:creationId xmlns:a16="http://schemas.microsoft.com/office/drawing/2014/main" id="{E560AF70-8B9B-F059-45C9-AC948AE768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cs-CZ" dirty="0"/>
                  <a:t>Tvary komplexních čísel</a:t>
                </a:r>
              </a:p>
              <a:p>
                <a:pPr lvl="1"/>
                <a:r>
                  <a:rPr lang="cs-CZ" dirty="0"/>
                  <a:t>Algebraický – z = </a:t>
                </a:r>
                <a:r>
                  <a:rPr lang="cs-CZ" i="1" dirty="0" err="1"/>
                  <a:t>a+</a:t>
                </a:r>
                <a:r>
                  <a:rPr lang="cs-CZ" b="1" i="1" dirty="0" err="1"/>
                  <a:t>i</a:t>
                </a:r>
                <a:r>
                  <a:rPr lang="cs-CZ" i="1" dirty="0" err="1"/>
                  <a:t>b</a:t>
                </a:r>
                <a:r>
                  <a:rPr lang="cs-CZ" i="1" dirty="0"/>
                  <a:t> </a:t>
                </a:r>
                <a:r>
                  <a:rPr lang="cs-CZ" dirty="0"/>
                  <a:t>resp. </a:t>
                </a:r>
                <a:r>
                  <a:rPr lang="cs-CZ" i="1" dirty="0" err="1"/>
                  <a:t>a+</a:t>
                </a:r>
                <a:r>
                  <a:rPr lang="cs-CZ" b="1" i="1" dirty="0" err="1"/>
                  <a:t>j</a:t>
                </a:r>
                <a:r>
                  <a:rPr lang="cs-CZ" i="1" dirty="0" err="1"/>
                  <a:t>b</a:t>
                </a:r>
                <a:endParaRPr lang="cs-CZ" i="1" dirty="0"/>
              </a:p>
              <a:p>
                <a:pPr lvl="2"/>
                <a:r>
                  <a:rPr lang="cs-CZ" dirty="0"/>
                  <a:t>A – reálná část</a:t>
                </a:r>
              </a:p>
              <a:p>
                <a:pPr lvl="2"/>
                <a:r>
                  <a:rPr lang="cs-CZ" dirty="0"/>
                  <a:t>B – imaginární část</a:t>
                </a:r>
              </a:p>
              <a:p>
                <a:pPr lvl="2"/>
                <a:r>
                  <a:rPr lang="cs-CZ" b="1" dirty="0"/>
                  <a:t>i</a:t>
                </a:r>
                <a:r>
                  <a:rPr lang="cs-CZ" dirty="0"/>
                  <a:t> resp. </a:t>
                </a:r>
                <a:r>
                  <a:rPr lang="cs-CZ" b="1" dirty="0"/>
                  <a:t>j </a:t>
                </a:r>
                <a:r>
                  <a:rPr lang="cs-CZ" dirty="0"/>
                  <a:t>– komplexní jednotka</a:t>
                </a:r>
                <a:endParaRPr lang="cs-CZ" b="1" dirty="0"/>
              </a:p>
              <a:p>
                <a:pPr lvl="1"/>
                <a:r>
                  <a:rPr lang="cs-CZ" dirty="0"/>
                  <a:t>Goniometrický – </a:t>
                </a:r>
                <a:r>
                  <a:rPr lang="cs-CZ" i="1" dirty="0"/>
                  <a:t>z = </a:t>
                </a:r>
                <a:r>
                  <a:rPr lang="cs-CZ" i="1" dirty="0" err="1"/>
                  <a:t>Abs</a:t>
                </a:r>
                <a:r>
                  <a:rPr lang="cs-CZ" i="1" dirty="0"/>
                  <a:t>[z]*(Cos[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cs-CZ" i="1" dirty="0"/>
                  <a:t>] + </a:t>
                </a:r>
                <a:r>
                  <a:rPr lang="cs-CZ" b="1" i="1" dirty="0" err="1"/>
                  <a:t>j</a:t>
                </a:r>
                <a:r>
                  <a:rPr lang="cs-CZ" i="1" dirty="0" err="1"/>
                  <a:t>Sin</a:t>
                </a:r>
                <a:r>
                  <a:rPr lang="cs-CZ" i="1" dirty="0"/>
                  <a:t>[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cs-CZ" i="1" dirty="0"/>
                  <a:t>])</a:t>
                </a:r>
              </a:p>
              <a:p>
                <a:pPr lvl="1"/>
                <a:r>
                  <a:rPr lang="cs-CZ" dirty="0"/>
                  <a:t>Eulerův vztah – </a:t>
                </a:r>
                <a:r>
                  <a:rPr lang="cs-CZ" i="1" dirty="0"/>
                  <a:t>Cos[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cs-CZ" i="1" dirty="0"/>
                  <a:t>] + </a:t>
                </a:r>
                <a:r>
                  <a:rPr lang="cs-CZ" b="1" i="1" dirty="0" err="1"/>
                  <a:t>j</a:t>
                </a:r>
                <a:r>
                  <a:rPr lang="cs-CZ" i="1" dirty="0" err="1"/>
                  <a:t>Sin</a:t>
                </a:r>
                <a:r>
                  <a:rPr lang="cs-CZ" i="1" dirty="0"/>
                  <a:t>[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cs-CZ" i="1" dirty="0"/>
                  <a:t>] = </a:t>
                </a:r>
                <a:r>
                  <a:rPr lang="cs-CZ" b="1" i="1" dirty="0">
                    <a:solidFill>
                      <a:schemeClr val="tx1"/>
                    </a:solidFill>
                  </a:rPr>
                  <a:t>e</a:t>
                </a:r>
                <a:r>
                  <a:rPr lang="cs-CZ" i="1" baseline="30000" dirty="0" err="1">
                    <a:solidFill>
                      <a:schemeClr val="tx1"/>
                    </a:solidFill>
                  </a:rPr>
                  <a:t>j</a:t>
                </a:r>
                <a14:m>
                  <m:oMath xmlns:m="http://schemas.openxmlformats.org/officeDocument/2006/math">
                    <m:r>
                      <a:rPr lang="el-GR" b="0" i="1" baseline="30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cs-CZ" baseline="30000" dirty="0">
                    <a:solidFill>
                      <a:schemeClr val="tx1"/>
                    </a:solidFill>
                  </a:rPr>
                  <a:t> </a:t>
                </a:r>
              </a:p>
              <a:p>
                <a:pPr lvl="1"/>
                <a:r>
                  <a:rPr lang="cs-CZ" i="1" dirty="0"/>
                  <a:t>z = </a:t>
                </a:r>
                <a:r>
                  <a:rPr lang="cs-CZ" i="1" dirty="0" err="1"/>
                  <a:t>Abs</a:t>
                </a:r>
                <a:r>
                  <a:rPr lang="cs-CZ" i="1" dirty="0"/>
                  <a:t>[z]*(Cos[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cs-CZ" i="1" dirty="0"/>
                  <a:t>] + </a:t>
                </a:r>
                <a:r>
                  <a:rPr lang="cs-CZ" b="1" i="1" dirty="0" err="1"/>
                  <a:t>j</a:t>
                </a:r>
                <a:r>
                  <a:rPr lang="cs-CZ" i="1" dirty="0" err="1"/>
                  <a:t>Sin</a:t>
                </a:r>
                <a:r>
                  <a:rPr lang="cs-CZ" i="1" dirty="0"/>
                  <a:t>[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cs-CZ" i="1" dirty="0"/>
                  <a:t>])</a:t>
                </a:r>
                <a:r>
                  <a:rPr lang="cs-CZ" i="1" baseline="30000" dirty="0"/>
                  <a:t> </a:t>
                </a:r>
                <a:r>
                  <a:rPr lang="cs-CZ" i="1" dirty="0"/>
                  <a:t> = </a:t>
                </a:r>
                <a:r>
                  <a:rPr lang="cs-CZ" i="1" dirty="0" err="1"/>
                  <a:t>Abs</a:t>
                </a:r>
                <a:r>
                  <a:rPr lang="cs-CZ" i="1" dirty="0"/>
                  <a:t>[z]*</a:t>
                </a:r>
                <a:r>
                  <a:rPr lang="cs-CZ" b="1" i="1" dirty="0">
                    <a:solidFill>
                      <a:schemeClr val="tx1"/>
                    </a:solidFill>
                  </a:rPr>
                  <a:t>e</a:t>
                </a:r>
                <a:r>
                  <a:rPr lang="cs-CZ" i="1" baseline="30000" dirty="0" err="1">
                    <a:solidFill>
                      <a:schemeClr val="tx1"/>
                    </a:solidFill>
                  </a:rPr>
                  <a:t>j</a:t>
                </a:r>
                <a14:m>
                  <m:oMath xmlns:m="http://schemas.openxmlformats.org/officeDocument/2006/math">
                    <m:r>
                      <a:rPr lang="el-GR" b="0" i="1" baseline="30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cs-CZ" i="1" baseline="30000" dirty="0">
                    <a:solidFill>
                      <a:schemeClr val="tx1"/>
                    </a:solidFill>
                  </a:rPr>
                  <a:t> </a:t>
                </a:r>
              </a:p>
              <a:p>
                <a:pPr lvl="1"/>
                <a:endParaRPr lang="cs-CZ" dirty="0"/>
              </a:p>
            </p:txBody>
          </p:sp>
        </mc:Choice>
        <mc:Fallback xmlns="">
          <p:sp>
            <p:nvSpPr>
              <p:cNvPr id="3" name="Zástupný obsah 2">
                <a:extLst>
                  <a:ext uri="{FF2B5EF4-FFF2-40B4-BE49-F238E27FC236}">
                    <a16:creationId xmlns:a16="http://schemas.microsoft.com/office/drawing/2014/main" id="{E560AF70-8B9B-F059-45C9-AC948AE768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4918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4D21747-FFB8-A60C-9C27-1F8E92B1C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Komplexní čísla v </a:t>
            </a:r>
            <a:r>
              <a:rPr lang="cs-CZ" dirty="0" err="1"/>
              <a:t>Mathematice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6A2A8E7-AABD-89F0-97DB-DB3362059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/>
              <a:t>Komplexní jednotka:</a:t>
            </a:r>
          </a:p>
          <a:p>
            <a:r>
              <a:rPr lang="cs-CZ" dirty="0"/>
              <a:t>ESC + j + j + ESC – </a:t>
            </a:r>
            <a:r>
              <a:rPr lang="cs-CZ" b="1" i="1" dirty="0"/>
              <a:t>j</a:t>
            </a:r>
          </a:p>
          <a:p>
            <a:r>
              <a:rPr lang="cs-CZ" dirty="0"/>
              <a:t>ESC + i + i + ESC – </a:t>
            </a:r>
            <a:r>
              <a:rPr lang="cs-CZ" b="1" i="1" dirty="0"/>
              <a:t>i</a:t>
            </a:r>
          </a:p>
          <a:p>
            <a:r>
              <a:rPr lang="cs-CZ" i="1" dirty="0"/>
              <a:t>I</a:t>
            </a:r>
          </a:p>
          <a:p>
            <a:r>
              <a:rPr lang="cs-CZ" dirty="0"/>
              <a:t>Interní reprezentace je </a:t>
            </a:r>
            <a:r>
              <a:rPr lang="cs-CZ" b="1" i="1" dirty="0"/>
              <a:t>i</a:t>
            </a:r>
          </a:p>
          <a:p>
            <a:r>
              <a:rPr lang="cs-CZ" dirty="0"/>
              <a:t>Operace s komplexními čísli:</a:t>
            </a:r>
            <a:r>
              <a:rPr lang="cs-CZ" b="1" i="1" dirty="0"/>
              <a:t> </a:t>
            </a:r>
          </a:p>
          <a:p>
            <a:r>
              <a:rPr lang="cs-CZ" dirty="0" err="1"/>
              <a:t>Abs</a:t>
            </a:r>
            <a:r>
              <a:rPr lang="cs-CZ" dirty="0"/>
              <a:t>[] – zjistím amplitudu</a:t>
            </a:r>
          </a:p>
          <a:p>
            <a:r>
              <a:rPr lang="cs-CZ" dirty="0"/>
              <a:t>Arg[] – zjistím fázový posuv</a:t>
            </a:r>
          </a:p>
          <a:p>
            <a:r>
              <a:rPr lang="cs-CZ" dirty="0"/>
              <a:t>Re[] – zjistím reálnou část</a:t>
            </a:r>
          </a:p>
          <a:p>
            <a:r>
              <a:rPr lang="cs-CZ" dirty="0" err="1"/>
              <a:t>Im</a:t>
            </a:r>
            <a:r>
              <a:rPr lang="cs-CZ" dirty="0"/>
              <a:t>[] – zjistím imaginární část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61791354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689</Words>
  <Application>Microsoft Office PowerPoint</Application>
  <PresentationFormat>Širokoúhlá obrazovka</PresentationFormat>
  <Paragraphs>83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Motiv Office</vt:lpstr>
      <vt:lpstr>Harmonický ustálený stav</vt:lpstr>
      <vt:lpstr>Harmonický ustálený stav</vt:lpstr>
      <vt:lpstr>HUS – podmínky obvodu</vt:lpstr>
      <vt:lpstr>Rozdíl mezi časovou oblastí a HUSem</vt:lpstr>
      <vt:lpstr>Rozdíl mezi časovou oblastí a HUSem II</vt:lpstr>
      <vt:lpstr>Rozdíl mezi časovou oblastí a HUSem III</vt:lpstr>
      <vt:lpstr>HUS – proč HUS?</vt:lpstr>
      <vt:lpstr>Úvod do komplexních čísel</vt:lpstr>
      <vt:lpstr>Komplexní čísla v Mathematice</vt:lpstr>
      <vt:lpstr>Lineární prvky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Harmonický ustálený stav</dc:title>
  <dc:creator>Martin Daňhel</dc:creator>
  <cp:lastModifiedBy>Martin Daňhel</cp:lastModifiedBy>
  <cp:revision>11</cp:revision>
  <dcterms:created xsi:type="dcterms:W3CDTF">2022-10-22T05:22:52Z</dcterms:created>
  <dcterms:modified xsi:type="dcterms:W3CDTF">2022-10-22T08:00:05Z</dcterms:modified>
</cp:coreProperties>
</file>