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450E-FA24-43DA-A732-2B676A8DCB0F}" type="datetimeFigureOut">
              <a:rPr lang="en-IN" smtClean="0"/>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01163-F5E8-4E4A-A1AC-DF6680F91627}" type="slidenum">
              <a:rPr lang="en-IN" smtClean="0"/>
              <a:t>‹#›</a:t>
            </a:fld>
            <a:endParaRPr lang="en-IN"/>
          </a:p>
        </p:txBody>
      </p:sp>
    </p:spTree>
    <p:extLst>
      <p:ext uri="{BB962C8B-B14F-4D97-AF65-F5344CB8AC3E}">
        <p14:creationId xmlns:p14="http://schemas.microsoft.com/office/powerpoint/2010/main" val="310931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601163-F5E8-4E4A-A1AC-DF6680F91627}" type="slidenum">
              <a:rPr lang="en-IN" smtClean="0"/>
              <a:t>5</a:t>
            </a:fld>
            <a:endParaRPr lang="en-IN"/>
          </a:p>
        </p:txBody>
      </p:sp>
    </p:spTree>
    <p:extLst>
      <p:ext uri="{BB962C8B-B14F-4D97-AF65-F5344CB8AC3E}">
        <p14:creationId xmlns:p14="http://schemas.microsoft.com/office/powerpoint/2010/main" val="128725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601163-F5E8-4E4A-A1AC-DF6680F91627}" type="slidenum">
              <a:rPr lang="en-IN" smtClean="0"/>
              <a:t>6</a:t>
            </a:fld>
            <a:endParaRPr lang="en-IN"/>
          </a:p>
        </p:txBody>
      </p:sp>
    </p:spTree>
    <p:extLst>
      <p:ext uri="{BB962C8B-B14F-4D97-AF65-F5344CB8AC3E}">
        <p14:creationId xmlns:p14="http://schemas.microsoft.com/office/powerpoint/2010/main" val="189094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601163-F5E8-4E4A-A1AC-DF6680F91627}" type="slidenum">
              <a:rPr lang="en-IN" smtClean="0"/>
              <a:t>7</a:t>
            </a:fld>
            <a:endParaRPr lang="en-IN"/>
          </a:p>
        </p:txBody>
      </p:sp>
    </p:spTree>
    <p:extLst>
      <p:ext uri="{BB962C8B-B14F-4D97-AF65-F5344CB8AC3E}">
        <p14:creationId xmlns:p14="http://schemas.microsoft.com/office/powerpoint/2010/main" val="4253280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601163-F5E8-4E4A-A1AC-DF6680F91627}" type="slidenum">
              <a:rPr lang="en-IN" smtClean="0"/>
              <a:t>8</a:t>
            </a:fld>
            <a:endParaRPr lang="en-IN"/>
          </a:p>
        </p:txBody>
      </p:sp>
    </p:spTree>
    <p:extLst>
      <p:ext uri="{BB962C8B-B14F-4D97-AF65-F5344CB8AC3E}">
        <p14:creationId xmlns:p14="http://schemas.microsoft.com/office/powerpoint/2010/main" val="223058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39A4-C847-EF95-54C4-9F494603F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C420DA-3213-5400-D2B8-6E0665C4A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9C4014-AD65-06F9-3428-FFFE790061BB}"/>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5" name="Footer Placeholder 4">
            <a:extLst>
              <a:ext uri="{FF2B5EF4-FFF2-40B4-BE49-F238E27FC236}">
                <a16:creationId xmlns:a16="http://schemas.microsoft.com/office/drawing/2014/main" id="{68498534-D35C-E073-261D-777CC5EC3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EB1AB8-71D5-2704-A26E-14A9B0A20C4C}"/>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1226143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EAC2-8776-2AF7-E1FE-129FA5BCB6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30CB89-59EE-104B-8D14-88C6C4749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506EC-385D-A7C7-D7B4-66DB32FFA463}"/>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5" name="Footer Placeholder 4">
            <a:extLst>
              <a:ext uri="{FF2B5EF4-FFF2-40B4-BE49-F238E27FC236}">
                <a16:creationId xmlns:a16="http://schemas.microsoft.com/office/drawing/2014/main" id="{07195522-3686-0644-686D-C6997A90B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09E4E5-5BA2-C568-80FD-4ED7C645464E}"/>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1407368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B7031-03DD-EF17-3EAE-02723492D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2D2677-83F5-EEB2-E02E-82DB98C89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DAC75-77B1-330D-7237-0F3382B290EC}"/>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5" name="Footer Placeholder 4">
            <a:extLst>
              <a:ext uri="{FF2B5EF4-FFF2-40B4-BE49-F238E27FC236}">
                <a16:creationId xmlns:a16="http://schemas.microsoft.com/office/drawing/2014/main" id="{CD080111-57D2-AFAE-1681-F482CE111F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013DA-E4A2-AF68-039D-279FCF8C2493}"/>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809153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1E19-1493-4294-7E9E-F4C0A0BD26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4FC5FD-AAED-AF53-C500-2D5E7A28E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20A26-2368-B795-1A4A-A07346DC283B}"/>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5" name="Footer Placeholder 4">
            <a:extLst>
              <a:ext uri="{FF2B5EF4-FFF2-40B4-BE49-F238E27FC236}">
                <a16:creationId xmlns:a16="http://schemas.microsoft.com/office/drawing/2014/main" id="{620190DF-2BC6-D4FA-6186-D4833EF17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156C2-2C2E-D3D3-09A4-3634274DB9EE}"/>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1667502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F4A5-C806-2DD9-BF38-0341C9B33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EB743-1B98-EA8B-5083-D7D03E79B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19D19-D339-DE3C-D463-CA0F4BB49911}"/>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5" name="Footer Placeholder 4">
            <a:extLst>
              <a:ext uri="{FF2B5EF4-FFF2-40B4-BE49-F238E27FC236}">
                <a16:creationId xmlns:a16="http://schemas.microsoft.com/office/drawing/2014/main" id="{57985E3C-A60D-06D0-E984-472CDEAFD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10ECE-FCE5-6AD2-6632-7DE2DC7046F9}"/>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1815682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A413-FCF9-C3FE-EE24-2473CD6E08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178A1-DDC2-9E7E-3CDF-003EC0255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839DCA-8308-B464-B7C4-9B3F67C431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F10F49-7782-A7FE-BFC9-8647303A4709}"/>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6" name="Footer Placeholder 5">
            <a:extLst>
              <a:ext uri="{FF2B5EF4-FFF2-40B4-BE49-F238E27FC236}">
                <a16:creationId xmlns:a16="http://schemas.microsoft.com/office/drawing/2014/main" id="{D947F430-3E20-8F01-891C-9264E1AEA2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82E8E4-105B-DD38-888C-C567287E1B29}"/>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2576838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E814-35AE-EBE0-2625-4F84068B67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37323F-8895-52A9-B82B-6BC22596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35CDE-50B7-368D-B18D-F5FC86AFC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111DE1-2A5D-F7EA-73E7-768B5ED9B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2AF26-0833-00CD-1946-5A9AD340A7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E3E3AC-8A9A-5C90-CBDD-A723655F4639}"/>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8" name="Footer Placeholder 7">
            <a:extLst>
              <a:ext uri="{FF2B5EF4-FFF2-40B4-BE49-F238E27FC236}">
                <a16:creationId xmlns:a16="http://schemas.microsoft.com/office/drawing/2014/main" id="{FB0AA8E4-7E2D-6C4A-3066-19D136A8C6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808074-A62E-BC63-64BE-75E758E6D751}"/>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614124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7CAE-D0A9-DB9E-1ABF-B1B2EE2B62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59C72D-8F80-598E-B6D7-B3CE50F54BA4}"/>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4" name="Footer Placeholder 3">
            <a:extLst>
              <a:ext uri="{FF2B5EF4-FFF2-40B4-BE49-F238E27FC236}">
                <a16:creationId xmlns:a16="http://schemas.microsoft.com/office/drawing/2014/main" id="{0ADED0C9-3350-14AB-D20E-D0F02C86CB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C547EA-D1D4-B52C-E165-BCB6FC1698BA}"/>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17399923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1DEA8-3446-AE78-B58B-BBF19A8E9472}"/>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3" name="Footer Placeholder 2">
            <a:extLst>
              <a:ext uri="{FF2B5EF4-FFF2-40B4-BE49-F238E27FC236}">
                <a16:creationId xmlns:a16="http://schemas.microsoft.com/office/drawing/2014/main" id="{9018D592-1303-CC0E-5657-4EFC3591F5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43B330-2141-CE07-F4CE-D3355A169CDA}"/>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1095044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1ADC-EFFE-3D1C-AF06-B8AC62F71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39BEE-88B3-E03D-D22C-75519126F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07B887-AB59-9277-481B-11B08AF81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32F22-632E-40B2-288C-C52899D965A4}"/>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6" name="Footer Placeholder 5">
            <a:extLst>
              <a:ext uri="{FF2B5EF4-FFF2-40B4-BE49-F238E27FC236}">
                <a16:creationId xmlns:a16="http://schemas.microsoft.com/office/drawing/2014/main" id="{E36C13EC-0CBB-2F5B-437F-351799CFC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686D1-DDA6-3EFB-F745-220E1A648CFA}"/>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515117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BDFB-08AE-2312-3658-0A88EB997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831634-8665-EC7B-8E4A-7AC60A151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620304-36BC-1842-871E-0D997AB4F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9868A-5987-248C-5B72-660891ED6BA5}"/>
              </a:ext>
            </a:extLst>
          </p:cNvPr>
          <p:cNvSpPr>
            <a:spLocks noGrp="1"/>
          </p:cNvSpPr>
          <p:nvPr>
            <p:ph type="dt" sz="half" idx="10"/>
          </p:nvPr>
        </p:nvSpPr>
        <p:spPr/>
        <p:txBody>
          <a:bodyPr/>
          <a:lstStyle/>
          <a:p>
            <a:fld id="{9D0E9619-CD29-4999-B307-F42F04D6707E}" type="datetimeFigureOut">
              <a:rPr lang="en-IN" smtClean="0"/>
              <a:t>30-06-2022</a:t>
            </a:fld>
            <a:endParaRPr lang="en-IN"/>
          </a:p>
        </p:txBody>
      </p:sp>
      <p:sp>
        <p:nvSpPr>
          <p:cNvPr id="6" name="Footer Placeholder 5">
            <a:extLst>
              <a:ext uri="{FF2B5EF4-FFF2-40B4-BE49-F238E27FC236}">
                <a16:creationId xmlns:a16="http://schemas.microsoft.com/office/drawing/2014/main" id="{4EB40FDD-FFDE-EE10-ADAA-944B6DF637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72B0C-6679-A946-5D7E-5FD1D282E840}"/>
              </a:ext>
            </a:extLst>
          </p:cNvPr>
          <p:cNvSpPr>
            <a:spLocks noGrp="1"/>
          </p:cNvSpPr>
          <p:nvPr>
            <p:ph type="sldNum" sz="quarter" idx="12"/>
          </p:nvPr>
        </p:nvSpPr>
        <p:spPr/>
        <p:txBody>
          <a:bodyPr/>
          <a:lstStyle/>
          <a:p>
            <a:fld id="{1524538E-470B-4F56-81C4-6E7458473EFD}" type="slidenum">
              <a:rPr lang="en-IN" smtClean="0"/>
              <a:t>‹#›</a:t>
            </a:fld>
            <a:endParaRPr lang="en-IN"/>
          </a:p>
        </p:txBody>
      </p:sp>
    </p:spTree>
    <p:extLst>
      <p:ext uri="{BB962C8B-B14F-4D97-AF65-F5344CB8AC3E}">
        <p14:creationId xmlns:p14="http://schemas.microsoft.com/office/powerpoint/2010/main" val="2440037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31819-2884-22B9-B874-05BB19773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3D87C-B323-1EE1-0F05-03CE76C7C9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2ACE0-11C7-DB09-F4ED-D2261BF2F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E9619-CD29-4999-B307-F42F04D6707E}" type="datetimeFigureOut">
              <a:rPr lang="en-IN" smtClean="0"/>
              <a:t>30-06-2022</a:t>
            </a:fld>
            <a:endParaRPr lang="en-IN"/>
          </a:p>
        </p:txBody>
      </p:sp>
      <p:sp>
        <p:nvSpPr>
          <p:cNvPr id="5" name="Footer Placeholder 4">
            <a:extLst>
              <a:ext uri="{FF2B5EF4-FFF2-40B4-BE49-F238E27FC236}">
                <a16:creationId xmlns:a16="http://schemas.microsoft.com/office/drawing/2014/main" id="{694B3936-EDFC-9E11-FCA4-B0A20E243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8836C8-4998-7B80-DF20-09E290873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4538E-470B-4F56-81C4-6E7458473EFD}" type="slidenum">
              <a:rPr lang="en-IN" smtClean="0"/>
              <a:t>‹#›</a:t>
            </a:fld>
            <a:endParaRPr lang="en-IN"/>
          </a:p>
        </p:txBody>
      </p:sp>
    </p:spTree>
    <p:extLst>
      <p:ext uri="{BB962C8B-B14F-4D97-AF65-F5344CB8AC3E}">
        <p14:creationId xmlns:p14="http://schemas.microsoft.com/office/powerpoint/2010/main" val="357328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1D06-EB82-3481-CB97-6D7119BAEDF5}"/>
              </a:ext>
            </a:extLst>
          </p:cNvPr>
          <p:cNvSpPr>
            <a:spLocks noGrp="1"/>
          </p:cNvSpPr>
          <p:nvPr>
            <p:ph type="ctrTitle"/>
          </p:nvPr>
        </p:nvSpPr>
        <p:spPr>
          <a:xfrm>
            <a:off x="1903446" y="1958199"/>
            <a:ext cx="4761722" cy="1438567"/>
          </a:xfrm>
        </p:spPr>
        <p:txBody>
          <a:bodyPr>
            <a:normAutofit fontScale="90000"/>
          </a:bodyPr>
          <a:lstStyle/>
          <a:p>
            <a:r>
              <a:rPr lang="en-US" sz="10000" b="1" dirty="0">
                <a:solidFill>
                  <a:srgbClr val="FF0000"/>
                </a:solidFill>
                <a:latin typeface="Arial Narrow" panose="020B0606020202030204" pitchFamily="34" charset="0"/>
              </a:rPr>
              <a:t>NETFLIX</a:t>
            </a:r>
            <a:endParaRPr lang="en-IN" sz="10000" b="1" dirty="0">
              <a:solidFill>
                <a:srgbClr val="FF0000"/>
              </a:solidFill>
              <a:latin typeface="Arial Narrow" panose="020B0606020202030204" pitchFamily="34" charset="0"/>
            </a:endParaRPr>
          </a:p>
        </p:txBody>
      </p:sp>
      <p:sp>
        <p:nvSpPr>
          <p:cNvPr id="3" name="Subtitle 2">
            <a:extLst>
              <a:ext uri="{FF2B5EF4-FFF2-40B4-BE49-F238E27FC236}">
                <a16:creationId xmlns:a16="http://schemas.microsoft.com/office/drawing/2014/main" id="{D98E8593-6DBD-EA40-CBAD-32C861C293F5}"/>
              </a:ext>
            </a:extLst>
          </p:cNvPr>
          <p:cNvSpPr>
            <a:spLocks noGrp="1"/>
          </p:cNvSpPr>
          <p:nvPr>
            <p:ph type="subTitle" idx="1"/>
          </p:nvPr>
        </p:nvSpPr>
        <p:spPr>
          <a:xfrm>
            <a:off x="2258156" y="3217148"/>
            <a:ext cx="4217431" cy="953636"/>
          </a:xfrm>
        </p:spPr>
        <p:txBody>
          <a:bodyPr>
            <a:noAutofit/>
          </a:bodyPr>
          <a:lstStyle/>
          <a:p>
            <a:pPr algn="l"/>
            <a:r>
              <a:rPr lang="en-US" sz="5000" dirty="0">
                <a:solidFill>
                  <a:schemeClr val="bg1"/>
                </a:solidFill>
                <a:latin typeface="Arial Narrow" panose="020B0606020202030204" pitchFamily="34" charset="0"/>
              </a:rPr>
              <a:t>DATA</a:t>
            </a:r>
            <a:r>
              <a:rPr lang="en-US" sz="5000" dirty="0">
                <a:solidFill>
                  <a:schemeClr val="bg1"/>
                </a:solidFill>
              </a:rPr>
              <a:t> ANALYSIS</a:t>
            </a:r>
            <a:endParaRPr lang="en-IN" sz="5000" dirty="0">
              <a:solidFill>
                <a:schemeClr val="bg1"/>
              </a:solidFill>
            </a:endParaRPr>
          </a:p>
        </p:txBody>
      </p:sp>
      <p:sp>
        <p:nvSpPr>
          <p:cNvPr id="8" name="Rectangle 7">
            <a:extLst>
              <a:ext uri="{FF2B5EF4-FFF2-40B4-BE49-F238E27FC236}">
                <a16:creationId xmlns:a16="http://schemas.microsoft.com/office/drawing/2014/main" id="{BD03912E-EE09-8D70-3457-D22F1E0D02A3}"/>
              </a:ext>
            </a:extLst>
          </p:cNvPr>
          <p:cNvSpPr/>
          <p:nvPr/>
        </p:nvSpPr>
        <p:spPr>
          <a:xfrm>
            <a:off x="2068289" y="1670180"/>
            <a:ext cx="87082" cy="3153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ubtitle 2">
            <a:extLst>
              <a:ext uri="{FF2B5EF4-FFF2-40B4-BE49-F238E27FC236}">
                <a16:creationId xmlns:a16="http://schemas.microsoft.com/office/drawing/2014/main" id="{049BC5DB-4663-1C4E-CB17-E54B13B30163}"/>
              </a:ext>
            </a:extLst>
          </p:cNvPr>
          <p:cNvSpPr txBox="1">
            <a:spLocks/>
          </p:cNvSpPr>
          <p:nvPr/>
        </p:nvSpPr>
        <p:spPr>
          <a:xfrm>
            <a:off x="2287705" y="3870290"/>
            <a:ext cx="1744821" cy="3004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solidFill>
                <a:latin typeface="Arial Narrow" panose="020B0606020202030204" pitchFamily="34" charset="0"/>
              </a:rPr>
              <a:t>By Meghna Maan</a:t>
            </a:r>
            <a:endParaRPr lang="en-IN" sz="1800" dirty="0">
              <a:solidFill>
                <a:schemeClr val="bg1"/>
              </a:solidFill>
            </a:endParaRPr>
          </a:p>
        </p:txBody>
      </p:sp>
    </p:spTree>
    <p:extLst>
      <p:ext uri="{BB962C8B-B14F-4D97-AF65-F5344CB8AC3E}">
        <p14:creationId xmlns:p14="http://schemas.microsoft.com/office/powerpoint/2010/main" val="3785061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a:off x="1903445" y="2127114"/>
            <a:ext cx="7571296" cy="12099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000" b="1" dirty="0">
                <a:solidFill>
                  <a:srgbClr val="FF0000"/>
                </a:solidFill>
                <a:latin typeface="Arial Narrow" panose="020B0606020202030204" pitchFamily="34" charset="0"/>
              </a:rPr>
              <a:t>DATA ANALYSIS</a:t>
            </a:r>
            <a:endParaRPr lang="en-IN" sz="9000" b="1" dirty="0">
              <a:solidFill>
                <a:srgbClr val="FF0000"/>
              </a:solidFill>
              <a:latin typeface="Arial Narrow" panose="020B0606020202030204" pitchFamily="34" charset="0"/>
            </a:endParaRPr>
          </a:p>
        </p:txBody>
      </p:sp>
      <p:sp>
        <p:nvSpPr>
          <p:cNvPr id="6" name="Rectangle 5">
            <a:extLst>
              <a:ext uri="{FF2B5EF4-FFF2-40B4-BE49-F238E27FC236}">
                <a16:creationId xmlns:a16="http://schemas.microsoft.com/office/drawing/2014/main" id="{BF34F871-0156-1EB2-E0BA-2700B0CCB0AF}"/>
              </a:ext>
            </a:extLst>
          </p:cNvPr>
          <p:cNvSpPr/>
          <p:nvPr/>
        </p:nvSpPr>
        <p:spPr>
          <a:xfrm>
            <a:off x="1816363" y="1819893"/>
            <a:ext cx="87082" cy="3153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2">
            <a:extLst>
              <a:ext uri="{FF2B5EF4-FFF2-40B4-BE49-F238E27FC236}">
                <a16:creationId xmlns:a16="http://schemas.microsoft.com/office/drawing/2014/main" id="{31616A97-39C6-613B-6794-C22570090C35}"/>
              </a:ext>
            </a:extLst>
          </p:cNvPr>
          <p:cNvSpPr txBox="1">
            <a:spLocks/>
          </p:cNvSpPr>
          <p:nvPr/>
        </p:nvSpPr>
        <p:spPr>
          <a:xfrm>
            <a:off x="2034535" y="3396766"/>
            <a:ext cx="7309116" cy="130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0" i="0" dirty="0">
                <a:solidFill>
                  <a:schemeClr val="bg1"/>
                </a:solidFill>
                <a:effectLst/>
                <a:latin typeface="Arial Narrow" panose="020B0606020202030204" pitchFamily="34" charset="0"/>
              </a:rPr>
              <a:t>Data analysis is the process of cleaning, changing, and processing raw data, and extracting actionable, relevant information that helps businesses make informed decisions. The procedure helps reduce the risks inherent in decision-making by providing useful insights and statistics, often presented in charts, images, tables, and graphs.</a:t>
            </a:r>
            <a:endParaRPr lang="en-IN" sz="1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331579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a:off x="1903445" y="2127114"/>
            <a:ext cx="7571296" cy="12099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000" b="1" dirty="0">
                <a:solidFill>
                  <a:srgbClr val="FF0000"/>
                </a:solidFill>
                <a:latin typeface="Arial Narrow" panose="020B0606020202030204" pitchFamily="34" charset="0"/>
              </a:rPr>
              <a:t>PROJECT AIM</a:t>
            </a:r>
            <a:endParaRPr lang="en-IN" sz="9000" b="1" dirty="0">
              <a:solidFill>
                <a:srgbClr val="FF0000"/>
              </a:solidFill>
              <a:latin typeface="Arial Narrow" panose="020B0606020202030204" pitchFamily="34" charset="0"/>
            </a:endParaRPr>
          </a:p>
        </p:txBody>
      </p:sp>
      <p:sp>
        <p:nvSpPr>
          <p:cNvPr id="6" name="Rectangle 5">
            <a:extLst>
              <a:ext uri="{FF2B5EF4-FFF2-40B4-BE49-F238E27FC236}">
                <a16:creationId xmlns:a16="http://schemas.microsoft.com/office/drawing/2014/main" id="{BF34F871-0156-1EB2-E0BA-2700B0CCB0AF}"/>
              </a:ext>
            </a:extLst>
          </p:cNvPr>
          <p:cNvSpPr/>
          <p:nvPr/>
        </p:nvSpPr>
        <p:spPr>
          <a:xfrm>
            <a:off x="1816363" y="1819893"/>
            <a:ext cx="87082" cy="3153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2">
            <a:extLst>
              <a:ext uri="{FF2B5EF4-FFF2-40B4-BE49-F238E27FC236}">
                <a16:creationId xmlns:a16="http://schemas.microsoft.com/office/drawing/2014/main" id="{31616A97-39C6-613B-6794-C22570090C35}"/>
              </a:ext>
            </a:extLst>
          </p:cNvPr>
          <p:cNvSpPr txBox="1">
            <a:spLocks/>
          </p:cNvSpPr>
          <p:nvPr/>
        </p:nvSpPr>
        <p:spPr>
          <a:xfrm>
            <a:off x="2034535" y="3396766"/>
            <a:ext cx="7309116" cy="14573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0" i="0" dirty="0">
                <a:solidFill>
                  <a:schemeClr val="bg1"/>
                </a:solidFill>
                <a:effectLst/>
                <a:latin typeface="Arial Narrow" panose="020B0606020202030204" pitchFamily="34" charset="0"/>
              </a:rPr>
              <a:t>Main aim for working on this project was to practice cleaning of the data, plotting graph to just have relative information which will reduce the run time of the program and then finding the relation between the information plotted.</a:t>
            </a:r>
          </a:p>
          <a:p>
            <a:pPr algn="l"/>
            <a:r>
              <a:rPr lang="en-US" sz="1800" dirty="0">
                <a:solidFill>
                  <a:schemeClr val="bg1"/>
                </a:solidFill>
                <a:latin typeface="Arial Narrow" panose="020B0606020202030204" pitchFamily="34" charset="0"/>
              </a:rPr>
              <a:t>This project will also help in understanding how data is extracted and then related to make better decisions in future. </a:t>
            </a:r>
            <a:endParaRPr lang="en-IN" sz="1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338026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a:off x="1903444" y="1776919"/>
            <a:ext cx="8106318" cy="12099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000" b="1" dirty="0">
                <a:solidFill>
                  <a:srgbClr val="FF0000"/>
                </a:solidFill>
                <a:latin typeface="Arial Narrow" panose="020B0606020202030204" pitchFamily="34" charset="0"/>
              </a:rPr>
              <a:t>LIBRARIES USED</a:t>
            </a:r>
            <a:endParaRPr lang="en-IN" sz="9000" b="1" dirty="0">
              <a:solidFill>
                <a:srgbClr val="FF0000"/>
              </a:solidFill>
              <a:latin typeface="Arial Narrow" panose="020B0606020202030204" pitchFamily="34" charset="0"/>
            </a:endParaRPr>
          </a:p>
        </p:txBody>
      </p:sp>
      <p:sp>
        <p:nvSpPr>
          <p:cNvPr id="6" name="Rectangle 5">
            <a:extLst>
              <a:ext uri="{FF2B5EF4-FFF2-40B4-BE49-F238E27FC236}">
                <a16:creationId xmlns:a16="http://schemas.microsoft.com/office/drawing/2014/main" id="{BF34F871-0156-1EB2-E0BA-2700B0CCB0AF}"/>
              </a:ext>
            </a:extLst>
          </p:cNvPr>
          <p:cNvSpPr/>
          <p:nvPr/>
        </p:nvSpPr>
        <p:spPr>
          <a:xfrm>
            <a:off x="1816363" y="1525840"/>
            <a:ext cx="87081" cy="3806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1FCD993B-EC7C-872E-62C2-07D1648C7A40}"/>
              </a:ext>
            </a:extLst>
          </p:cNvPr>
          <p:cNvSpPr txBox="1">
            <a:spLocks/>
          </p:cNvSpPr>
          <p:nvPr/>
        </p:nvSpPr>
        <p:spPr>
          <a:xfrm>
            <a:off x="2034535" y="2986886"/>
            <a:ext cx="7309116" cy="130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0" i="0" dirty="0" err="1">
                <a:solidFill>
                  <a:schemeClr val="bg1"/>
                </a:solidFill>
                <a:effectLst/>
                <a:latin typeface="Arial Narrow" panose="020B0606020202030204" pitchFamily="34" charset="0"/>
              </a:rPr>
              <a:t>Numpy</a:t>
            </a:r>
            <a:endParaRPr lang="en-US" sz="1800" b="0" i="0" dirty="0">
              <a:solidFill>
                <a:schemeClr val="bg1"/>
              </a:solidFill>
              <a:effectLst/>
              <a:latin typeface="Arial Narrow" panose="020B0606020202030204" pitchFamily="34" charset="0"/>
            </a:endParaRPr>
          </a:p>
          <a:p>
            <a:pPr algn="l"/>
            <a:r>
              <a:rPr lang="en-IN" sz="1800" dirty="0">
                <a:solidFill>
                  <a:schemeClr val="bg1"/>
                </a:solidFill>
                <a:latin typeface="Arial Narrow" panose="020B0606020202030204" pitchFamily="34" charset="0"/>
              </a:rPr>
              <a:t>Pandas</a:t>
            </a:r>
            <a:endParaRPr lang="en-US" sz="1800" dirty="0">
              <a:solidFill>
                <a:schemeClr val="bg1"/>
              </a:solidFill>
              <a:latin typeface="Arial Narrow" panose="020B0606020202030204" pitchFamily="34" charset="0"/>
            </a:endParaRPr>
          </a:p>
          <a:p>
            <a:pPr algn="l"/>
            <a:r>
              <a:rPr lang="en-IN" sz="1800" dirty="0">
                <a:solidFill>
                  <a:schemeClr val="bg1"/>
                </a:solidFill>
                <a:latin typeface="Arial Narrow" panose="020B0606020202030204" pitchFamily="34" charset="0"/>
              </a:rPr>
              <a:t>Seaborn</a:t>
            </a:r>
            <a:endParaRPr lang="en-US" sz="1800" dirty="0">
              <a:solidFill>
                <a:schemeClr val="bg1"/>
              </a:solidFill>
              <a:latin typeface="Arial Narrow" panose="020B0606020202030204" pitchFamily="34" charset="0"/>
            </a:endParaRPr>
          </a:p>
          <a:p>
            <a:pPr algn="l"/>
            <a:r>
              <a:rPr lang="en-IN" sz="1800" dirty="0" err="1">
                <a:solidFill>
                  <a:schemeClr val="bg1"/>
                </a:solidFill>
                <a:latin typeface="Arial Narrow" panose="020B0606020202030204" pitchFamily="34" charset="0"/>
              </a:rPr>
              <a:t>Matplotlib.pyplot</a:t>
            </a:r>
            <a:endParaRPr lang="en-US" sz="1800" dirty="0">
              <a:solidFill>
                <a:schemeClr val="bg1"/>
              </a:solidFill>
              <a:latin typeface="Arial Narrow" panose="020B0606020202030204" pitchFamily="34" charset="0"/>
            </a:endParaRPr>
          </a:p>
          <a:p>
            <a:pPr algn="l"/>
            <a:r>
              <a:rPr lang="en-IN" sz="1800" dirty="0" err="1">
                <a:solidFill>
                  <a:schemeClr val="bg1"/>
                </a:solidFill>
                <a:latin typeface="Arial Narrow" panose="020B0606020202030204" pitchFamily="34" charset="0"/>
              </a:rPr>
              <a:t>Plotly.express</a:t>
            </a:r>
            <a:endParaRPr lang="en-US" sz="1800" dirty="0">
              <a:solidFill>
                <a:schemeClr val="bg1"/>
              </a:solidFill>
              <a:latin typeface="Arial Narrow" panose="020B0606020202030204" pitchFamily="34" charset="0"/>
            </a:endParaRPr>
          </a:p>
          <a:p>
            <a:pPr algn="l"/>
            <a:r>
              <a:rPr lang="en-IN" sz="1800" dirty="0" err="1">
                <a:solidFill>
                  <a:schemeClr val="bg1"/>
                </a:solidFill>
                <a:latin typeface="Arial Narrow" panose="020B0606020202030204" pitchFamily="34" charset="0"/>
              </a:rPr>
              <a:t>Textblob</a:t>
            </a:r>
            <a:endParaRPr lang="en-US" sz="1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74206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rot="16200000">
            <a:off x="-1502048" y="3166352"/>
            <a:ext cx="5168655" cy="5252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400" b="1" i="0" dirty="0">
                <a:solidFill>
                  <a:srgbClr val="FF0000"/>
                </a:solidFill>
                <a:effectLst/>
                <a:latin typeface="Helvetica Neue"/>
              </a:rPr>
              <a:t>Distribution of Content:</a:t>
            </a:r>
          </a:p>
        </p:txBody>
      </p:sp>
      <p:sp>
        <p:nvSpPr>
          <p:cNvPr id="6" name="Rectangle 5">
            <a:extLst>
              <a:ext uri="{FF2B5EF4-FFF2-40B4-BE49-F238E27FC236}">
                <a16:creationId xmlns:a16="http://schemas.microsoft.com/office/drawing/2014/main" id="{BF34F871-0156-1EB2-E0BA-2700B0CCB0AF}"/>
              </a:ext>
            </a:extLst>
          </p:cNvPr>
          <p:cNvSpPr/>
          <p:nvPr/>
        </p:nvSpPr>
        <p:spPr>
          <a:xfrm>
            <a:off x="1344927" y="1001943"/>
            <a:ext cx="129168" cy="4893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65EE3B6-B1F7-FEFF-3D75-2F3D4899ECA6}"/>
              </a:ext>
            </a:extLst>
          </p:cNvPr>
          <p:cNvPicPr>
            <a:picLocks noChangeAspect="1"/>
          </p:cNvPicPr>
          <p:nvPr/>
        </p:nvPicPr>
        <p:blipFill>
          <a:blip r:embed="rId4"/>
          <a:stretch>
            <a:fillRect/>
          </a:stretch>
        </p:blipFill>
        <p:spPr>
          <a:xfrm>
            <a:off x="1774943" y="1001942"/>
            <a:ext cx="6115959" cy="741560"/>
          </a:xfrm>
          <a:prstGeom prst="rect">
            <a:avLst/>
          </a:prstGeom>
        </p:spPr>
      </p:pic>
      <p:pic>
        <p:nvPicPr>
          <p:cNvPr id="10" name="Picture 9">
            <a:extLst>
              <a:ext uri="{FF2B5EF4-FFF2-40B4-BE49-F238E27FC236}">
                <a16:creationId xmlns:a16="http://schemas.microsoft.com/office/drawing/2014/main" id="{A4F2808D-4C70-DD33-BD12-30613713A665}"/>
              </a:ext>
            </a:extLst>
          </p:cNvPr>
          <p:cNvPicPr>
            <a:picLocks noChangeAspect="1"/>
          </p:cNvPicPr>
          <p:nvPr/>
        </p:nvPicPr>
        <p:blipFill>
          <a:blip r:embed="rId5"/>
          <a:stretch>
            <a:fillRect/>
          </a:stretch>
        </p:blipFill>
        <p:spPr>
          <a:xfrm>
            <a:off x="1774943" y="1945520"/>
            <a:ext cx="6319099" cy="3949436"/>
          </a:xfrm>
          <a:prstGeom prst="rect">
            <a:avLst/>
          </a:prstGeom>
        </p:spPr>
      </p:pic>
    </p:spTree>
    <p:extLst>
      <p:ext uri="{BB962C8B-B14F-4D97-AF65-F5344CB8AC3E}">
        <p14:creationId xmlns:p14="http://schemas.microsoft.com/office/powerpoint/2010/main" val="3819938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rot="16200000">
            <a:off x="-1515820" y="3152577"/>
            <a:ext cx="5196203" cy="5252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i="0" dirty="0">
                <a:solidFill>
                  <a:srgbClr val="FF0000"/>
                </a:solidFill>
                <a:effectLst/>
                <a:latin typeface="Helvetica Neue"/>
              </a:rPr>
              <a:t>Top 5 Actors and Directors:</a:t>
            </a:r>
            <a:endParaRPr lang="en-IN" sz="3000" b="1" i="0" dirty="0">
              <a:solidFill>
                <a:srgbClr val="FF0000"/>
              </a:solidFill>
              <a:effectLst/>
              <a:latin typeface="Helvetica Neue"/>
            </a:endParaRPr>
          </a:p>
        </p:txBody>
      </p:sp>
      <p:sp>
        <p:nvSpPr>
          <p:cNvPr id="6" name="Rectangle 5">
            <a:extLst>
              <a:ext uri="{FF2B5EF4-FFF2-40B4-BE49-F238E27FC236}">
                <a16:creationId xmlns:a16="http://schemas.microsoft.com/office/drawing/2014/main" id="{BF34F871-0156-1EB2-E0BA-2700B0CCB0AF}"/>
              </a:ext>
            </a:extLst>
          </p:cNvPr>
          <p:cNvSpPr/>
          <p:nvPr/>
        </p:nvSpPr>
        <p:spPr>
          <a:xfrm>
            <a:off x="1344927" y="1001943"/>
            <a:ext cx="129168" cy="4893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AFF548B-BCB8-47D7-FA56-7C66A2BA9FCB}"/>
              </a:ext>
            </a:extLst>
          </p:cNvPr>
          <p:cNvPicPr>
            <a:picLocks noChangeAspect="1"/>
          </p:cNvPicPr>
          <p:nvPr/>
        </p:nvPicPr>
        <p:blipFill>
          <a:blip r:embed="rId4"/>
          <a:stretch>
            <a:fillRect/>
          </a:stretch>
        </p:blipFill>
        <p:spPr>
          <a:xfrm>
            <a:off x="1704029" y="1001944"/>
            <a:ext cx="5612680" cy="2484206"/>
          </a:xfrm>
          <a:prstGeom prst="rect">
            <a:avLst/>
          </a:prstGeom>
        </p:spPr>
      </p:pic>
      <p:pic>
        <p:nvPicPr>
          <p:cNvPr id="8" name="Picture 7">
            <a:extLst>
              <a:ext uri="{FF2B5EF4-FFF2-40B4-BE49-F238E27FC236}">
                <a16:creationId xmlns:a16="http://schemas.microsoft.com/office/drawing/2014/main" id="{5EFC458D-7681-D7C9-5650-B10FC812DA5B}"/>
              </a:ext>
            </a:extLst>
          </p:cNvPr>
          <p:cNvPicPr>
            <a:picLocks noChangeAspect="1"/>
          </p:cNvPicPr>
          <p:nvPr/>
        </p:nvPicPr>
        <p:blipFill>
          <a:blip r:embed="rId5"/>
          <a:stretch>
            <a:fillRect/>
          </a:stretch>
        </p:blipFill>
        <p:spPr>
          <a:xfrm>
            <a:off x="1704029" y="3486150"/>
            <a:ext cx="4391971" cy="2369906"/>
          </a:xfrm>
          <a:prstGeom prst="rect">
            <a:avLst/>
          </a:prstGeom>
        </p:spPr>
      </p:pic>
      <p:pic>
        <p:nvPicPr>
          <p:cNvPr id="3" name="Picture 2">
            <a:extLst>
              <a:ext uri="{FF2B5EF4-FFF2-40B4-BE49-F238E27FC236}">
                <a16:creationId xmlns:a16="http://schemas.microsoft.com/office/drawing/2014/main" id="{BC0292C0-30D4-0414-037E-DEC876D6D260}"/>
              </a:ext>
            </a:extLst>
          </p:cNvPr>
          <p:cNvPicPr>
            <a:picLocks noChangeAspect="1"/>
          </p:cNvPicPr>
          <p:nvPr/>
        </p:nvPicPr>
        <p:blipFill>
          <a:blip r:embed="rId6"/>
          <a:stretch>
            <a:fillRect/>
          </a:stretch>
        </p:blipFill>
        <p:spPr>
          <a:xfrm>
            <a:off x="6096000" y="3486151"/>
            <a:ext cx="4471021" cy="2369906"/>
          </a:xfrm>
          <a:prstGeom prst="rect">
            <a:avLst/>
          </a:prstGeom>
        </p:spPr>
      </p:pic>
    </p:spTree>
    <p:extLst>
      <p:ext uri="{BB962C8B-B14F-4D97-AF65-F5344CB8AC3E}">
        <p14:creationId xmlns:p14="http://schemas.microsoft.com/office/powerpoint/2010/main" val="1945223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rot="16200000">
            <a:off x="-1515820" y="3152577"/>
            <a:ext cx="5196203" cy="5252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50" b="1" i="0" dirty="0">
                <a:solidFill>
                  <a:srgbClr val="FF0000"/>
                </a:solidFill>
                <a:effectLst/>
                <a:latin typeface="Helvetica Neue"/>
              </a:rPr>
              <a:t>Analyzing Content on Netflix:</a:t>
            </a:r>
            <a:endParaRPr lang="en-IN" sz="2750" b="1" i="0" dirty="0">
              <a:solidFill>
                <a:srgbClr val="FF0000"/>
              </a:solidFill>
              <a:effectLst/>
              <a:latin typeface="Helvetica Neue"/>
            </a:endParaRPr>
          </a:p>
        </p:txBody>
      </p:sp>
      <p:sp>
        <p:nvSpPr>
          <p:cNvPr id="6" name="Rectangle 5">
            <a:extLst>
              <a:ext uri="{FF2B5EF4-FFF2-40B4-BE49-F238E27FC236}">
                <a16:creationId xmlns:a16="http://schemas.microsoft.com/office/drawing/2014/main" id="{BF34F871-0156-1EB2-E0BA-2700B0CCB0AF}"/>
              </a:ext>
            </a:extLst>
          </p:cNvPr>
          <p:cNvSpPr/>
          <p:nvPr/>
        </p:nvSpPr>
        <p:spPr>
          <a:xfrm>
            <a:off x="1344927" y="1001943"/>
            <a:ext cx="129168" cy="4893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6FFB3A2A-239A-FEA8-B858-8098BFEE4054}"/>
              </a:ext>
            </a:extLst>
          </p:cNvPr>
          <p:cNvPicPr>
            <a:picLocks noChangeAspect="1"/>
          </p:cNvPicPr>
          <p:nvPr/>
        </p:nvPicPr>
        <p:blipFill>
          <a:blip r:embed="rId4"/>
          <a:stretch>
            <a:fillRect/>
          </a:stretch>
        </p:blipFill>
        <p:spPr>
          <a:xfrm>
            <a:off x="1610381" y="1102557"/>
            <a:ext cx="6453467" cy="1815740"/>
          </a:xfrm>
          <a:prstGeom prst="rect">
            <a:avLst/>
          </a:prstGeom>
        </p:spPr>
      </p:pic>
      <p:pic>
        <p:nvPicPr>
          <p:cNvPr id="13" name="Picture 12">
            <a:extLst>
              <a:ext uri="{FF2B5EF4-FFF2-40B4-BE49-F238E27FC236}">
                <a16:creationId xmlns:a16="http://schemas.microsoft.com/office/drawing/2014/main" id="{F0C2740B-8A31-2376-5CFB-3184A2AFE322}"/>
              </a:ext>
            </a:extLst>
          </p:cNvPr>
          <p:cNvPicPr>
            <a:picLocks noChangeAspect="1"/>
          </p:cNvPicPr>
          <p:nvPr/>
        </p:nvPicPr>
        <p:blipFill>
          <a:blip r:embed="rId5"/>
          <a:stretch>
            <a:fillRect/>
          </a:stretch>
        </p:blipFill>
        <p:spPr>
          <a:xfrm>
            <a:off x="1610381" y="2918298"/>
            <a:ext cx="6168867" cy="2976658"/>
          </a:xfrm>
          <a:prstGeom prst="rect">
            <a:avLst/>
          </a:prstGeom>
        </p:spPr>
      </p:pic>
    </p:spTree>
    <p:extLst>
      <p:ext uri="{BB962C8B-B14F-4D97-AF65-F5344CB8AC3E}">
        <p14:creationId xmlns:p14="http://schemas.microsoft.com/office/powerpoint/2010/main" val="1970852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rot="16200000">
            <a:off x="-1515820" y="3152577"/>
            <a:ext cx="5196203" cy="5252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50" b="1" i="0" dirty="0">
                <a:solidFill>
                  <a:srgbClr val="FF0000"/>
                </a:solidFill>
                <a:effectLst/>
                <a:latin typeface="Helvetica Neue"/>
              </a:rPr>
              <a:t>Sentiment of content on Netflix:</a:t>
            </a:r>
            <a:endParaRPr lang="en-IN" sz="2550" b="1" i="0" dirty="0">
              <a:solidFill>
                <a:srgbClr val="FF0000"/>
              </a:solidFill>
              <a:effectLst/>
              <a:latin typeface="Helvetica Neue"/>
            </a:endParaRPr>
          </a:p>
        </p:txBody>
      </p:sp>
      <p:sp>
        <p:nvSpPr>
          <p:cNvPr id="6" name="Rectangle 5">
            <a:extLst>
              <a:ext uri="{FF2B5EF4-FFF2-40B4-BE49-F238E27FC236}">
                <a16:creationId xmlns:a16="http://schemas.microsoft.com/office/drawing/2014/main" id="{BF34F871-0156-1EB2-E0BA-2700B0CCB0AF}"/>
              </a:ext>
            </a:extLst>
          </p:cNvPr>
          <p:cNvSpPr/>
          <p:nvPr/>
        </p:nvSpPr>
        <p:spPr>
          <a:xfrm>
            <a:off x="1344927" y="1001943"/>
            <a:ext cx="129168" cy="4893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BA7C6CD-472E-5CF0-CB35-0F8711EBAFFE}"/>
              </a:ext>
            </a:extLst>
          </p:cNvPr>
          <p:cNvPicPr>
            <a:picLocks noChangeAspect="1"/>
          </p:cNvPicPr>
          <p:nvPr/>
        </p:nvPicPr>
        <p:blipFill>
          <a:blip r:embed="rId4"/>
          <a:stretch>
            <a:fillRect/>
          </a:stretch>
        </p:blipFill>
        <p:spPr>
          <a:xfrm>
            <a:off x="1546698" y="1001943"/>
            <a:ext cx="6226647" cy="3091046"/>
          </a:xfrm>
          <a:prstGeom prst="rect">
            <a:avLst/>
          </a:prstGeom>
        </p:spPr>
      </p:pic>
      <p:pic>
        <p:nvPicPr>
          <p:cNvPr id="7" name="Picture 6">
            <a:extLst>
              <a:ext uri="{FF2B5EF4-FFF2-40B4-BE49-F238E27FC236}">
                <a16:creationId xmlns:a16="http://schemas.microsoft.com/office/drawing/2014/main" id="{E6E0C3CC-AD8F-C7E6-FEFA-3F314F97913C}"/>
              </a:ext>
            </a:extLst>
          </p:cNvPr>
          <p:cNvPicPr>
            <a:picLocks noChangeAspect="1"/>
          </p:cNvPicPr>
          <p:nvPr/>
        </p:nvPicPr>
        <p:blipFill>
          <a:blip r:embed="rId5"/>
          <a:stretch>
            <a:fillRect/>
          </a:stretch>
        </p:blipFill>
        <p:spPr>
          <a:xfrm>
            <a:off x="4113277" y="3272791"/>
            <a:ext cx="5828392" cy="2740534"/>
          </a:xfrm>
          <a:prstGeom prst="rect">
            <a:avLst/>
          </a:prstGeom>
        </p:spPr>
      </p:pic>
    </p:spTree>
    <p:extLst>
      <p:ext uri="{BB962C8B-B14F-4D97-AF65-F5344CB8AC3E}">
        <p14:creationId xmlns:p14="http://schemas.microsoft.com/office/powerpoint/2010/main" val="2042253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0AC550-E0B1-F6E6-D783-9054299A5F56}"/>
              </a:ext>
            </a:extLst>
          </p:cNvPr>
          <p:cNvSpPr txBox="1">
            <a:spLocks/>
          </p:cNvSpPr>
          <p:nvPr/>
        </p:nvSpPr>
        <p:spPr>
          <a:xfrm>
            <a:off x="4578551" y="2235740"/>
            <a:ext cx="3525056" cy="23865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000" b="1" dirty="0">
                <a:solidFill>
                  <a:srgbClr val="FF0000"/>
                </a:solidFill>
                <a:latin typeface="Arial Narrow" panose="020B0606020202030204" pitchFamily="34" charset="0"/>
              </a:rPr>
              <a:t>THANK</a:t>
            </a:r>
          </a:p>
          <a:p>
            <a:r>
              <a:rPr lang="en-US" sz="9000" b="1" dirty="0">
                <a:solidFill>
                  <a:schemeClr val="bg1"/>
                </a:solidFill>
                <a:latin typeface="Arial Narrow" panose="020B0606020202030204" pitchFamily="34" charset="0"/>
              </a:rPr>
              <a:t>YOU</a:t>
            </a:r>
            <a:endParaRPr lang="en-IN" sz="9000" b="1" dirty="0">
              <a:solidFill>
                <a:schemeClr val="bg1"/>
              </a:solidFill>
              <a:latin typeface="Arial Narrow" panose="020B0606020202030204" pitchFamily="34" charset="0"/>
            </a:endParaRPr>
          </a:p>
        </p:txBody>
      </p:sp>
      <p:sp>
        <p:nvSpPr>
          <p:cNvPr id="6" name="Rectangle 5">
            <a:extLst>
              <a:ext uri="{FF2B5EF4-FFF2-40B4-BE49-F238E27FC236}">
                <a16:creationId xmlns:a16="http://schemas.microsoft.com/office/drawing/2014/main" id="{BF34F871-0156-1EB2-E0BA-2700B0CCB0AF}"/>
              </a:ext>
            </a:extLst>
          </p:cNvPr>
          <p:cNvSpPr/>
          <p:nvPr/>
        </p:nvSpPr>
        <p:spPr>
          <a:xfrm>
            <a:off x="4092636" y="1852127"/>
            <a:ext cx="87082" cy="3153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5707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167</Words>
  <Application>Microsoft Office PowerPoint</Application>
  <PresentationFormat>Widescreen</PresentationFormat>
  <Paragraphs>25</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Calibri Light</vt:lpstr>
      <vt:lpstr>Helvetica Neue</vt:lpstr>
      <vt:lpstr>Office Theme</vt:lpstr>
      <vt:lpstr>NETFLIX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Meghna Maan</dc:creator>
  <cp:lastModifiedBy>Meghna Maan</cp:lastModifiedBy>
  <cp:revision>5</cp:revision>
  <dcterms:created xsi:type="dcterms:W3CDTF">2022-06-30T00:45:44Z</dcterms:created>
  <dcterms:modified xsi:type="dcterms:W3CDTF">2022-06-30T06:32:17Z</dcterms:modified>
</cp:coreProperties>
</file>