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91" r:id="rId5"/>
    <p:sldId id="259" r:id="rId6"/>
    <p:sldId id="285" r:id="rId7"/>
    <p:sldId id="264" r:id="rId8"/>
    <p:sldId id="286" r:id="rId9"/>
    <p:sldId id="287" r:id="rId10"/>
    <p:sldId id="263" r:id="rId11"/>
    <p:sldId id="265" r:id="rId12"/>
    <p:sldId id="288" r:id="rId13"/>
    <p:sldId id="289" r:id="rId14"/>
    <p:sldId id="274" r:id="rId15"/>
    <p:sldId id="271" r:id="rId16"/>
    <p:sldId id="29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08856-DD33-461A-B560-02DB4E4C067D}" v="1" dt="2022-11-29T14:37:09.010"/>
    <p1510:client id="{8F514982-AF45-467B-B829-914AE897383B}" v="194" dt="2022-11-29T08:22:3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D6F13-939A-4817-BA5E-D2776308CC9F}" type="doc">
      <dgm:prSet loTypeId="urn:microsoft.com/office/officeart/2016/7/layout/AccentHomeChevro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53489D-9205-406B-A0C9-75EF95EB3B11}">
      <dgm:prSet custT="1"/>
      <dgm:spPr/>
      <dgm:t>
        <a:bodyPr/>
        <a:lstStyle/>
        <a:p>
          <a:r>
            <a:rPr lang="en-US" sz="2000" b="1" dirty="0"/>
            <a:t>15 Nov.</a:t>
          </a:r>
        </a:p>
      </dgm:t>
    </dgm:pt>
    <dgm:pt modelId="{D8C3CA4D-8D72-49AE-837C-D1791E5536EC}" type="parTrans" cxnId="{8F40C2B7-F6A6-428E-8157-1D64C4509847}">
      <dgm:prSet/>
      <dgm:spPr/>
      <dgm:t>
        <a:bodyPr/>
        <a:lstStyle/>
        <a:p>
          <a:endParaRPr lang="en-US"/>
        </a:p>
      </dgm:t>
    </dgm:pt>
    <dgm:pt modelId="{26148DAE-CB20-4C75-8673-9528392A8B43}" type="sibTrans" cxnId="{8F40C2B7-F6A6-428E-8157-1D64C4509847}">
      <dgm:prSet/>
      <dgm:spPr/>
      <dgm:t>
        <a:bodyPr/>
        <a:lstStyle/>
        <a:p>
          <a:endParaRPr lang="en-US"/>
        </a:p>
      </dgm:t>
    </dgm:pt>
    <dgm:pt modelId="{476CB265-576F-45B9-8675-730478AF32C3}">
      <dgm:prSet custT="1"/>
      <dgm:spPr/>
      <dgm:t>
        <a:bodyPr/>
        <a:lstStyle/>
        <a:p>
          <a:r>
            <a:rPr lang="en-US" sz="1800" dirty="0"/>
            <a:t>Introduction to ML, Unsupervised learning</a:t>
          </a:r>
        </a:p>
      </dgm:t>
    </dgm:pt>
    <dgm:pt modelId="{885225F4-0510-4333-871A-C89D7095C190}" type="parTrans" cxnId="{868A6689-D11F-4BCD-BE45-7A0460AAFA6C}">
      <dgm:prSet/>
      <dgm:spPr/>
      <dgm:t>
        <a:bodyPr/>
        <a:lstStyle/>
        <a:p>
          <a:endParaRPr lang="en-US"/>
        </a:p>
      </dgm:t>
    </dgm:pt>
    <dgm:pt modelId="{2A7214C1-8411-4A05-9D2C-4940C0C023E6}" type="sibTrans" cxnId="{868A6689-D11F-4BCD-BE45-7A0460AAFA6C}">
      <dgm:prSet/>
      <dgm:spPr/>
      <dgm:t>
        <a:bodyPr/>
        <a:lstStyle/>
        <a:p>
          <a:endParaRPr lang="en-US"/>
        </a:p>
      </dgm:t>
    </dgm:pt>
    <dgm:pt modelId="{3CAAD485-5743-4B44-BD48-0232162F75F7}">
      <dgm:prSet custT="1"/>
      <dgm:spPr/>
      <dgm:t>
        <a:bodyPr/>
        <a:lstStyle/>
        <a:p>
          <a:r>
            <a:rPr lang="en-US" sz="2000" b="1" dirty="0"/>
            <a:t>29 Nov.</a:t>
          </a:r>
        </a:p>
      </dgm:t>
    </dgm:pt>
    <dgm:pt modelId="{C2A1A70A-967B-4735-9B1A-AFB64D3C62CE}" type="parTrans" cxnId="{E946B343-69CB-40A9-8D11-558FC9E34F79}">
      <dgm:prSet/>
      <dgm:spPr/>
      <dgm:t>
        <a:bodyPr/>
        <a:lstStyle/>
        <a:p>
          <a:endParaRPr lang="en-US"/>
        </a:p>
      </dgm:t>
    </dgm:pt>
    <dgm:pt modelId="{62056256-64AF-45E5-A17F-733EC8525CAB}" type="sibTrans" cxnId="{E946B343-69CB-40A9-8D11-558FC9E34F79}">
      <dgm:prSet/>
      <dgm:spPr/>
      <dgm:t>
        <a:bodyPr/>
        <a:lstStyle/>
        <a:p>
          <a:endParaRPr lang="en-US"/>
        </a:p>
      </dgm:t>
    </dgm:pt>
    <dgm:pt modelId="{8069D480-E718-4EA1-B133-950E47B545C9}">
      <dgm:prSet custT="1"/>
      <dgm:spPr/>
      <dgm:t>
        <a:bodyPr/>
        <a:lstStyle/>
        <a:p>
          <a:r>
            <a:rPr lang="en-US" sz="1800" dirty="0"/>
            <a:t>Supervised Learning</a:t>
          </a:r>
        </a:p>
      </dgm:t>
    </dgm:pt>
    <dgm:pt modelId="{E65061DC-115D-4374-BFC9-74C51A8D5B25}" type="parTrans" cxnId="{BC032598-987F-4FE7-8E41-0F7DB16EEDA8}">
      <dgm:prSet/>
      <dgm:spPr/>
      <dgm:t>
        <a:bodyPr/>
        <a:lstStyle/>
        <a:p>
          <a:endParaRPr lang="en-US"/>
        </a:p>
      </dgm:t>
    </dgm:pt>
    <dgm:pt modelId="{F556E893-9315-49BA-913F-26B858BB9E26}" type="sibTrans" cxnId="{BC032598-987F-4FE7-8E41-0F7DB16EEDA8}">
      <dgm:prSet/>
      <dgm:spPr/>
      <dgm:t>
        <a:bodyPr/>
        <a:lstStyle/>
        <a:p>
          <a:endParaRPr lang="en-US"/>
        </a:p>
      </dgm:t>
    </dgm:pt>
    <dgm:pt modelId="{35D489F9-A885-432D-9411-04DD245D6AC8}">
      <dgm:prSet custT="1"/>
      <dgm:spPr/>
      <dgm:t>
        <a:bodyPr/>
        <a:lstStyle/>
        <a:p>
          <a:r>
            <a:rPr lang="en-US" sz="2000" b="1" dirty="0"/>
            <a:t>13 Dec.</a:t>
          </a:r>
        </a:p>
      </dgm:t>
    </dgm:pt>
    <dgm:pt modelId="{62F1D28A-DBBC-4394-B76D-95A665EF7070}" type="parTrans" cxnId="{C8D909E3-C8EF-4614-94A5-57C9CAE342C4}">
      <dgm:prSet/>
      <dgm:spPr/>
      <dgm:t>
        <a:bodyPr/>
        <a:lstStyle/>
        <a:p>
          <a:endParaRPr lang="en-US"/>
        </a:p>
      </dgm:t>
    </dgm:pt>
    <dgm:pt modelId="{D9D91682-544F-4D57-88AD-72906846C6B6}" type="sibTrans" cxnId="{C8D909E3-C8EF-4614-94A5-57C9CAE342C4}">
      <dgm:prSet/>
      <dgm:spPr/>
      <dgm:t>
        <a:bodyPr/>
        <a:lstStyle/>
        <a:p>
          <a:endParaRPr lang="en-US"/>
        </a:p>
      </dgm:t>
    </dgm:pt>
    <dgm:pt modelId="{E10DA019-73C4-4EC5-9908-D9AB520B036B}">
      <dgm:prSet custT="1"/>
      <dgm:spPr/>
      <dgm:t>
        <a:bodyPr/>
        <a:lstStyle/>
        <a:p>
          <a:r>
            <a:rPr lang="en-US" sz="1800" dirty="0"/>
            <a:t>End</a:t>
          </a:r>
          <a:r>
            <a:rPr lang="pl-PL" sz="1800" dirty="0"/>
            <a:t> </a:t>
          </a:r>
          <a:r>
            <a:rPr lang="en-US" sz="1800" dirty="0"/>
            <a:t>- to End machine learning project</a:t>
          </a:r>
        </a:p>
      </dgm:t>
    </dgm:pt>
    <dgm:pt modelId="{226E2BA1-6AC0-4293-8BF3-BE2087F15354}" type="parTrans" cxnId="{41C9F6D2-D642-4886-AB99-7D74CE77AFA3}">
      <dgm:prSet/>
      <dgm:spPr/>
      <dgm:t>
        <a:bodyPr/>
        <a:lstStyle/>
        <a:p>
          <a:endParaRPr lang="en-US"/>
        </a:p>
      </dgm:t>
    </dgm:pt>
    <dgm:pt modelId="{C5264B7E-C9C4-47AF-BAB9-84271CBCF63C}" type="sibTrans" cxnId="{41C9F6D2-D642-4886-AB99-7D74CE77AFA3}">
      <dgm:prSet/>
      <dgm:spPr/>
      <dgm:t>
        <a:bodyPr/>
        <a:lstStyle/>
        <a:p>
          <a:endParaRPr lang="en-US"/>
        </a:p>
      </dgm:t>
    </dgm:pt>
    <dgm:pt modelId="{60E4BEEC-9DB7-400A-B39B-AF7AFA046EC7}" type="pres">
      <dgm:prSet presAssocID="{49AD6F13-939A-4817-BA5E-D2776308CC9F}" presName="Name0" presStyleCnt="0">
        <dgm:presLayoutVars>
          <dgm:animLvl val="lvl"/>
          <dgm:resizeHandles val="exact"/>
        </dgm:presLayoutVars>
      </dgm:prSet>
      <dgm:spPr/>
    </dgm:pt>
    <dgm:pt modelId="{E75AC301-4FA9-4690-BF86-BD7CAC1461E9}" type="pres">
      <dgm:prSet presAssocID="{A853489D-9205-406B-A0C9-75EF95EB3B11}" presName="composite" presStyleCnt="0"/>
      <dgm:spPr/>
    </dgm:pt>
    <dgm:pt modelId="{C73875E9-D17C-46FA-A0C1-03716CDD0B60}" type="pres">
      <dgm:prSet presAssocID="{A853489D-9205-406B-A0C9-75EF95EB3B11}" presName="L" presStyleLbl="solidFgAcc1" presStyleIdx="0" presStyleCnt="3">
        <dgm:presLayoutVars>
          <dgm:chMax val="0"/>
          <dgm:chPref val="0"/>
        </dgm:presLayoutVars>
      </dgm:prSet>
      <dgm:spPr/>
    </dgm:pt>
    <dgm:pt modelId="{738C8325-CD3C-41B6-B404-30B8496C66D5}" type="pres">
      <dgm:prSet presAssocID="{A853489D-9205-406B-A0C9-75EF95EB3B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BC5A4F2-208B-492B-80A6-AAACCFFBD333}" type="pres">
      <dgm:prSet presAssocID="{A853489D-9205-406B-A0C9-75EF95EB3B11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411174F-7AE9-459B-86B1-E96692C87308}" type="pres">
      <dgm:prSet presAssocID="{A853489D-9205-406B-A0C9-75EF95EB3B11}" presName="EmptyPlaceHolder" presStyleCnt="0"/>
      <dgm:spPr/>
    </dgm:pt>
    <dgm:pt modelId="{8359989F-DAF1-48D4-BB1E-0977CCCFFAF8}" type="pres">
      <dgm:prSet presAssocID="{26148DAE-CB20-4C75-8673-9528392A8B43}" presName="space" presStyleCnt="0"/>
      <dgm:spPr/>
    </dgm:pt>
    <dgm:pt modelId="{CA430F23-4B23-4800-943C-8248D6FD7254}" type="pres">
      <dgm:prSet presAssocID="{3CAAD485-5743-4B44-BD48-0232162F75F7}" presName="composite" presStyleCnt="0"/>
      <dgm:spPr/>
    </dgm:pt>
    <dgm:pt modelId="{258F5863-BC46-4AD2-9513-46CA3272085B}" type="pres">
      <dgm:prSet presAssocID="{3CAAD485-5743-4B44-BD48-0232162F75F7}" presName="L" presStyleLbl="solidFgAcc1" presStyleIdx="1" presStyleCnt="3">
        <dgm:presLayoutVars>
          <dgm:chMax val="0"/>
          <dgm:chPref val="0"/>
        </dgm:presLayoutVars>
      </dgm:prSet>
      <dgm:spPr/>
    </dgm:pt>
    <dgm:pt modelId="{F31C7278-3A7D-4F95-AF71-88729DE4AE43}" type="pres">
      <dgm:prSet presAssocID="{3CAAD485-5743-4B44-BD48-0232162F75F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E27715-3FBE-49D2-8CBF-50A21AABB40A}" type="pres">
      <dgm:prSet presAssocID="{3CAAD485-5743-4B44-BD48-0232162F75F7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49FC987-A2A2-42BE-9134-C1A65B5F9F92}" type="pres">
      <dgm:prSet presAssocID="{3CAAD485-5743-4B44-BD48-0232162F75F7}" presName="EmptyPlaceHolder" presStyleCnt="0"/>
      <dgm:spPr/>
    </dgm:pt>
    <dgm:pt modelId="{1EEAE04F-5FA7-4F26-B8B9-29E7597FB8AF}" type="pres">
      <dgm:prSet presAssocID="{62056256-64AF-45E5-A17F-733EC8525CAB}" presName="space" presStyleCnt="0"/>
      <dgm:spPr/>
    </dgm:pt>
    <dgm:pt modelId="{089C2579-BBC0-4EAE-96B0-1E815E864B8D}" type="pres">
      <dgm:prSet presAssocID="{35D489F9-A885-432D-9411-04DD245D6AC8}" presName="composite" presStyleCnt="0"/>
      <dgm:spPr/>
    </dgm:pt>
    <dgm:pt modelId="{8F9EE8EE-D5B7-4D87-878D-7D2FBCB7B39F}" type="pres">
      <dgm:prSet presAssocID="{35D489F9-A885-432D-9411-04DD245D6AC8}" presName="L" presStyleLbl="solidFgAcc1" presStyleIdx="2" presStyleCnt="3">
        <dgm:presLayoutVars>
          <dgm:chMax val="0"/>
          <dgm:chPref val="0"/>
        </dgm:presLayoutVars>
      </dgm:prSet>
      <dgm:spPr/>
    </dgm:pt>
    <dgm:pt modelId="{E2CC0AEB-B86C-40D7-8525-42465DBCEAC3}" type="pres">
      <dgm:prSet presAssocID="{35D489F9-A885-432D-9411-04DD245D6A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FE699D4-29CD-446E-95FB-27951AC9AABE}" type="pres">
      <dgm:prSet presAssocID="{35D489F9-A885-432D-9411-04DD245D6AC8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291BBEB-382F-44C5-8CB5-D41BD0CA4379}" type="pres">
      <dgm:prSet presAssocID="{35D489F9-A885-432D-9411-04DD245D6AC8}" presName="EmptyPlaceHolder" presStyleCnt="0"/>
      <dgm:spPr/>
    </dgm:pt>
  </dgm:ptLst>
  <dgm:cxnLst>
    <dgm:cxn modelId="{710A030F-B683-4676-A3C6-C1A0E7EDFCB5}" type="presOf" srcId="{3CAAD485-5743-4B44-BD48-0232162F75F7}" destId="{F31C7278-3A7D-4F95-AF71-88729DE4AE43}" srcOrd="0" destOrd="0" presId="urn:microsoft.com/office/officeart/2016/7/layout/AccentHomeChevronProcess"/>
    <dgm:cxn modelId="{3B86C016-6750-4A6B-B1DF-1E287E239D69}" type="presOf" srcId="{35D489F9-A885-432D-9411-04DD245D6AC8}" destId="{E2CC0AEB-B86C-40D7-8525-42465DBCEAC3}" srcOrd="0" destOrd="0" presId="urn:microsoft.com/office/officeart/2016/7/layout/AccentHomeChevronProcess"/>
    <dgm:cxn modelId="{C2293329-E95F-4874-BD67-8F3ACBB24E09}" type="presOf" srcId="{476CB265-576F-45B9-8675-730478AF32C3}" destId="{4BC5A4F2-208B-492B-80A6-AAACCFFBD333}" srcOrd="0" destOrd="0" presId="urn:microsoft.com/office/officeart/2016/7/layout/AccentHomeChevronProcess"/>
    <dgm:cxn modelId="{E946B343-69CB-40A9-8D11-558FC9E34F79}" srcId="{49AD6F13-939A-4817-BA5E-D2776308CC9F}" destId="{3CAAD485-5743-4B44-BD48-0232162F75F7}" srcOrd="1" destOrd="0" parTransId="{C2A1A70A-967B-4735-9B1A-AFB64D3C62CE}" sibTransId="{62056256-64AF-45E5-A17F-733EC8525CAB}"/>
    <dgm:cxn modelId="{6ACC036B-C5B7-4D66-9765-37A338BB3BF6}" type="presOf" srcId="{A853489D-9205-406B-A0C9-75EF95EB3B11}" destId="{738C8325-CD3C-41B6-B404-30B8496C66D5}" srcOrd="0" destOrd="0" presId="urn:microsoft.com/office/officeart/2016/7/layout/AccentHomeChevronProcess"/>
    <dgm:cxn modelId="{868A6689-D11F-4BCD-BE45-7A0460AAFA6C}" srcId="{A853489D-9205-406B-A0C9-75EF95EB3B11}" destId="{476CB265-576F-45B9-8675-730478AF32C3}" srcOrd="0" destOrd="0" parTransId="{885225F4-0510-4333-871A-C89D7095C190}" sibTransId="{2A7214C1-8411-4A05-9D2C-4940C0C023E6}"/>
    <dgm:cxn modelId="{39CB3A94-8917-4BCF-A79B-CD5658A6E20D}" type="presOf" srcId="{E10DA019-73C4-4EC5-9908-D9AB520B036B}" destId="{2FE699D4-29CD-446E-95FB-27951AC9AABE}" srcOrd="0" destOrd="0" presId="urn:microsoft.com/office/officeart/2016/7/layout/AccentHomeChevronProcess"/>
    <dgm:cxn modelId="{BC032598-987F-4FE7-8E41-0F7DB16EEDA8}" srcId="{3CAAD485-5743-4B44-BD48-0232162F75F7}" destId="{8069D480-E718-4EA1-B133-950E47B545C9}" srcOrd="0" destOrd="0" parTransId="{E65061DC-115D-4374-BFC9-74C51A8D5B25}" sibTransId="{F556E893-9315-49BA-913F-26B858BB9E26}"/>
    <dgm:cxn modelId="{8F40C2B7-F6A6-428E-8157-1D64C4509847}" srcId="{49AD6F13-939A-4817-BA5E-D2776308CC9F}" destId="{A853489D-9205-406B-A0C9-75EF95EB3B11}" srcOrd="0" destOrd="0" parTransId="{D8C3CA4D-8D72-49AE-837C-D1791E5536EC}" sibTransId="{26148DAE-CB20-4C75-8673-9528392A8B43}"/>
    <dgm:cxn modelId="{41C9F6D2-D642-4886-AB99-7D74CE77AFA3}" srcId="{35D489F9-A885-432D-9411-04DD245D6AC8}" destId="{E10DA019-73C4-4EC5-9908-D9AB520B036B}" srcOrd="0" destOrd="0" parTransId="{226E2BA1-6AC0-4293-8BF3-BE2087F15354}" sibTransId="{C5264B7E-C9C4-47AF-BAB9-84271CBCF63C}"/>
    <dgm:cxn modelId="{926ABCD4-23A6-46F4-BBE8-92FFEDC931DB}" type="presOf" srcId="{49AD6F13-939A-4817-BA5E-D2776308CC9F}" destId="{60E4BEEC-9DB7-400A-B39B-AF7AFA046EC7}" srcOrd="0" destOrd="0" presId="urn:microsoft.com/office/officeart/2016/7/layout/AccentHomeChevronProcess"/>
    <dgm:cxn modelId="{C8D909E3-C8EF-4614-94A5-57C9CAE342C4}" srcId="{49AD6F13-939A-4817-BA5E-D2776308CC9F}" destId="{35D489F9-A885-432D-9411-04DD245D6AC8}" srcOrd="2" destOrd="0" parTransId="{62F1D28A-DBBC-4394-B76D-95A665EF7070}" sibTransId="{D9D91682-544F-4D57-88AD-72906846C6B6}"/>
    <dgm:cxn modelId="{FBF27AFA-4733-40F3-91CD-BD261FAA3099}" type="presOf" srcId="{8069D480-E718-4EA1-B133-950E47B545C9}" destId="{19E27715-3FBE-49D2-8CBF-50A21AABB40A}" srcOrd="0" destOrd="0" presId="urn:microsoft.com/office/officeart/2016/7/layout/AccentHomeChevronProcess"/>
    <dgm:cxn modelId="{E39FEDBE-6AF8-4A0F-865B-6E933F943210}" type="presParOf" srcId="{60E4BEEC-9DB7-400A-B39B-AF7AFA046EC7}" destId="{E75AC301-4FA9-4690-BF86-BD7CAC1461E9}" srcOrd="0" destOrd="0" presId="urn:microsoft.com/office/officeart/2016/7/layout/AccentHomeChevronProcess"/>
    <dgm:cxn modelId="{732EB7C7-5395-4C22-8DA2-4DB06419BD01}" type="presParOf" srcId="{E75AC301-4FA9-4690-BF86-BD7CAC1461E9}" destId="{C73875E9-D17C-46FA-A0C1-03716CDD0B60}" srcOrd="0" destOrd="0" presId="urn:microsoft.com/office/officeart/2016/7/layout/AccentHomeChevronProcess"/>
    <dgm:cxn modelId="{3D0DDDD8-FC24-4FB0-B8FC-5ABD95A6B205}" type="presParOf" srcId="{E75AC301-4FA9-4690-BF86-BD7CAC1461E9}" destId="{738C8325-CD3C-41B6-B404-30B8496C66D5}" srcOrd="1" destOrd="0" presId="urn:microsoft.com/office/officeart/2016/7/layout/AccentHomeChevronProcess"/>
    <dgm:cxn modelId="{AD7009CD-8634-4076-B225-6D9CE220EFF0}" type="presParOf" srcId="{E75AC301-4FA9-4690-BF86-BD7CAC1461E9}" destId="{4BC5A4F2-208B-492B-80A6-AAACCFFBD333}" srcOrd="2" destOrd="0" presId="urn:microsoft.com/office/officeart/2016/7/layout/AccentHomeChevronProcess"/>
    <dgm:cxn modelId="{FFB78A6B-F3C2-40CE-860A-8EC37455E782}" type="presParOf" srcId="{E75AC301-4FA9-4690-BF86-BD7CAC1461E9}" destId="{9411174F-7AE9-459B-86B1-E96692C87308}" srcOrd="3" destOrd="0" presId="urn:microsoft.com/office/officeart/2016/7/layout/AccentHomeChevronProcess"/>
    <dgm:cxn modelId="{A1D726AF-95BE-455C-8883-BD4BEB33F2B3}" type="presParOf" srcId="{60E4BEEC-9DB7-400A-B39B-AF7AFA046EC7}" destId="{8359989F-DAF1-48D4-BB1E-0977CCCFFAF8}" srcOrd="1" destOrd="0" presId="urn:microsoft.com/office/officeart/2016/7/layout/AccentHomeChevronProcess"/>
    <dgm:cxn modelId="{C0A6ADB8-0AFF-49D7-B63E-BBB9853B2829}" type="presParOf" srcId="{60E4BEEC-9DB7-400A-B39B-AF7AFA046EC7}" destId="{CA430F23-4B23-4800-943C-8248D6FD7254}" srcOrd="2" destOrd="0" presId="urn:microsoft.com/office/officeart/2016/7/layout/AccentHomeChevronProcess"/>
    <dgm:cxn modelId="{3DA81442-1763-46E6-AEB7-C28984B3441D}" type="presParOf" srcId="{CA430F23-4B23-4800-943C-8248D6FD7254}" destId="{258F5863-BC46-4AD2-9513-46CA3272085B}" srcOrd="0" destOrd="0" presId="urn:microsoft.com/office/officeart/2016/7/layout/AccentHomeChevronProcess"/>
    <dgm:cxn modelId="{01784ADF-F83A-4D37-8D76-14885EB9AC49}" type="presParOf" srcId="{CA430F23-4B23-4800-943C-8248D6FD7254}" destId="{F31C7278-3A7D-4F95-AF71-88729DE4AE43}" srcOrd="1" destOrd="0" presId="urn:microsoft.com/office/officeart/2016/7/layout/AccentHomeChevronProcess"/>
    <dgm:cxn modelId="{2B2A837C-B464-4537-A7D8-B1D2C086CBE2}" type="presParOf" srcId="{CA430F23-4B23-4800-943C-8248D6FD7254}" destId="{19E27715-3FBE-49D2-8CBF-50A21AABB40A}" srcOrd="2" destOrd="0" presId="urn:microsoft.com/office/officeart/2016/7/layout/AccentHomeChevronProcess"/>
    <dgm:cxn modelId="{04EC939A-AD86-49F2-8C8F-AF1131DED3AF}" type="presParOf" srcId="{CA430F23-4B23-4800-943C-8248D6FD7254}" destId="{949FC987-A2A2-42BE-9134-C1A65B5F9F92}" srcOrd="3" destOrd="0" presId="urn:microsoft.com/office/officeart/2016/7/layout/AccentHomeChevronProcess"/>
    <dgm:cxn modelId="{10AA3FCC-C2F8-4FEC-AB9B-4BADC17F4CA1}" type="presParOf" srcId="{60E4BEEC-9DB7-400A-B39B-AF7AFA046EC7}" destId="{1EEAE04F-5FA7-4F26-B8B9-29E7597FB8AF}" srcOrd="3" destOrd="0" presId="urn:microsoft.com/office/officeart/2016/7/layout/AccentHomeChevronProcess"/>
    <dgm:cxn modelId="{B34E9DEA-2190-4EF4-B685-FA00C1C800F0}" type="presParOf" srcId="{60E4BEEC-9DB7-400A-B39B-AF7AFA046EC7}" destId="{089C2579-BBC0-4EAE-96B0-1E815E864B8D}" srcOrd="4" destOrd="0" presId="urn:microsoft.com/office/officeart/2016/7/layout/AccentHomeChevronProcess"/>
    <dgm:cxn modelId="{7170112D-2219-41E6-BC83-56DC19EF3FD4}" type="presParOf" srcId="{089C2579-BBC0-4EAE-96B0-1E815E864B8D}" destId="{8F9EE8EE-D5B7-4D87-878D-7D2FBCB7B39F}" srcOrd="0" destOrd="0" presId="urn:microsoft.com/office/officeart/2016/7/layout/AccentHomeChevronProcess"/>
    <dgm:cxn modelId="{19D686B9-3B66-4B3E-A363-9B684E7F5C82}" type="presParOf" srcId="{089C2579-BBC0-4EAE-96B0-1E815E864B8D}" destId="{E2CC0AEB-B86C-40D7-8525-42465DBCEAC3}" srcOrd="1" destOrd="0" presId="urn:microsoft.com/office/officeart/2016/7/layout/AccentHomeChevronProcess"/>
    <dgm:cxn modelId="{BB43BCE2-6CF8-4A0B-9B3D-A78835F4B51C}" type="presParOf" srcId="{089C2579-BBC0-4EAE-96B0-1E815E864B8D}" destId="{2FE699D4-29CD-446E-95FB-27951AC9AABE}" srcOrd="2" destOrd="0" presId="urn:microsoft.com/office/officeart/2016/7/layout/AccentHomeChevronProcess"/>
    <dgm:cxn modelId="{8D805791-4560-4AC5-8D6E-479C37C3B73E}" type="presParOf" srcId="{089C2579-BBC0-4EAE-96B0-1E815E864B8D}" destId="{C291BBEB-382F-44C5-8CB5-D41BD0CA437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875E9-D17C-46FA-A0C1-03716CDD0B60}">
      <dsp:nvSpPr>
        <dsp:cNvPr id="0" name=""/>
        <dsp:cNvSpPr/>
      </dsp:nvSpPr>
      <dsp:spPr>
        <a:xfrm rot="5400000">
          <a:off x="-759354" y="1519267"/>
          <a:ext cx="1703438" cy="17907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8C8325-CD3C-41B6-B404-30B8496C66D5}">
      <dsp:nvSpPr>
        <dsp:cNvPr id="0" name=""/>
        <dsp:cNvSpPr/>
      </dsp:nvSpPr>
      <dsp:spPr>
        <a:xfrm>
          <a:off x="2830" y="2460522"/>
          <a:ext cx="2238377" cy="567812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15 Nov.</a:t>
          </a:r>
        </a:p>
      </dsp:txBody>
      <dsp:txXfrm>
        <a:off x="2830" y="2460522"/>
        <a:ext cx="2167401" cy="567812"/>
      </dsp:txXfrm>
    </dsp:sp>
    <dsp:sp modelId="{4BC5A4F2-208B-492B-80A6-AAACCFFBD333}">
      <dsp:nvSpPr>
        <dsp:cNvPr id="0" name=""/>
        <dsp:cNvSpPr/>
      </dsp:nvSpPr>
      <dsp:spPr>
        <a:xfrm>
          <a:off x="181900" y="864525"/>
          <a:ext cx="1817562" cy="127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 to ML, Unsupervised learning</a:t>
          </a:r>
        </a:p>
      </dsp:txBody>
      <dsp:txXfrm>
        <a:off x="181900" y="864525"/>
        <a:ext cx="1817562" cy="1279844"/>
      </dsp:txXfrm>
    </dsp:sp>
    <dsp:sp modelId="{258F5863-BC46-4AD2-9513-46CA3272085B}">
      <dsp:nvSpPr>
        <dsp:cNvPr id="0" name=""/>
        <dsp:cNvSpPr/>
      </dsp:nvSpPr>
      <dsp:spPr>
        <a:xfrm rot="5400000">
          <a:off x="1411871" y="1519267"/>
          <a:ext cx="1703438" cy="17907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93725"/>
              <a:satOff val="21144"/>
              <a:lumOff val="-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C7278-3A7D-4F95-AF71-88729DE4AE43}">
      <dsp:nvSpPr>
        <dsp:cNvPr id="0" name=""/>
        <dsp:cNvSpPr/>
      </dsp:nvSpPr>
      <dsp:spPr>
        <a:xfrm>
          <a:off x="2174055" y="2460522"/>
          <a:ext cx="2238377" cy="567812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5">
                <a:hueOff val="393725"/>
                <a:satOff val="21144"/>
                <a:lumOff val="-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93725"/>
                <a:satOff val="21144"/>
                <a:lumOff val="-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93725"/>
                <a:satOff val="21144"/>
                <a:lumOff val="-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393725"/>
              <a:satOff val="21144"/>
              <a:lumOff val="-764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29 Nov.</a:t>
          </a:r>
        </a:p>
      </dsp:txBody>
      <dsp:txXfrm>
        <a:off x="2316008" y="2460522"/>
        <a:ext cx="1954471" cy="567812"/>
      </dsp:txXfrm>
    </dsp:sp>
    <dsp:sp modelId="{19E27715-3FBE-49D2-8CBF-50A21AABB40A}">
      <dsp:nvSpPr>
        <dsp:cNvPr id="0" name=""/>
        <dsp:cNvSpPr/>
      </dsp:nvSpPr>
      <dsp:spPr>
        <a:xfrm>
          <a:off x="2353126" y="864525"/>
          <a:ext cx="1817562" cy="127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Supervised Learning</a:t>
          </a:r>
        </a:p>
      </dsp:txBody>
      <dsp:txXfrm>
        <a:off x="2353126" y="864525"/>
        <a:ext cx="1817562" cy="1279844"/>
      </dsp:txXfrm>
    </dsp:sp>
    <dsp:sp modelId="{8F9EE8EE-D5B7-4D87-878D-7D2FBCB7B39F}">
      <dsp:nvSpPr>
        <dsp:cNvPr id="0" name=""/>
        <dsp:cNvSpPr/>
      </dsp:nvSpPr>
      <dsp:spPr>
        <a:xfrm rot="5400000">
          <a:off x="3583097" y="1519267"/>
          <a:ext cx="1703438" cy="17907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CC0AEB-B86C-40D7-8525-42465DBCEAC3}">
      <dsp:nvSpPr>
        <dsp:cNvPr id="0" name=""/>
        <dsp:cNvSpPr/>
      </dsp:nvSpPr>
      <dsp:spPr>
        <a:xfrm>
          <a:off x="4345281" y="2460522"/>
          <a:ext cx="2238377" cy="567812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5">
                <a:hueOff val="787450"/>
                <a:satOff val="42288"/>
                <a:lumOff val="-1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87450"/>
                <a:satOff val="42288"/>
                <a:lumOff val="-1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87450"/>
                <a:satOff val="42288"/>
                <a:lumOff val="-1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13 Dec.</a:t>
          </a:r>
        </a:p>
      </dsp:txBody>
      <dsp:txXfrm>
        <a:off x="4487234" y="2460522"/>
        <a:ext cx="1954471" cy="567812"/>
      </dsp:txXfrm>
    </dsp:sp>
    <dsp:sp modelId="{2FE699D4-29CD-446E-95FB-27951AC9AABE}">
      <dsp:nvSpPr>
        <dsp:cNvPr id="0" name=""/>
        <dsp:cNvSpPr/>
      </dsp:nvSpPr>
      <dsp:spPr>
        <a:xfrm>
          <a:off x="4524351" y="864525"/>
          <a:ext cx="1817562" cy="127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End</a:t>
          </a:r>
          <a:r>
            <a:rPr lang="pl-PL" sz="1800" kern="1200" dirty="0"/>
            <a:t> </a:t>
          </a:r>
          <a:r>
            <a:rPr lang="en-US" sz="1800" kern="1200" dirty="0"/>
            <a:t>- to End machine learning project</a:t>
          </a:r>
        </a:p>
      </dsp:txBody>
      <dsp:txXfrm>
        <a:off x="4524351" y="864525"/>
        <a:ext cx="1817562" cy="1279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E23-B44E-44D7-9C29-FCAAEC89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7B16F-956E-4A49-9CA8-3BDED3383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9D89-095B-484D-91CF-6BEABC4C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3419-33B0-4874-AC98-72AD7500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7733-344F-4345-BDDC-D1BC6562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3A1-1A05-47CF-A1CC-4340B9ED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D7FB-1B78-47C9-B45D-B5C14067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4C05-A721-49DF-B679-A0D91EDC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6125-464E-4D5C-8F6F-AD5460F2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8D79-479E-425C-8ACF-0E2C838D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3039A-FD4D-4317-B600-3FABAAB3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AF9F3-83C4-4DFB-9283-2B3090429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A9B6-7E3A-4A63-8800-2262018A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07A9-356A-479E-B943-785E9567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FD50-6C35-4EDC-95E7-3CCF3D82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0A1D-BE1B-43B4-8D0C-4C252585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93B6-393F-46D3-8DF8-2B273F1A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29B8-3E19-4EAC-92BA-70C8F041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FAB5-6B0D-4E8E-AF90-04AE6F3A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837A-2C06-4C53-ABEB-AE1ECB0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0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030A-6A8F-406A-AF04-92824747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8DCF-2722-42DE-8665-6457BCF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4DB4-9916-491E-9F82-6E429578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A35F-0D05-4C82-B7BE-9E33CAD4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679B-C7CF-4CAC-94B7-BDBB408F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9745-5D3B-49AB-B881-6AFEEE9F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3F81-45F0-4CE1-875E-676564E3A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F9EB1-E0F4-4092-9423-7FB4C8485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FB78-0F51-4493-B78D-CE5F5438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48A5A-9AC4-4ABA-BEE2-B9BCF14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3A3B-99D8-4EE2-B804-026D2D6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4EB-38AB-4EE7-A37F-680BCD09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5EE07-0281-4D61-A828-FA242EA0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2BEC6-2324-4582-BD37-60D1431B8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C28E8-422C-4CFF-B365-297982F5A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0B941-C1B1-4EC6-B227-A91338B1A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38713-941A-4B87-8915-D246C27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BCBD-95DF-4801-97F1-F7D812E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AF1FD-F7DF-4A48-A60F-A85D09F6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A3D4-B88E-4352-ADF2-42AA752C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650BC-9EB3-4CF9-A9A7-2B7F6584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0C47D-E940-4823-B280-C4C57158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DCB46-F9C3-4F42-B1B9-809BC0A1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0F05F-732D-44EE-AF4B-43978C3B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57A3-CF2B-43E3-8D39-5105723C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FCD2F-81EF-497E-9DFB-2968DF08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A467-AE64-4DEE-AB90-0CC62708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D6F9-9580-4607-8F12-9220D969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F838F-26CC-47C5-82CB-26ABA05C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DECAF-6453-4EA1-858E-6A361799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D1222-F535-4BF7-9C40-C73A84C4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AD907-E2F0-4D85-B0ED-1FE5B413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A126-9C86-4F27-9FC3-C56F41C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C3A07-4747-4C90-9C29-283257D9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1304A-BA21-4CC2-B9A7-3F7CA1DB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8081E-35FF-463A-83E7-10C49E32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75B0F-B015-46D2-9691-33C6980A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5E50-FB31-4E5E-8CFC-4069921F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73CD6-E861-4FD4-A4D1-355B03BF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DDA88-8BB6-4414-88BD-2F7C3DBE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2252-6EF7-4D79-829B-14B48053F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435B-BA35-4E49-A596-9FB5FEE46F9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C759-ECEF-455F-9B0E-893B20DF7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F899-B3F1-4286-8C32-07E58B6DC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2E31-DDF8-4AF9-9AF6-605F54F7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f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rok/Clustering/tree/case_study_supervise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3F720-23CC-4823-A050-30152B1F6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pl-PL" sz="6600" b="1" dirty="0">
                <a:solidFill>
                  <a:srgbClr val="FFFFFF"/>
                </a:solidFill>
              </a:rPr>
              <a:t>Machine Learning- </a:t>
            </a:r>
            <a:r>
              <a:rPr lang="pl-PL" sz="6600" b="1" dirty="0" err="1">
                <a:solidFill>
                  <a:srgbClr val="FFFFFF"/>
                </a:solidFill>
              </a:rPr>
              <a:t>introduction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CBF6-69AC-472C-8CF4-69BAB100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ALCON </a:t>
            </a:r>
          </a:p>
          <a:p>
            <a:r>
              <a:rPr lang="pl-PL" dirty="0">
                <a:solidFill>
                  <a:srgbClr val="FFFFFF"/>
                </a:solidFill>
              </a:rPr>
              <a:t>Warsaw, </a:t>
            </a:r>
            <a:r>
              <a:rPr lang="en-US" dirty="0">
                <a:solidFill>
                  <a:srgbClr val="FFFFFF"/>
                </a:solidFill>
              </a:rPr>
              <a:t>29</a:t>
            </a:r>
            <a:r>
              <a:rPr lang="pl-PL" dirty="0">
                <a:solidFill>
                  <a:srgbClr val="FFFFFF"/>
                </a:solidFill>
              </a:rPr>
              <a:t>th Nov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AA4CB-D0AA-4885-9E92-E9A21767AB8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</p:txBody>
      </p:sp>
      <p:pic>
        <p:nvPicPr>
          <p:cNvPr id="3074" name="Picture 2" descr="ml">
            <a:extLst>
              <a:ext uri="{FF2B5EF4-FFF2-40B4-BE49-F238E27FC236}">
                <a16:creationId xmlns:a16="http://schemas.microsoft.com/office/drawing/2014/main" id="{D7E3B497-8F6C-43A6-85AB-40DC2B52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1651" y="640080"/>
            <a:ext cx="664351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AC0A5-BB35-4F22-84A0-3AFAA9F1AF47}"/>
              </a:ext>
            </a:extLst>
          </p:cNvPr>
          <p:cNvSpPr txBox="1"/>
          <p:nvPr/>
        </p:nvSpPr>
        <p:spPr>
          <a:xfrm>
            <a:off x="503339" y="1391156"/>
            <a:ext cx="401832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i="0" dirty="0">
                <a:effectLst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50616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60FC79-6EC6-4F5C-9D45-1F4AC224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For a given hyperparameter setting, learn the model parameters on training set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Minimalize the loss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Evaluate the trained model on the validation set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Tune the hyperparameters to maximize a certain metric (e.g. accuracy)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102" name="Picture 6" descr="ml">
            <a:extLst>
              <a:ext uri="{FF2B5EF4-FFF2-40B4-BE49-F238E27FC236}">
                <a16:creationId xmlns:a16="http://schemas.microsoft.com/office/drawing/2014/main" id="{1338E61C-A8DA-43A4-9865-6A34845A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863287"/>
            <a:ext cx="5458968" cy="513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647F80-A257-42A7-8109-A50160D926A0}"/>
              </a:ext>
            </a:extLst>
          </p:cNvPr>
          <p:cNvSpPr txBox="1"/>
          <p:nvPr/>
        </p:nvSpPr>
        <p:spPr>
          <a:xfrm>
            <a:off x="503339" y="1391156"/>
            <a:ext cx="401832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i="0" dirty="0">
                <a:effectLst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30034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C234B-E8CE-4D1F-9ED6-09D26BE6D6F2}"/>
              </a:ext>
            </a:extLst>
          </p:cNvPr>
          <p:cNvSpPr txBox="1"/>
          <p:nvPr/>
        </p:nvSpPr>
        <p:spPr>
          <a:xfrm>
            <a:off x="530603" y="4023981"/>
            <a:ext cx="9295041" cy="2229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It's easy to build a complex model that is 100% accurate on the training data, but very bad on new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Overfitting: building a model that is </a:t>
            </a:r>
            <a:r>
              <a:rPr lang="en-US" sz="1600" b="0" i="1" dirty="0">
                <a:effectLst/>
              </a:rPr>
              <a:t>too complex for the amount of data</a:t>
            </a:r>
            <a:r>
              <a:rPr lang="en-US" sz="1600" b="0" i="0" dirty="0">
                <a:effectLst/>
              </a:rPr>
              <a:t> you have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You model peculiarities in your training data (noise, biases,...)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Solve by making model simpler (regularization), or getting more data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Most algorithms have hyperparameters that allow regularization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Underfitting: building a model that is </a:t>
            </a:r>
            <a:r>
              <a:rPr lang="en-US" sz="1600" b="0" i="1" dirty="0">
                <a:effectLst/>
              </a:rPr>
              <a:t>too simple given the complexity of the data</a:t>
            </a:r>
            <a:endParaRPr lang="en-US" sz="16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Use a more complex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0" i="0">
              <a:effectLst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A5002-7266-4FBF-853C-73E9737574EA}"/>
              </a:ext>
            </a:extLst>
          </p:cNvPr>
          <p:cNvSpPr txBox="1"/>
          <p:nvPr/>
        </p:nvSpPr>
        <p:spPr>
          <a:xfrm>
            <a:off x="6723578" y="6512493"/>
            <a:ext cx="5328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the graph: </a:t>
            </a:r>
            <a:r>
              <a:rPr lang="en-US" sz="1200" i="1" dirty="0"/>
              <a:t>https://www.geeksforgeeks.org/regularization-in-machine-learning/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71D8A-8E65-4708-99CD-512F690FBA50}"/>
              </a:ext>
            </a:extLst>
          </p:cNvPr>
          <p:cNvSpPr txBox="1"/>
          <p:nvPr/>
        </p:nvSpPr>
        <p:spPr>
          <a:xfrm>
            <a:off x="214745" y="102082"/>
            <a:ext cx="7865226" cy="725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Overfitting and Underfitting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41917-DF30-46DB-8152-58D9B863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67" y="1047106"/>
            <a:ext cx="665890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EC54F-FD7A-4D4D-9FC2-8D8C0A9099F3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egularization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1C775-1ED2-4A5D-8DA8-801C367B7042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Regularization is a technique used to reduce the errors by fitting the function appropriately on the given training set and avoid overfitting. </a:t>
            </a:r>
            <a:br>
              <a:rPr lang="en-US" sz="1700" b="0" i="0" dirty="0">
                <a:effectLst/>
              </a:rPr>
            </a:br>
            <a:endParaRPr lang="en-US" sz="17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The commonly used regularization techniques are : </a:t>
            </a:r>
            <a:br>
              <a:rPr lang="en-US" sz="1700" b="0" i="0" dirty="0">
                <a:effectLst/>
              </a:rPr>
            </a:br>
            <a:r>
              <a:rPr lang="en-US" sz="1700" b="0" i="0" dirty="0">
                <a:effectLst/>
              </a:rPr>
              <a:t> 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L1 regularization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L2 regularization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Dropout regularization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A regression model which uses </a:t>
            </a:r>
            <a:r>
              <a:rPr lang="en-US" sz="1700" b="1" i="0" dirty="0">
                <a:effectLst/>
              </a:rPr>
              <a:t>L1 Regularization </a:t>
            </a:r>
            <a:r>
              <a:rPr lang="en-US" sz="1700" b="0" i="0" dirty="0">
                <a:effectLst/>
              </a:rPr>
              <a:t>technique is called </a:t>
            </a:r>
            <a:r>
              <a:rPr lang="en-US" sz="1700" b="1" i="0" dirty="0">
                <a:effectLst/>
              </a:rPr>
              <a:t>LASSO(Least Absolute Shrinkage and Selection Operator)</a:t>
            </a:r>
            <a:r>
              <a:rPr lang="en-US" sz="1700" b="0" i="0" dirty="0">
                <a:effectLst/>
              </a:rPr>
              <a:t> regression. </a:t>
            </a:r>
            <a:br>
              <a:rPr lang="en-US" sz="1700" b="0" i="0" dirty="0">
                <a:effectLst/>
              </a:rPr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A regression model that uses </a:t>
            </a:r>
            <a:r>
              <a:rPr lang="en-US" sz="1700" b="1" i="0" dirty="0">
                <a:effectLst/>
              </a:rPr>
              <a:t>L2 regularization</a:t>
            </a:r>
            <a:r>
              <a:rPr lang="en-US" sz="1700" b="0" i="0" dirty="0">
                <a:effectLst/>
              </a:rPr>
              <a:t> technique is called </a:t>
            </a:r>
            <a:r>
              <a:rPr lang="en-US" sz="1700" b="1" i="0" dirty="0">
                <a:effectLst/>
              </a:rPr>
              <a:t>Ridge regression</a:t>
            </a:r>
            <a:r>
              <a:rPr lang="en-US" sz="1700" b="0" i="0" dirty="0">
                <a:effectLst/>
              </a:rPr>
              <a:t>. </a:t>
            </a:r>
            <a:br>
              <a:rPr lang="en-US" sz="1700" b="0" i="0" dirty="0">
                <a:effectLst/>
              </a:rPr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Lasso Regression</a:t>
            </a:r>
            <a:r>
              <a:rPr lang="en-US" sz="1700" b="0" i="0" dirty="0">
                <a:effectLst/>
              </a:rPr>
              <a:t> adds </a:t>
            </a:r>
            <a:r>
              <a:rPr lang="en-US" sz="1700" b="0" i="1" dirty="0">
                <a:effectLst/>
              </a:rPr>
              <a:t>“absolute value of magnitude”</a:t>
            </a:r>
            <a:r>
              <a:rPr lang="en-US" sz="1700" b="0" i="0" dirty="0">
                <a:effectLst/>
              </a:rPr>
              <a:t> of coefficient as penalty term to the loss function(L). 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C23AF-C95F-457A-A029-2F24D038DF25}"/>
              </a:ext>
            </a:extLst>
          </p:cNvPr>
          <p:cNvSpPr txBox="1"/>
          <p:nvPr/>
        </p:nvSpPr>
        <p:spPr>
          <a:xfrm>
            <a:off x="5120640" y="552091"/>
            <a:ext cx="6230114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61600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9FAE4-7858-471F-A816-D76A5E3D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418" y="552091"/>
            <a:ext cx="6521113" cy="54315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Learning and evaluation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Every algorithm has its own biases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No single algorithm is always best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effectLst/>
              </a:rPr>
              <a:t>Model selection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 compares and selects the best models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Different algorithms, different hyperparameter settings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Split data in training, and test sets</a:t>
            </a:r>
            <a:endParaRPr lang="en-US" altLang="en-US" sz="2200" b="0" i="0" u="none" strike="noStrike" cap="none" normalizeH="0" baseline="0" dirty="0">
              <a:ln>
                <a:noFill/>
              </a:ln>
              <a:effectLst/>
              <a:cs typeface="Calibri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Prediction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Final optimized model can be used for prediction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Expected performance is performance measured on 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effectLst/>
              </a:rPr>
              <a:t>independent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 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B9AAE-77EA-4CFD-ABD0-0F3B10964E9F}"/>
              </a:ext>
            </a:extLst>
          </p:cNvPr>
          <p:cNvSpPr txBox="1"/>
          <p:nvPr/>
        </p:nvSpPr>
        <p:spPr>
          <a:xfrm>
            <a:off x="378030" y="2723094"/>
            <a:ext cx="40190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machine learning systems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107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6" name="Rectangle 718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l">
            <a:extLst>
              <a:ext uri="{FF2B5EF4-FFF2-40B4-BE49-F238E27FC236}">
                <a16:creationId xmlns:a16="http://schemas.microsoft.com/office/drawing/2014/main" id="{19462FCE-4469-4328-9D5D-4FB0B76D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31273"/>
            <a:ext cx="6894576" cy="291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C8B6CC-CC4D-49AF-B529-55B66DBFE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6" y="4127383"/>
            <a:ext cx="6894576" cy="209968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Together they form a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workflow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of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pipeline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There exist machine learning methods to automatically build and tune these pipelines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You need to optimize pipelines continuously</a:t>
            </a: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Concept drift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the phenomenon you are modelling can change over time</a:t>
            </a: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Feedback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your model's predictions may change future data      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A622C-5E62-42BA-94E4-5A083C03D16A}"/>
              </a:ext>
            </a:extLst>
          </p:cNvPr>
          <p:cNvSpPr txBox="1"/>
          <p:nvPr/>
        </p:nvSpPr>
        <p:spPr>
          <a:xfrm>
            <a:off x="355936" y="2832752"/>
            <a:ext cx="372950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machine learning systems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194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02D35-1E58-48BA-8F38-324C779BFA54}"/>
              </a:ext>
            </a:extLst>
          </p:cNvPr>
          <p:cNvSpPr txBox="1"/>
          <p:nvPr/>
        </p:nvSpPr>
        <p:spPr>
          <a:xfrm>
            <a:off x="310718" y="414381"/>
            <a:ext cx="1131642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400" b="1" dirty="0"/>
              <a:t>Example use in Python: </a:t>
            </a:r>
          </a:p>
          <a:p>
            <a:endParaRPr lang="pl-PL" sz="2400" b="1" dirty="0">
              <a:solidFill>
                <a:srgbClr val="4F52B2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52B2"/>
                </a:solidFill>
                <a:latin typeface="-apple-system"/>
              </a:rPr>
              <a:t>For Internet</a:t>
            </a:r>
            <a:endParaRPr lang="pl-PL" sz="2400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7F9BD1-535E-424B-8DE7-57FAC523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9" y="1737406"/>
            <a:ext cx="2720041" cy="4706208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238D7E-3049-41B5-B69F-E230DF133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56" y="1737405"/>
            <a:ext cx="2720042" cy="4706209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1928C9-CEC9-475B-B951-8228620E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87" y="1737407"/>
            <a:ext cx="2720042" cy="47062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8F9251-2A76-498F-82B5-9111D6E3BF4E}"/>
              </a:ext>
            </a:extLst>
          </p:cNvPr>
          <p:cNvSpPr/>
          <p:nvPr/>
        </p:nvSpPr>
        <p:spPr>
          <a:xfrm>
            <a:off x="5324474" y="3067050"/>
            <a:ext cx="1025991" cy="59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9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02D35-1E58-48BA-8F38-324C779BFA54}"/>
              </a:ext>
            </a:extLst>
          </p:cNvPr>
          <p:cNvSpPr txBox="1"/>
          <p:nvPr/>
        </p:nvSpPr>
        <p:spPr>
          <a:xfrm>
            <a:off x="902465" y="414381"/>
            <a:ext cx="10724676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400" b="1" dirty="0" err="1"/>
              <a:t>Example</a:t>
            </a:r>
            <a:r>
              <a:rPr lang="pl-PL" sz="2400" b="1" dirty="0"/>
              <a:t> </a:t>
            </a:r>
            <a:r>
              <a:rPr lang="pl-PL" sz="2400" b="1" dirty="0" err="1"/>
              <a:t>use</a:t>
            </a:r>
            <a:r>
              <a:rPr lang="pl-PL" sz="2400" b="1" dirty="0"/>
              <a:t> in </a:t>
            </a:r>
            <a:r>
              <a:rPr lang="pl-PL" sz="2400" b="1" dirty="0" err="1"/>
              <a:t>Python</a:t>
            </a:r>
            <a:r>
              <a:rPr lang="pl-PL" sz="2400" b="1" dirty="0"/>
              <a:t>: </a:t>
            </a:r>
          </a:p>
          <a:p>
            <a:endParaRPr lang="en-US" sz="2400" b="1" dirty="0">
              <a:solidFill>
                <a:srgbClr val="4F52B2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52B2"/>
                </a:solidFill>
                <a:latin typeface="-apple-system"/>
              </a:rPr>
              <a:t>For Exercise</a:t>
            </a:r>
            <a:endParaRPr lang="pl-PL" sz="2400" b="1" dirty="0">
              <a:solidFill>
                <a:srgbClr val="4F52B2"/>
              </a:solidFill>
              <a:latin typeface="-apple-system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lang="en-US" sz="2400" b="0" i="0" u="sng" dirty="0">
                <a:effectLst/>
                <a:latin typeface="-apple-system"/>
                <a:hlinkClick r:id="rId2" tooltip="https://github.com/Megrok/Clustering/tree/case_study_supervised"/>
              </a:rPr>
              <a:t>https://github.com/Megrok/Clustering/tree/case_study_supervised</a:t>
            </a:r>
            <a:endParaRPr lang="pl-PL" sz="2400" b="1" dirty="0"/>
          </a:p>
          <a:p>
            <a:endParaRPr lang="pl-PL" sz="2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14350" indent="-514350">
              <a:buAutoNum type="romanUcPeriod"/>
            </a:pPr>
            <a:endParaRPr lang="pl-PL" sz="2400" dirty="0">
              <a:solidFill>
                <a:srgbClr val="000000"/>
              </a:solidFill>
              <a:latin typeface="Helvetica Neue"/>
            </a:endParaRPr>
          </a:p>
          <a:p>
            <a:pPr marL="514350" indent="-514350">
              <a:buAutoNum type="romanUcPeriod"/>
            </a:pPr>
            <a:endParaRPr lang="pl-PL" sz="2400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2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3B17-AA2D-4B92-91F6-F00D44FC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/>
              <a:t>Agenda for workshops: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6DF10-C789-A097-99D7-D16D3C53F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0" r="1786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C2D52E0-F130-14AF-6583-94DDBA3F2943}"/>
              </a:ext>
            </a:extLst>
          </p:cNvPr>
          <p:cNvGraphicFramePr/>
          <p:nvPr/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92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3B17-AA2D-4B92-91F6-F00D44FC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 dirty="0"/>
              <a:t>Agenda for </a:t>
            </a:r>
            <a:r>
              <a:rPr lang="pl-PL" dirty="0" err="1"/>
              <a:t>today</a:t>
            </a:r>
            <a:r>
              <a:rPr lang="pl-PL" dirty="0"/>
              <a:t>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6DF10-C789-A097-99D7-D16D3C53F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0" r="1786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F88DB7-3491-4617-946D-3F3D0459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38808"/>
              </p:ext>
            </p:extLst>
          </p:nvPr>
        </p:nvGraphicFramePr>
        <p:xfrm>
          <a:off x="5144315" y="2584065"/>
          <a:ext cx="541866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02">
                  <a:extLst>
                    <a:ext uri="{9D8B030D-6E8A-4147-A177-3AD203B41FA5}">
                      <a16:colId xmlns:a16="http://schemas.microsoft.com/office/drawing/2014/main" val="1127041555"/>
                    </a:ext>
                  </a:extLst>
                </a:gridCol>
                <a:gridCol w="3717564">
                  <a:extLst>
                    <a:ext uri="{9D8B030D-6E8A-4147-A177-3AD203B41FA5}">
                      <a16:colId xmlns:a16="http://schemas.microsoft.com/office/drawing/2014/main" val="17070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7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16.00 - 16.15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Kahoot!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16.15 - 16.30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</a:t>
                      </a:r>
                      <a:r>
                        <a:rPr lang="pl-PL" dirty="0"/>
                        <a:t>Machine </a:t>
                      </a:r>
                      <a:r>
                        <a:rPr lang="en-US" dirty="0"/>
                        <a:t>L</a:t>
                      </a:r>
                      <a:r>
                        <a:rPr lang="pl-PL" dirty="0"/>
                        <a:t>earning</a:t>
                      </a:r>
                      <a:r>
                        <a:rPr lang="en-US" dirty="0"/>
                        <a:t> </a:t>
                      </a:r>
                      <a:r>
                        <a:rPr lang="pl-PL" dirty="0"/>
                        <a:t>- basics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1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16.30 - 16.45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Calibri"/>
                        </a:rPr>
                        <a:t>Model validation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16.45 - 16.55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17.00 - 17.10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Model </a:t>
                      </a:r>
                      <a:r>
                        <a:rPr lang="pl-PL" dirty="0" err="1"/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51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pl-PL" dirty="0"/>
                        <a:t>17.10 -17.30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 err="1">
                          <a:latin typeface="Calibri"/>
                        </a:rPr>
                        <a:t>Parameters</a:t>
                      </a:r>
                      <a:r>
                        <a:rPr lang="pl-PL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pl-PL" sz="1800" b="0" i="0" u="none" strike="noStrike" noProof="0" dirty="0" err="1">
                          <a:latin typeface="Calibri"/>
                        </a:rPr>
                        <a:t>tunning</a:t>
                      </a:r>
                      <a:endParaRPr lang="pl-PL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81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l-PL" dirty="0"/>
                        <a:t>17.30 - 17.50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Case </a:t>
                      </a:r>
                      <a:r>
                        <a:rPr lang="pl-PL" dirty="0" err="1"/>
                        <a:t>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34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l-PL" dirty="0"/>
                        <a:t>17.50 - 18.00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QA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606" y="1044911"/>
            <a:ext cx="5009716" cy="474692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179" y="834887"/>
            <a:ext cx="5308821" cy="511025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65E50-FF75-4A88-BFBD-1A95D73E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8"/>
            <a:ext cx="4215520" cy="2132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4873F-9BA7-473A-957B-95610755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38" y="1114841"/>
            <a:ext cx="6064135" cy="2927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42B27-32E7-4B65-BE05-03132BA8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00" y="4407564"/>
            <a:ext cx="4343400" cy="13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1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6613EE-6A0D-49C4-9A37-18933DDF3AA1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i="0">
                <a:effectLst/>
                <a:latin typeface="+mj-lt"/>
                <a:ea typeface="+mj-ea"/>
                <a:cs typeface="+mj-cs"/>
              </a:rPr>
              <a:t>Supervised 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C23AF-C95F-457A-A029-2F24D038DF25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Models</a:t>
            </a:r>
            <a:r>
              <a:rPr lang="en-US" sz="2000" b="0" dirty="0">
                <a:effectLst/>
              </a:rPr>
              <a:t>  </a:t>
            </a:r>
            <a:r>
              <a:rPr lang="en-US" sz="2000" dirty="0"/>
              <a:t>learn  </a:t>
            </a:r>
            <a:r>
              <a:rPr lang="en-US" sz="2000" b="0" dirty="0">
                <a:effectLst/>
              </a:rPr>
              <a:t>from labeled data (</a:t>
            </a:r>
            <a:r>
              <a:rPr lang="en-US" sz="2000" b="0" dirty="0" err="1">
                <a:effectLst/>
              </a:rPr>
              <a:t>X,y</a:t>
            </a:r>
            <a:r>
              <a:rPr lang="en-US" sz="2000" b="0" dirty="0">
                <a:effectLst/>
              </a:rPr>
              <a:t>) (</a:t>
            </a:r>
            <a:r>
              <a:rPr lang="en-US" sz="2000" b="0" dirty="0" err="1">
                <a:effectLst/>
              </a:rPr>
              <a:t>X,y</a:t>
            </a:r>
            <a:r>
              <a:rPr lang="en-US" sz="2000" b="0" dirty="0">
                <a:effectLst/>
              </a:rPr>
              <a:t>) (ground truth)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Given a new input </a:t>
            </a:r>
            <a:r>
              <a:rPr lang="en-US" sz="2000" b="0" i="1" dirty="0">
                <a:effectLst/>
              </a:rPr>
              <a:t>X</a:t>
            </a:r>
            <a:r>
              <a:rPr lang="en-US" sz="2000" b="0" i="0" dirty="0">
                <a:effectLst/>
              </a:rPr>
              <a:t>, predict the right output </a:t>
            </a:r>
            <a:r>
              <a:rPr lang="en-US" sz="2000" b="0" i="1" dirty="0">
                <a:effectLst/>
              </a:rPr>
              <a:t>y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Supervised learning is classified into two categories of algorithms: 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Classification</a:t>
            </a:r>
            <a:r>
              <a:rPr lang="en-US" sz="2000" b="0" i="0" dirty="0">
                <a:effectLst/>
              </a:rPr>
              <a:t>: A classification problem is when the output variable is a category, such as “Red” or “blue” , “disease” or “no disease”.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Regression</a:t>
            </a:r>
            <a:r>
              <a:rPr lang="en-US" sz="2000" b="0" i="0" dirty="0">
                <a:effectLst/>
              </a:rPr>
              <a:t>: A regression problem is when the output variable is a real value, such as “dollars” or “weight”.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pic>
        <p:nvPicPr>
          <p:cNvPr id="15" name="Picture 8" descr="A calculus formula">
            <a:extLst>
              <a:ext uri="{FF2B5EF4-FFF2-40B4-BE49-F238E27FC236}">
                <a16:creationId xmlns:a16="http://schemas.microsoft.com/office/drawing/2014/main" id="{95B635BF-8E4F-06A1-90C3-AF0795942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6613EE-6A0D-49C4-9A37-18933DDF3AA1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Supervised Learning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38D27-3ED7-403E-BBA7-489764E06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45818"/>
              </p:ext>
            </p:extLst>
          </p:nvPr>
        </p:nvGraphicFramePr>
        <p:xfrm>
          <a:off x="838200" y="1995093"/>
          <a:ext cx="10515599" cy="417816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5113373">
                  <a:extLst>
                    <a:ext uri="{9D8B030D-6E8A-4147-A177-3AD203B41FA5}">
                      <a16:colId xmlns:a16="http://schemas.microsoft.com/office/drawing/2014/main" val="1917695314"/>
                    </a:ext>
                  </a:extLst>
                </a:gridCol>
                <a:gridCol w="5402226">
                  <a:extLst>
                    <a:ext uri="{9D8B030D-6E8A-4147-A177-3AD203B41FA5}">
                      <a16:colId xmlns:a16="http://schemas.microsoft.com/office/drawing/2014/main" val="1086376956"/>
                    </a:ext>
                  </a:extLst>
                </a:gridCol>
              </a:tblGrid>
              <a:tr h="679224">
                <a:tc>
                  <a:txBody>
                    <a:bodyPr/>
                    <a:lstStyle/>
                    <a:p>
                      <a:r>
                        <a:rPr lang="en-US" sz="2500" b="0" i="0" cap="none" spc="0" dirty="0">
                          <a:solidFill>
                            <a:schemeClr val="bg1"/>
                          </a:solidFill>
                          <a:effectLst/>
                          <a:latin typeface="urw-din"/>
                        </a:rPr>
                        <a:t>Algorithms</a:t>
                      </a:r>
                      <a:endParaRPr lang="en-US" sz="25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6429" marR="186429" marT="144101" marB="932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cap="none" spc="0" dirty="0">
                          <a:solidFill>
                            <a:schemeClr val="bg1"/>
                          </a:solidFill>
                        </a:rPr>
                        <a:t>Problem </a:t>
                      </a:r>
                      <a:r>
                        <a:rPr lang="en-US" sz="2500" b="0" i="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endParaRPr lang="en-US" sz="25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6429" marR="186429" marT="144101" marB="932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405549"/>
                  </a:ext>
                </a:extLst>
              </a:tr>
              <a:tr h="583157">
                <a:tc>
                  <a:txBody>
                    <a:bodyPr/>
                    <a:lstStyle/>
                    <a:p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urw-din"/>
                        </a:rPr>
                        <a:t>Linear Regression</a:t>
                      </a:r>
                      <a:endParaRPr lang="en-US" sz="19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Regression</a:t>
                      </a:r>
                      <a:endParaRPr lang="en-US" sz="1900" cap="none" spc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07469"/>
                  </a:ext>
                </a:extLst>
              </a:tr>
              <a:tr h="583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urw-din"/>
                        </a:rPr>
                        <a:t>Logistic Regression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bg1"/>
                          </a:solidFill>
                          <a:latin typeface="Calibri"/>
                        </a:rPr>
                        <a:t>Classification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670999"/>
                  </a:ext>
                </a:extLst>
              </a:tr>
              <a:tr h="583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urw-din"/>
                        </a:rPr>
                        <a:t>K-NN (k nearest neighbors)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Regression and </a:t>
                      </a:r>
                      <a:r>
                        <a:rPr lang="en-US" sz="1900" cap="none" spc="0" dirty="0">
                          <a:solidFill>
                            <a:schemeClr val="bg1"/>
                          </a:solidFill>
                          <a:latin typeface="Calibri"/>
                        </a:rPr>
                        <a:t>Classification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0990"/>
                  </a:ext>
                </a:extLst>
              </a:tr>
              <a:tr h="583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urw-din"/>
                        </a:rPr>
                        <a:t>Support Vector Machine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Regression and </a:t>
                      </a:r>
                      <a:r>
                        <a:rPr lang="en-US" sz="1900" cap="none" spc="0" dirty="0">
                          <a:solidFill>
                            <a:schemeClr val="bg1"/>
                          </a:solidFill>
                          <a:latin typeface="Calibri"/>
                        </a:rPr>
                        <a:t>Classification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79712"/>
                  </a:ext>
                </a:extLst>
              </a:tr>
              <a:tr h="583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urw-din"/>
                        </a:rPr>
                        <a:t>Decision Trees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Regression and </a:t>
                      </a:r>
                      <a:r>
                        <a:rPr lang="en-US" sz="1900" cap="none" spc="0" dirty="0">
                          <a:solidFill>
                            <a:schemeClr val="bg1"/>
                          </a:solidFill>
                          <a:latin typeface="Calibri"/>
                        </a:rPr>
                        <a:t>Classification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25232"/>
                  </a:ext>
                </a:extLst>
              </a:tr>
              <a:tr h="583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urw-din"/>
                        </a:rPr>
                        <a:t>Random Forest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Regression and </a:t>
                      </a:r>
                      <a:r>
                        <a:rPr lang="en-US" sz="1900" cap="none" spc="0" dirty="0">
                          <a:solidFill>
                            <a:schemeClr val="bg1"/>
                          </a:solidFill>
                          <a:latin typeface="Calibri"/>
                        </a:rPr>
                        <a:t>Classification</a:t>
                      </a:r>
                    </a:p>
                  </a:txBody>
                  <a:tcPr marL="186429" marR="186429" marT="144101" marB="932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39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31" name="Arc 513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9287DF9-0D52-400D-9682-D1B516AC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912" y="1688983"/>
            <a:ext cx="10872172" cy="135901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421B7-55EC-42E6-8FE5-9415AE46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92" y="3426404"/>
            <a:ext cx="10097366" cy="275532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Data needs to be split into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 and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 sets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Optimize model parameters on the training set, evaluate on independent test set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Avoid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data leakage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Never optimize hyperparameter settings on the test data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Never choose preprocessing techniques based on the test data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To optimize hyperparameters and preprocessing as well, set aside part of training set as</a:t>
            </a:r>
            <a:r>
              <a:rPr lang="en-US" altLang="en-US" dirty="0"/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validation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 set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cs typeface="Calibri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Keep test set hidden during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 training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cs typeface="Calibri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B88C9-E6BE-4E52-9AA6-0B7A726DDBB9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Calibri Light"/>
              </a:rPr>
              <a:t>Model validation</a:t>
            </a:r>
            <a:endParaRPr lang="en-US" sz="5400" b="1" i="0" kern="1200" dirty="0">
              <a:effectLst/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38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BC23AF-C95F-457A-A029-2F24D038DF25}"/>
              </a:ext>
            </a:extLst>
          </p:cNvPr>
          <p:cNvSpPr txBox="1"/>
          <p:nvPr/>
        </p:nvSpPr>
        <p:spPr>
          <a:xfrm>
            <a:off x="5120640" y="552091"/>
            <a:ext cx="6230114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69A9B-2586-4876-AF49-47EACD4488A8}"/>
              </a:ext>
            </a:extLst>
          </p:cNvPr>
          <p:cNvSpPr txBox="1"/>
          <p:nvPr/>
        </p:nvSpPr>
        <p:spPr>
          <a:xfrm>
            <a:off x="214745" y="102082"/>
            <a:ext cx="7865226" cy="725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Training and Cross Validation</a:t>
            </a:r>
            <a:endParaRPr lang="en-US" sz="40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E830D-D200-410F-A59D-25C4D43A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" y="874373"/>
            <a:ext cx="6382641" cy="3000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D1B845-FA61-495F-B763-55309E3F7D59}"/>
              </a:ext>
            </a:extLst>
          </p:cNvPr>
          <p:cNvSpPr txBox="1"/>
          <p:nvPr/>
        </p:nvSpPr>
        <p:spPr>
          <a:xfrm>
            <a:off x="214745" y="4052234"/>
            <a:ext cx="61137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the given shape has four sides, and all the sides are equal, then it will be labelled as a 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Square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the given shape has three sides, then it will be labelled as a 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triangle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the given shape has six equal sides, then it will be labelled as 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hexagon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D4463-D4ED-4752-8763-1A47C93F8518}"/>
              </a:ext>
            </a:extLst>
          </p:cNvPr>
          <p:cNvSpPr txBox="1"/>
          <p:nvPr/>
        </p:nvSpPr>
        <p:spPr>
          <a:xfrm>
            <a:off x="7029635" y="6478919"/>
            <a:ext cx="5162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For graph and logic: https://www.javatpoint.com/supervised-machine-learning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8989C-6E08-4FE8-AFDF-A1BB9304C123}"/>
              </a:ext>
            </a:extLst>
          </p:cNvPr>
          <p:cNvSpPr txBox="1"/>
          <p:nvPr/>
        </p:nvSpPr>
        <p:spPr>
          <a:xfrm>
            <a:off x="6737326" y="1048608"/>
            <a:ext cx="52399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0" dirty="0">
                <a:solidFill>
                  <a:srgbClr val="000000"/>
                </a:solidFill>
                <a:effectLst/>
              </a:rPr>
              <a:t>Cross Validation</a:t>
            </a:r>
            <a:r>
              <a:rPr lang="pl-PL" sz="1400" b="1" i="0" dirty="0">
                <a:solidFill>
                  <a:srgbClr val="000000"/>
                </a:solidFill>
                <a:effectLst/>
              </a:rPr>
              <a:t>:</a:t>
            </a:r>
            <a:r>
              <a:rPr lang="pl-PL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A statistical technique called cross-validation is used to measure the efficiency (or accuracy) of machine learning models. It serves as a safeguard against overfitting in predictive models, especially when the available data may be scarce. In cross-validation, you divide the data into a predetermined number of folds (or partitions), analyze each fold individually, and then average the total error estimate.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47EEA2-6C41-419D-876D-5ABB187C9440}"/>
              </a:ext>
            </a:extLst>
          </p:cNvPr>
          <p:cNvSpPr txBox="1"/>
          <p:nvPr/>
        </p:nvSpPr>
        <p:spPr>
          <a:xfrm>
            <a:off x="6737326" y="5077450"/>
            <a:ext cx="503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fontAlgn="base">
              <a:buFont typeface="+mj-lt"/>
              <a:buAutoNum type="arabicPeriod"/>
            </a:pPr>
            <a:r>
              <a:rPr lang="en-US" sz="1200" b="0" i="0" dirty="0">
                <a:effectLst/>
                <a:cs typeface="Poppins" panose="00000500000000000000" pitchFamily="2" charset="0"/>
              </a:rPr>
              <a:t>Randomly split your entire dataset into k number of folds (subsets)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b="0" i="0" dirty="0">
                <a:effectLst/>
                <a:cs typeface="Poppins" panose="00000500000000000000" pitchFamily="2" charset="0"/>
              </a:rPr>
              <a:t>For each fold in your dataset, build your model on k – 1 folds of the dataset. Then, test the model to check the effectiveness for kth fold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b="0" i="0" dirty="0">
                <a:effectLst/>
                <a:cs typeface="Poppins" panose="00000500000000000000" pitchFamily="2" charset="0"/>
              </a:rPr>
              <a:t>Repeat this until each of the k-folds has served as the test set</a:t>
            </a:r>
          </a:p>
          <a:p>
            <a:pPr marL="228600" indent="-228600" algn="l" fontAlgn="base">
              <a:buFont typeface="+mj-lt"/>
              <a:buAutoNum type="arabicPeriod"/>
            </a:pPr>
            <a:r>
              <a:rPr lang="en-US" sz="1200" b="0" i="0" dirty="0">
                <a:effectLst/>
                <a:cs typeface="Poppins" panose="00000500000000000000" pitchFamily="2" charset="0"/>
              </a:rPr>
              <a:t>The average of your k recorded accuracy is called the cross-validation accuracy and will serve as your performance metric for the model.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6C37E-EAD4-4FCB-AB1A-D63CB2CB6BBB}"/>
              </a:ext>
            </a:extLst>
          </p:cNvPr>
          <p:cNvSpPr txBox="1"/>
          <p:nvPr/>
        </p:nvSpPr>
        <p:spPr>
          <a:xfrm>
            <a:off x="6737326" y="2680585"/>
            <a:ext cx="240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i="0" dirty="0">
                <a:solidFill>
                  <a:srgbClr val="000000"/>
                </a:solidFill>
                <a:effectLst/>
                <a:latin typeface="inter-regular"/>
              </a:rPr>
              <a:t>K-fold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inter-regular"/>
              </a:rPr>
              <a:t>Cross Validation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2FF8925-E717-4FF5-BC3D-6706D516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64" y="2965584"/>
            <a:ext cx="3176506" cy="21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3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BC23AF-C95F-457A-A029-2F24D038DF25}"/>
              </a:ext>
            </a:extLst>
          </p:cNvPr>
          <p:cNvSpPr txBox="1"/>
          <p:nvPr/>
        </p:nvSpPr>
        <p:spPr>
          <a:xfrm>
            <a:off x="5120640" y="552091"/>
            <a:ext cx="6230114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EC54F-FD7A-4D4D-9FC2-8D8C0A9099F3}"/>
              </a:ext>
            </a:extLst>
          </p:cNvPr>
          <p:cNvSpPr txBox="1"/>
          <p:nvPr/>
        </p:nvSpPr>
        <p:spPr>
          <a:xfrm>
            <a:off x="214745" y="102082"/>
            <a:ext cx="7865226" cy="725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Confusion Matrix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82E68D81-43A2-4C1B-8E06-A31BC7B4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73187"/>
              </p:ext>
            </p:extLst>
          </p:nvPr>
        </p:nvGraphicFramePr>
        <p:xfrm>
          <a:off x="2273861" y="2362346"/>
          <a:ext cx="3212540" cy="239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270">
                  <a:extLst>
                    <a:ext uri="{9D8B030D-6E8A-4147-A177-3AD203B41FA5}">
                      <a16:colId xmlns:a16="http://schemas.microsoft.com/office/drawing/2014/main" val="1710162571"/>
                    </a:ext>
                  </a:extLst>
                </a:gridCol>
                <a:gridCol w="1606270">
                  <a:extLst>
                    <a:ext uri="{9D8B030D-6E8A-4147-A177-3AD203B41FA5}">
                      <a16:colId xmlns:a16="http://schemas.microsoft.com/office/drawing/2014/main" val="3824537862"/>
                    </a:ext>
                  </a:extLst>
                </a:gridCol>
              </a:tblGrid>
              <a:tr h="1197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62138"/>
                  </a:ext>
                </a:extLst>
              </a:tr>
              <a:tr h="119788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478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436B92-4D66-4CAE-B639-CA11DA2FD25A}"/>
              </a:ext>
            </a:extLst>
          </p:cNvPr>
          <p:cNvSpPr txBox="1"/>
          <p:nvPr/>
        </p:nvSpPr>
        <p:spPr>
          <a:xfrm>
            <a:off x="2550992" y="1914555"/>
            <a:ext cx="1227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0070C0"/>
                </a:solidFill>
                <a:effectLst/>
                <a:latin typeface="urw-din"/>
              </a:rPr>
              <a:t>Positive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10431-B3F0-41AA-B820-8B1E2FE1C276}"/>
              </a:ext>
            </a:extLst>
          </p:cNvPr>
          <p:cNvSpPr txBox="1"/>
          <p:nvPr/>
        </p:nvSpPr>
        <p:spPr>
          <a:xfrm>
            <a:off x="1045871" y="2722409"/>
            <a:ext cx="1227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0070C0"/>
                </a:solidFill>
                <a:effectLst/>
                <a:latin typeface="urw-din"/>
              </a:rPr>
              <a:t>Positive 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CF415-3BEA-40F4-B1FF-14248528D70F}"/>
              </a:ext>
            </a:extLst>
          </p:cNvPr>
          <p:cNvSpPr txBox="1"/>
          <p:nvPr/>
        </p:nvSpPr>
        <p:spPr>
          <a:xfrm>
            <a:off x="4086862" y="1909950"/>
            <a:ext cx="1227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3">
                    <a:lumMod val="50000"/>
                  </a:schemeClr>
                </a:solidFill>
                <a:effectLst/>
                <a:latin typeface="urw-din"/>
              </a:rPr>
              <a:t>Negative 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388C8-0E46-4B31-9D7D-1EA1E4B240D5}"/>
              </a:ext>
            </a:extLst>
          </p:cNvPr>
          <p:cNvSpPr txBox="1"/>
          <p:nvPr/>
        </p:nvSpPr>
        <p:spPr>
          <a:xfrm>
            <a:off x="970079" y="3836560"/>
            <a:ext cx="1227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3">
                    <a:lumMod val="50000"/>
                  </a:schemeClr>
                </a:solidFill>
                <a:effectLst/>
                <a:latin typeface="urw-din"/>
              </a:rPr>
              <a:t>Negative 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9DD92-71CB-4893-92CB-A34586412C74}"/>
              </a:ext>
            </a:extLst>
          </p:cNvPr>
          <p:cNvSpPr txBox="1"/>
          <p:nvPr/>
        </p:nvSpPr>
        <p:spPr>
          <a:xfrm>
            <a:off x="3164987" y="1380937"/>
            <a:ext cx="1573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00B0F0"/>
                </a:solidFill>
                <a:effectLst/>
                <a:latin typeface="urw-din"/>
              </a:rPr>
              <a:t>Actual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A0FFC-8613-407E-9467-9B70A6936E69}"/>
              </a:ext>
            </a:extLst>
          </p:cNvPr>
          <p:cNvSpPr txBox="1"/>
          <p:nvPr/>
        </p:nvSpPr>
        <p:spPr>
          <a:xfrm rot="16200000">
            <a:off x="-423722" y="3297950"/>
            <a:ext cx="2016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00B0F0"/>
                </a:solidFill>
                <a:effectLst/>
                <a:latin typeface="urw-din"/>
              </a:rPr>
              <a:t>Predicted 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371A2-AC6B-430F-BC00-798623349319}"/>
              </a:ext>
            </a:extLst>
          </p:cNvPr>
          <p:cNvSpPr txBox="1"/>
          <p:nvPr/>
        </p:nvSpPr>
        <p:spPr>
          <a:xfrm>
            <a:off x="259056" y="5242306"/>
            <a:ext cx="60973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It is a performance metric for machine learning classification problems with two or more classes as output. It is a table with four different predicted and actual values.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7CCED-92C1-477D-8C8B-0DC5C75C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059" y="875740"/>
            <a:ext cx="2838846" cy="828791"/>
          </a:xfrm>
          <a:prstGeom prst="rect">
            <a:avLst/>
          </a:prstGeom>
          <a:ln>
            <a:noFill/>
            <a:prstDash val="sysDot"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9DFEE2-395C-4D8F-B747-4DF979E3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059" y="2793193"/>
            <a:ext cx="2267266" cy="5239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126EB6-DAB6-4E2D-AB4D-56917F99F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61" y="4525606"/>
            <a:ext cx="3000794" cy="5811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6B0078-50B1-42B2-885A-6E3DC666E218}"/>
              </a:ext>
            </a:extLst>
          </p:cNvPr>
          <p:cNvSpPr txBox="1"/>
          <p:nvPr/>
        </p:nvSpPr>
        <p:spPr>
          <a:xfrm>
            <a:off x="6962582" y="5291785"/>
            <a:ext cx="45459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It is difficult to compare two models that have low precision but high recall. So</a:t>
            </a:r>
            <a:r>
              <a:rPr lang="pl-PL" sz="1200" dirty="0"/>
              <a:t>,</a:t>
            </a:r>
            <a:r>
              <a:rPr lang="en-US" sz="1200" dirty="0"/>
              <a:t> we use F-Score to make them comparable. The F-score is useful for measuring both recall and precision at the same time. It employs Harmonic Mean instead of Arithmetic Mean, punishing extreme values more severely.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F55790-AAE3-414E-AC27-97CDEA3D554E}"/>
              </a:ext>
            </a:extLst>
          </p:cNvPr>
          <p:cNvSpPr txBox="1"/>
          <p:nvPr/>
        </p:nvSpPr>
        <p:spPr>
          <a:xfrm>
            <a:off x="6962581" y="3350487"/>
            <a:ext cx="45459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above equation can be explained by asking how many of the classes we predicted to be positive are actually positive.</a:t>
            </a:r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</a:rPr>
              <a:t>Precision should be high as possible.</a:t>
            </a:r>
            <a:endParaRPr lang="pl-PL" sz="1200" dirty="0"/>
          </a:p>
          <a:p>
            <a:pPr algn="just"/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E6E30C-37D4-4552-955A-5FD1DE412427}"/>
              </a:ext>
            </a:extLst>
          </p:cNvPr>
          <p:cNvSpPr txBox="1"/>
          <p:nvPr/>
        </p:nvSpPr>
        <p:spPr>
          <a:xfrm>
            <a:off x="6975661" y="1795807"/>
            <a:ext cx="45459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above equation can be explained by stating how many of the positive classes we correctly predicted.</a:t>
            </a:r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</a:rPr>
              <a:t>Recall should be high as possible.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15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1075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Meiryo</vt:lpstr>
      <vt:lpstr>-apple-system</vt:lpstr>
      <vt:lpstr>Arial</vt:lpstr>
      <vt:lpstr>Calibri</vt:lpstr>
      <vt:lpstr>Calibri Light</vt:lpstr>
      <vt:lpstr>Helvetica Neue</vt:lpstr>
      <vt:lpstr>inter-regular</vt:lpstr>
      <vt:lpstr>Lato</vt:lpstr>
      <vt:lpstr>urw-din</vt:lpstr>
      <vt:lpstr>Office Theme</vt:lpstr>
      <vt:lpstr>Machine Learning- introduction</vt:lpstr>
      <vt:lpstr>Agenda for workshops:</vt:lpstr>
      <vt:lpstr>Agenda for today: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 introduction</dc:title>
  <dc:creator>Rokicka, Magdalena</dc:creator>
  <cp:lastModifiedBy>Rokicka, Magdalena</cp:lastModifiedBy>
  <cp:revision>104</cp:revision>
  <dcterms:created xsi:type="dcterms:W3CDTF">2022-10-04T08:45:15Z</dcterms:created>
  <dcterms:modified xsi:type="dcterms:W3CDTF">2022-11-29T17:11:15Z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7c19-e68f-4046-bf94-918d2dcc81ee_Enabled">
    <vt:lpwstr>true</vt:lpwstr>
  </property>
  <property fmtid="{D5CDD505-2E9C-101B-9397-08002B2CF9AE}" pid="3" name="MSIP_Label_a4e47c19-e68f-4046-bf94-918d2dcc81ee_SetDate">
    <vt:lpwstr>2022-10-04T09:41:04Z</vt:lpwstr>
  </property>
  <property fmtid="{D5CDD505-2E9C-101B-9397-08002B2CF9AE}" pid="4" name="MSIP_Label_a4e47c19-e68f-4046-bf94-918d2dcc81ee_Method">
    <vt:lpwstr>Standard</vt:lpwstr>
  </property>
  <property fmtid="{D5CDD505-2E9C-101B-9397-08002B2CF9AE}" pid="5" name="MSIP_Label_a4e47c19-e68f-4046-bf94-918d2dcc81ee_Name">
    <vt:lpwstr>Business Use Only</vt:lpwstr>
  </property>
  <property fmtid="{D5CDD505-2E9C-101B-9397-08002B2CF9AE}" pid="6" name="MSIP_Label_a4e47c19-e68f-4046-bf94-918d2dcc81ee_SiteId">
    <vt:lpwstr>34cd94b5-d86c-447f-8d9b-81b4ff94d329</vt:lpwstr>
  </property>
  <property fmtid="{D5CDD505-2E9C-101B-9397-08002B2CF9AE}" pid="7" name="MSIP_Label_a4e47c19-e68f-4046-bf94-918d2dcc81ee_ActionId">
    <vt:lpwstr>588d90a6-5b91-4963-a4e0-5782463cbd56</vt:lpwstr>
  </property>
  <property fmtid="{D5CDD505-2E9C-101B-9397-08002B2CF9AE}" pid="8" name="MSIP_Label_a4e47c19-e68f-4046-bf94-918d2dcc81ee_ContentBits">
    <vt:lpwstr>0</vt:lpwstr>
  </property>
</Properties>
</file>