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7"/>
  </p:notesMasterIdLst>
  <p:handoutMasterIdLst>
    <p:handoutMasterId r:id="rId28"/>
  </p:handoutMasterIdLst>
  <p:sldIdLst>
    <p:sldId id="2708" r:id="rId3"/>
    <p:sldId id="2387" r:id="rId4"/>
    <p:sldId id="2447" r:id="rId5"/>
    <p:sldId id="2605" r:id="rId6"/>
    <p:sldId id="2724" r:id="rId7"/>
    <p:sldId id="2725" r:id="rId8"/>
    <p:sldId id="2723" r:id="rId9"/>
    <p:sldId id="2726" r:id="rId10"/>
    <p:sldId id="2727" r:id="rId11"/>
    <p:sldId id="2728" r:id="rId12"/>
    <p:sldId id="2732" r:id="rId13"/>
    <p:sldId id="2729" r:id="rId14"/>
    <p:sldId id="2730" r:id="rId15"/>
    <p:sldId id="2731" r:id="rId16"/>
    <p:sldId id="2734" r:id="rId17"/>
    <p:sldId id="2735" r:id="rId18"/>
    <p:sldId id="2736" r:id="rId19"/>
    <p:sldId id="2737" r:id="rId20"/>
    <p:sldId id="2738" r:id="rId21"/>
    <p:sldId id="2740" r:id="rId22"/>
    <p:sldId id="2741" r:id="rId23"/>
    <p:sldId id="2739" r:id="rId24"/>
    <p:sldId id="2722" r:id="rId25"/>
    <p:sldId id="2742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CC99"/>
    <a:srgbClr val="00B050"/>
    <a:srgbClr val="C3E8CC"/>
    <a:srgbClr val="0000CC"/>
    <a:srgbClr val="7A81FF"/>
    <a:srgbClr val="FF00DF"/>
    <a:srgbClr val="FF00FF"/>
    <a:srgbClr val="269FA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7" autoAdjust="0"/>
    <p:restoredTop sz="84830" autoAdjust="0"/>
  </p:normalViewPr>
  <p:slideViewPr>
    <p:cSldViewPr snapToGrid="0">
      <p:cViewPr varScale="1">
        <p:scale>
          <a:sx n="75" d="100"/>
          <a:sy n="75" d="100"/>
        </p:scale>
        <p:origin x="1197" y="3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477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跳出整个循环；</a:t>
            </a:r>
            <a:r>
              <a:rPr lang="en-US" altLang="zh-CN" dirty="0"/>
              <a:t>continue</a:t>
            </a:r>
            <a:r>
              <a:rPr lang="zh-CN" altLang="en-US" dirty="0"/>
              <a:t>跳出循环中部分循环。</a:t>
            </a:r>
          </a:p>
        </p:txBody>
      </p:sp>
    </p:spTree>
    <p:extLst>
      <p:ext uri="{BB962C8B-B14F-4D97-AF65-F5344CB8AC3E}">
        <p14:creationId xmlns:p14="http://schemas.microsoft.com/office/powerpoint/2010/main" val="85487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函数提高程序可读性，文章段落类比。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9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模块看着文章小标题</a:t>
            </a:r>
          </a:p>
        </p:txBody>
      </p:sp>
    </p:spTree>
    <p:extLst>
      <p:ext uri="{BB962C8B-B14F-4D97-AF65-F5344CB8AC3E}">
        <p14:creationId xmlns:p14="http://schemas.microsoft.com/office/powerpoint/2010/main" val="3214464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看着文章大标题</a:t>
            </a:r>
          </a:p>
        </p:txBody>
      </p:sp>
    </p:spTree>
    <p:extLst>
      <p:ext uri="{BB962C8B-B14F-4D97-AF65-F5344CB8AC3E}">
        <p14:creationId xmlns:p14="http://schemas.microsoft.com/office/powerpoint/2010/main" val="189735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9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588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0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99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255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7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解释型：对应编译型</a:t>
            </a:r>
            <a:r>
              <a:rPr lang="en-US" altLang="zh-CN" dirty="0"/>
              <a:t>(</a:t>
            </a:r>
            <a:r>
              <a:rPr lang="zh-CN" altLang="en-US" dirty="0"/>
              <a:t>需先将代码编译为机器码再运行</a:t>
            </a:r>
            <a:r>
              <a:rPr lang="en-US" altLang="zh-CN" dirty="0"/>
              <a:t>)</a:t>
            </a:r>
            <a:r>
              <a:rPr lang="zh-CN" altLang="en-US" dirty="0"/>
              <a:t>。通过解释器解释，直接执行代码（编译和运行是连续步骤）。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高级编程语言：高度封装的编程语言。以人类日常语言为基础，对人类具有较高可读性的编程语言。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通用：能够用于不同领域的编程语言。反例，</a:t>
            </a:r>
            <a:r>
              <a:rPr lang="en-US" altLang="zh-CN" dirty="0"/>
              <a:t>ENVI-IDL</a:t>
            </a:r>
            <a:r>
              <a:rPr lang="zh-CN" altLang="en-US" dirty="0"/>
              <a:t>编程语言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范罗苏姆头发茂盛。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1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91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type()</a:t>
            </a:r>
            <a:r>
              <a:rPr lang="zh-CN" altLang="en-US" dirty="0"/>
              <a:t>获取类型</a:t>
            </a:r>
          </a:p>
        </p:txBody>
      </p:sp>
    </p:spTree>
    <p:extLst>
      <p:ext uri="{BB962C8B-B14F-4D97-AF65-F5344CB8AC3E}">
        <p14:creationId xmlns:p14="http://schemas.microsoft.com/office/powerpoint/2010/main" val="98869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创建变量不需要声明类型。</a:t>
            </a:r>
          </a:p>
        </p:txBody>
      </p:sp>
    </p:spTree>
    <p:extLst>
      <p:ext uri="{BB962C8B-B14F-4D97-AF65-F5344CB8AC3E}">
        <p14:creationId xmlns:p14="http://schemas.microsoft.com/office/powerpoint/2010/main" val="249759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Help:%E8%8B%B1%E8%AA%9E%E5%9C%8B%E9%9A%9B%E9%9F%B3%E6%A8%9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455817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编程基础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653580" cy="484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循环语句 (Loop statement) 又称重复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</a:t>
            </a: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，用于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反复执行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某种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。循环语句一般都与条件控制语句搭配使用，根据判断条件的返回值，决定是否执行循环体。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310E-A2A6-8DC0-9871-1DC78B0851BB}"/>
              </a:ext>
            </a:extLst>
          </p:cNvPr>
          <p:cNvGrpSpPr/>
          <p:nvPr/>
        </p:nvGrpSpPr>
        <p:grpSpPr>
          <a:xfrm>
            <a:off x="5682075" y="2325215"/>
            <a:ext cx="3247180" cy="3386565"/>
            <a:chOff x="5682075" y="1829379"/>
            <a:chExt cx="3247180" cy="3386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2FDB18-72FD-634A-5DA0-E9367156C8A6}"/>
                </a:ext>
              </a:extLst>
            </p:cNvPr>
            <p:cNvSpPr/>
            <p:nvPr/>
          </p:nvSpPr>
          <p:spPr>
            <a:xfrm>
              <a:off x="5682075" y="231671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循环条件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36FB50-34EA-A237-E4CA-F0BE8F02293B}"/>
                </a:ext>
              </a:extLst>
            </p:cNvPr>
            <p:cNvSpPr/>
            <p:nvPr/>
          </p:nvSpPr>
          <p:spPr>
            <a:xfrm>
              <a:off x="5682075" y="356596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F16E751-D6D1-8166-7B23-5C0684B1A6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>
              <a:off x="6724018" y="3132292"/>
              <a:ext cx="0" cy="43367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6059AD7-7202-DBA6-503E-D1311CDDB2A8}"/>
                </a:ext>
              </a:extLst>
            </p:cNvPr>
            <p:cNvCxnSpPr>
              <a:cxnSpLocks/>
              <a:endCxn id="5" idx="0"/>
            </p:cNvCxnSpPr>
            <p:nvPr/>
          </p:nvCxnSpPr>
          <p:spPr bwMode="auto">
            <a:xfrm>
              <a:off x="6724018" y="1829379"/>
              <a:ext cx="0" cy="4873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1BA7944-2524-D182-5B72-8A4AA3E00F8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7765961" y="2724506"/>
              <a:ext cx="264016" cy="249143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5D72AB84-0978-5B82-1032-E381A6B23A45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 bwMode="auto">
            <a:xfrm rot="5400000" flipH="1">
              <a:off x="5374529" y="3032053"/>
              <a:ext cx="1657036" cy="1041943"/>
            </a:xfrm>
            <a:prstGeom prst="bentConnector4">
              <a:avLst>
                <a:gd name="adj1" fmla="val -13796"/>
                <a:gd name="adj2" fmla="val 124412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D80ACF-3D26-2E94-9688-EC532DAADAC0}"/>
                </a:ext>
              </a:extLst>
            </p:cNvPr>
            <p:cNvSpPr txBox="1"/>
            <p:nvPr/>
          </p:nvSpPr>
          <p:spPr>
            <a:xfrm>
              <a:off x="8024327" y="3429000"/>
              <a:ext cx="904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6E5F04-BF75-2A37-322C-D7169B736A22}"/>
                </a:ext>
              </a:extLst>
            </p:cNvPr>
            <p:cNvSpPr txBox="1"/>
            <p:nvPr/>
          </p:nvSpPr>
          <p:spPr>
            <a:xfrm>
              <a:off x="6756212" y="3118365"/>
              <a:ext cx="104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483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4787734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中的循环语句包括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while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与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for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，前者通过判断是否满足特定条件，以决定是否重复执行某种操作；后者采用遍历的形式反复执行某种操作。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为了更加灵活的控制循环语句，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中还提供了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continue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等语句。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052DDC4-3246-1B3C-EF34-66067440EA89}"/>
              </a:ext>
            </a:extLst>
          </p:cNvPr>
          <p:cNvGrpSpPr/>
          <p:nvPr/>
        </p:nvGrpSpPr>
        <p:grpSpPr>
          <a:xfrm>
            <a:off x="5848350" y="3920618"/>
            <a:ext cx="3295651" cy="2715130"/>
            <a:chOff x="6403975" y="3976512"/>
            <a:chExt cx="2740025" cy="226140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162FAEB-1DB7-D845-F638-5C533CF6E59C}"/>
                </a:ext>
              </a:extLst>
            </p:cNvPr>
            <p:cNvSpPr/>
            <p:nvPr/>
          </p:nvSpPr>
          <p:spPr>
            <a:xfrm>
              <a:off x="7082107" y="3976512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E46F00D-C7DD-34BC-73D6-15DDDB072029}"/>
                </a:ext>
              </a:extLst>
            </p:cNvPr>
            <p:cNvSpPr/>
            <p:nvPr/>
          </p:nvSpPr>
          <p:spPr>
            <a:xfrm>
              <a:off x="6403975" y="4466920"/>
              <a:ext cx="1591159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元素集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2B46BB3-AC68-F2FA-DD5C-53019AF569CD}"/>
                </a:ext>
              </a:extLst>
            </p:cNvPr>
            <p:cNvSpPr/>
            <p:nvPr/>
          </p:nvSpPr>
          <p:spPr>
            <a:xfrm>
              <a:off x="6553200" y="5489886"/>
              <a:ext cx="1292709" cy="552344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0E8035-BBF4-301A-68AF-CF1F38D576CA}"/>
                </a:ext>
              </a:extLst>
            </p:cNvPr>
            <p:cNvSpPr/>
            <p:nvPr/>
          </p:nvSpPr>
          <p:spPr>
            <a:xfrm>
              <a:off x="8138900" y="6001048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A08140-4680-F675-00A2-3A0814E05D4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 bwMode="auto">
            <a:xfrm>
              <a:off x="7199555" y="4213385"/>
              <a:ext cx="0" cy="25353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16E459-F446-67C7-181E-76EBEB653C8E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>
              <a:off x="7199554" y="5101843"/>
              <a:ext cx="0" cy="388043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5B2402E-DE4E-F422-25D2-25202BA3C25B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 bwMode="auto">
            <a:xfrm rot="10800000">
              <a:off x="6403976" y="4784382"/>
              <a:ext cx="149225" cy="981676"/>
            </a:xfrm>
            <a:prstGeom prst="bentConnector3">
              <a:avLst>
                <a:gd name="adj1" fmla="val 22736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1DBB9C8-0742-DE75-2284-9749A2EDC28B}"/>
                </a:ext>
              </a:extLst>
            </p:cNvPr>
            <p:cNvCxnSpPr>
              <a:cxnSpLocks/>
              <a:stCxn id="10" idx="3"/>
              <a:endCxn id="27" idx="0"/>
            </p:cNvCxnSpPr>
            <p:nvPr/>
          </p:nvCxnSpPr>
          <p:spPr bwMode="auto">
            <a:xfrm>
              <a:off x="7995134" y="4784381"/>
              <a:ext cx="261215" cy="1216667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844747-4223-E5D6-BA2D-0FB6AC328F13}"/>
                </a:ext>
              </a:extLst>
            </p:cNvPr>
            <p:cNvSpPr txBox="1"/>
            <p:nvPr/>
          </p:nvSpPr>
          <p:spPr>
            <a:xfrm>
              <a:off x="7272864" y="5078882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22F7816-63C3-0C27-C6D9-25ECD9FE7520}"/>
                </a:ext>
              </a:extLst>
            </p:cNvPr>
            <p:cNvSpPr txBox="1"/>
            <p:nvPr/>
          </p:nvSpPr>
          <p:spPr>
            <a:xfrm>
              <a:off x="8256348" y="5030733"/>
              <a:ext cx="88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01DF4CB-7B32-BCB3-1A3A-C0474FF7E7D3}"/>
              </a:ext>
            </a:extLst>
          </p:cNvPr>
          <p:cNvGrpSpPr/>
          <p:nvPr/>
        </p:nvGrpSpPr>
        <p:grpSpPr>
          <a:xfrm>
            <a:off x="5848350" y="1174765"/>
            <a:ext cx="3287598" cy="2716250"/>
            <a:chOff x="6403976" y="1174766"/>
            <a:chExt cx="2731971" cy="23192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E97B50-99B3-64F9-20FA-EDF26F766881}"/>
                </a:ext>
              </a:extLst>
            </p:cNvPr>
            <p:cNvSpPr/>
            <p:nvPr/>
          </p:nvSpPr>
          <p:spPr>
            <a:xfrm>
              <a:off x="7074053" y="1174766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D58DAA6B-887B-6F89-A2C9-15246563EB02}"/>
                </a:ext>
              </a:extLst>
            </p:cNvPr>
            <p:cNvSpPr/>
            <p:nvPr/>
          </p:nvSpPr>
          <p:spPr>
            <a:xfrm>
              <a:off x="6403976" y="1695075"/>
              <a:ext cx="1591158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82DCEB7-44E4-078A-D7EF-C5910A9FD071}"/>
                </a:ext>
              </a:extLst>
            </p:cNvPr>
            <p:cNvSpPr/>
            <p:nvPr/>
          </p:nvSpPr>
          <p:spPr>
            <a:xfrm>
              <a:off x="6553200" y="2706668"/>
              <a:ext cx="1292709" cy="533906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C280EC-69EA-9868-7549-41CE5E3241E0}"/>
                </a:ext>
              </a:extLst>
            </p:cNvPr>
            <p:cNvSpPr/>
            <p:nvPr/>
          </p:nvSpPr>
          <p:spPr>
            <a:xfrm>
              <a:off x="8122793" y="3240574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E5B61-75AA-22F6-8BEC-F1C54F8EB53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auto">
            <a:xfrm>
              <a:off x="7199555" y="1428236"/>
              <a:ext cx="0" cy="266839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A1D1A88-5A81-6790-4308-4037292255C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 flipH="1">
              <a:off x="7199555" y="2329997"/>
              <a:ext cx="1" cy="37667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77973F6-C933-8190-2AE1-0677CB9026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>
              <a:off x="7995134" y="2012536"/>
              <a:ext cx="253161" cy="1228038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B486635-09B9-729E-1E44-521F1411C510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 bwMode="auto">
            <a:xfrm rot="10800000">
              <a:off x="6403977" y="2012536"/>
              <a:ext cx="149224" cy="961085"/>
            </a:xfrm>
            <a:prstGeom prst="bentConnector3">
              <a:avLst>
                <a:gd name="adj1" fmla="val 2273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1C49CF-030C-5275-F084-AE5321095BD6}"/>
                </a:ext>
              </a:extLst>
            </p:cNvPr>
            <p:cNvSpPr txBox="1"/>
            <p:nvPr/>
          </p:nvSpPr>
          <p:spPr>
            <a:xfrm>
              <a:off x="7211178" y="2318173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D30DFD6-20AA-FDC8-B2BA-6721A1FB1445}"/>
                </a:ext>
              </a:extLst>
            </p:cNvPr>
            <p:cNvSpPr txBox="1"/>
            <p:nvPr/>
          </p:nvSpPr>
          <p:spPr>
            <a:xfrm>
              <a:off x="8248294" y="2312540"/>
              <a:ext cx="887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87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372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概念：函数是组织好的，可重复使用的，用来实现单一，或相关联功能的代码段。函数包括声明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关键字、函数名、函数体、返回值、参数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CF792-0652-62F7-A374-D94E5BF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41" b="6821"/>
          <a:stretch/>
        </p:blipFill>
        <p:spPr>
          <a:xfrm>
            <a:off x="4823929" y="1980934"/>
            <a:ext cx="4016979" cy="2249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755C5E-03CF-2FA6-CF87-566B23A9171A}"/>
              </a:ext>
            </a:extLst>
          </p:cNvPr>
          <p:cNvSpPr txBox="1"/>
          <p:nvPr/>
        </p:nvSpPr>
        <p:spPr>
          <a:xfrm>
            <a:off x="311283" y="4674906"/>
            <a:ext cx="8529625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作用：函数能提高我们程序的模块性与代码的重复利用率。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提供了许多内置函数，比如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print()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type()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7"/>
            <a:ext cx="4277230" cy="576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为了便于编写和维护代码，将不同功能代码分类，分别放到不同的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600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文件中，以使得单个文件中代码相对较少。该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600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文件则称为模块（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module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）。模块可包含函数，类和变量，也能包含可执行的代码块。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4679630" y="1901019"/>
            <a:ext cx="4374785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927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54169" y="846748"/>
            <a:ext cx="8332631" cy="500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作用：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模块让你能够有逻辑地组织你的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代码。通过将相关代码分配到不同模块里，能使得代码更好用更易懂。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使用：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模块定义好后，我们可以使用 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import 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语句来引入模块，或者通过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from-import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语句从模块中导入一个特定功能。</a:t>
            </a:r>
          </a:p>
        </p:txBody>
      </p:sp>
    </p:spTree>
    <p:extLst>
      <p:ext uri="{BB962C8B-B14F-4D97-AF65-F5344CB8AC3E}">
        <p14:creationId xmlns:p14="http://schemas.microsoft.com/office/powerpoint/2010/main" val="7711751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1007462"/>
            <a:ext cx="4756776" cy="527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7.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5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在实际的编码环境中，已经存在大量模块，并且新模块还在不停被创建，为了避免模块名冲突，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又引入了按目录来组织模块的方法，称为包（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Package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66852-C6C2-0280-3E6B-ADF3F304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31" r="3806"/>
          <a:stretch/>
        </p:blipFill>
        <p:spPr>
          <a:xfrm>
            <a:off x="5261020" y="2119407"/>
            <a:ext cx="3507525" cy="358946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84298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Matlablib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4007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绘制图表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可视化数据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的 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库，由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John D. Hunter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于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2003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年创建。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它提供了广泛的绘图功能，适用于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科学计算、数据分析、机器学习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等领域。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是一个开源项目，广泛应用于科研、教育和工程等领域。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093E0-9703-9CA4-FAC0-04B3F1D50FE8}"/>
              </a:ext>
            </a:extLst>
          </p:cNvPr>
          <p:cNvSpPr txBox="1"/>
          <p:nvPr/>
        </p:nvSpPr>
        <p:spPr>
          <a:xfrm>
            <a:off x="1075386" y="6198945"/>
            <a:ext cx="7289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官方网站：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https://matplotlib.org/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DB755A-BF55-10B9-8ECB-4AB91D24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02" y="5185044"/>
            <a:ext cx="3765292" cy="8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33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92806" y="917313"/>
            <a:ext cx="8397024" cy="302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广泛的图表类型：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支持多种图表类型，包括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线图、散点图、柱状图、饼图、等高线图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等，适用于不同类型的数据可视化需求。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F278A8-1821-974F-1025-2FA6E57FA41B}"/>
              </a:ext>
            </a:extLst>
          </p:cNvPr>
          <p:cNvGrpSpPr/>
          <p:nvPr/>
        </p:nvGrpSpPr>
        <p:grpSpPr>
          <a:xfrm>
            <a:off x="689019" y="4061818"/>
            <a:ext cx="4046348" cy="2521740"/>
            <a:chOff x="856445" y="4213065"/>
            <a:chExt cx="3875003" cy="238964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423EAC-807F-92A8-41C2-724393EB3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445" y="4213065"/>
              <a:ext cx="3875003" cy="201856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5023C4-0AC2-3447-80B1-5FB4FCE577EF}"/>
                </a:ext>
              </a:extLst>
            </p:cNvPr>
            <p:cNvSpPr txBox="1"/>
            <p:nvPr/>
          </p:nvSpPr>
          <p:spPr>
            <a:xfrm>
              <a:off x="1101144" y="6233379"/>
              <a:ext cx="3630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5AD5DE-04A4-2604-1EC8-511424A95CBA}"/>
              </a:ext>
            </a:extLst>
          </p:cNvPr>
          <p:cNvGrpSpPr/>
          <p:nvPr/>
        </p:nvGrpSpPr>
        <p:grpSpPr>
          <a:xfrm>
            <a:off x="4836015" y="4061908"/>
            <a:ext cx="3953815" cy="2520048"/>
            <a:chOff x="5003442" y="4213065"/>
            <a:chExt cx="3786388" cy="238804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6985B2B-8E21-7FE1-C635-8FA5A3990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3442" y="4213065"/>
              <a:ext cx="3747752" cy="2033193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F5AB12E-41FC-FCCE-14E0-1ABBC5E13ED1}"/>
                </a:ext>
              </a:extLst>
            </p:cNvPr>
            <p:cNvSpPr txBox="1"/>
            <p:nvPr/>
          </p:nvSpPr>
          <p:spPr>
            <a:xfrm>
              <a:off x="5134986" y="6231776"/>
              <a:ext cx="365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689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高度可定制：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用户可以通过设置参数和使用不同的函数调整图表的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样式、颜色、标签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等，以满足个性化的需求。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丰富的文档和社区支持：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有详细的文档和示例，而且有一个活跃的社区，用户可以在社区中获取帮助和交流经验。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FF92E-757B-0758-AE2F-425F6DBAB254}"/>
              </a:ext>
            </a:extLst>
          </p:cNvPr>
          <p:cNvSpPr txBox="1"/>
          <p:nvPr/>
        </p:nvSpPr>
        <p:spPr>
          <a:xfrm>
            <a:off x="560230" y="6007842"/>
            <a:ext cx="7823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开源项目网址：https://github.com/matplotlib/matplotlib</a:t>
            </a:r>
          </a:p>
        </p:txBody>
      </p:sp>
    </p:spTree>
    <p:extLst>
      <p:ext uri="{BB962C8B-B14F-4D97-AF65-F5344CB8AC3E}">
        <p14:creationId xmlns:p14="http://schemas.microsoft.com/office/powerpoint/2010/main" val="33797826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4247979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Matplotlib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可视化简介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548879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安装与导入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p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ip</a:t>
            </a:r>
            <a:r>
              <a:rPr lang="zh-CN" altLang="en-US" sz="2800" b="1" i="0" dirty="0">
                <a:solidFill>
                  <a:srgbClr val="C0341D"/>
                </a:solidFill>
                <a:effectLst/>
                <a:latin typeface="ui-monospace"/>
              </a:rPr>
              <a:t>安装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: 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pip install matplotlib</a:t>
            </a:r>
          </a:p>
          <a:p>
            <a:pPr algn="just"/>
            <a:r>
              <a:rPr lang="en-US" altLang="zh-CN" sz="2800" b="1" dirty="0" err="1">
                <a:solidFill>
                  <a:srgbClr val="C0341D"/>
                </a:solidFill>
                <a:latin typeface="ui-monospace"/>
              </a:rPr>
              <a:t>conda</a:t>
            </a:r>
            <a:r>
              <a:rPr lang="zh-CN" altLang="en-US" sz="2800" b="1" dirty="0">
                <a:solidFill>
                  <a:srgbClr val="C0341D"/>
                </a:solidFill>
                <a:latin typeface="ui-monospace"/>
              </a:rPr>
              <a:t>安装</a:t>
            </a:r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: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conda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 install matplotlib</a:t>
            </a:r>
          </a:p>
          <a:p>
            <a:pPr algn="just"/>
            <a:r>
              <a:rPr lang="zh-CN" altLang="en-US" sz="2800" b="1" dirty="0">
                <a:solidFill>
                  <a:schemeClr val="bg2"/>
                </a:solidFill>
                <a:latin typeface="ui-monospace"/>
              </a:rPr>
              <a:t>导入：</a:t>
            </a:r>
            <a:endParaRPr lang="en-US" altLang="zh-CN" sz="2800" b="1" dirty="0">
              <a:solidFill>
                <a:schemeClr val="bg2"/>
              </a:solidFill>
              <a:latin typeface="ui-monospace"/>
            </a:endParaRPr>
          </a:p>
          <a:p>
            <a:pPr algn="just"/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CN" sz="28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CN" sz="2800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99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83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绘图基础</a:t>
            </a:r>
            <a:endParaRPr lang="en-US" altLang="zh-CN" sz="2800" b="1" dirty="0">
              <a:solidFill>
                <a:srgbClr val="C0341D"/>
              </a:solidFill>
              <a:latin typeface="ui-monospac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A1B9E0-27F4-C704-CD7B-2FC76C65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17" y="1788491"/>
            <a:ext cx="4597614" cy="46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703EF-B756-13AB-E292-EFB0C7F85F3A}"/>
              </a:ext>
            </a:extLst>
          </p:cNvPr>
          <p:cNvSpPr txBox="1"/>
          <p:nvPr/>
        </p:nvSpPr>
        <p:spPr>
          <a:xfrm>
            <a:off x="270598" y="1997535"/>
            <a:ext cx="3986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Figure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：画板；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Axes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：画布，一个画板可绘制多幅画布；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Title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：画布标题；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：坐标轴，分为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：坐标轴标签，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xlabel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ylabel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132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499" y="923752"/>
            <a:ext cx="6141255" cy="495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开源库常用函数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plt.figure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plt.subplots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：创建包含任意多幅画纸的画板。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.plot()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：绘制线性图；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.scatter()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：绘制散点图；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.bar()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：绘制柱状图；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imshow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：图像显示。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37642-8683-F1DA-F4CA-1085145DEE54}"/>
              </a:ext>
            </a:extLst>
          </p:cNvPr>
          <p:cNvSpPr txBox="1"/>
          <p:nvPr/>
        </p:nvSpPr>
        <p:spPr>
          <a:xfrm>
            <a:off x="4107733" y="3379014"/>
            <a:ext cx="4573254" cy="2571666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画纸设置常用函数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ax.set_title()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：设置标题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ax.set_xlabel()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坐标轴标签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ax.tick_params()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：设置坐标轴刻度。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3164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238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练习课程所学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基础编程；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开源库使用。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第二次选做作业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160421"/>
            <a:ext cx="844543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家乡所在地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遥感影像一幅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）配置开源项目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https://github.com/xinluo2018/WatNet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运行环境。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）根据开源项目使用说明，利用开源项目代码提取家乡所在地水体信息。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）制作家乡所在地水体专题地图。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637347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题目：开源项目运行环境配置及使用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35086" y="1472601"/>
            <a:ext cx="5133863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（英国发音：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/ˈpaɪθən/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；美国发音：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/ˈpaɪθɑːn/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），是一种广泛使用的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解释型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高级的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通用的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吉多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1980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年代后期开始研发，于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1991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年首次发布的编程语言。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9F6CD5-270F-AD2C-1153-8170963A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20" y="1433854"/>
            <a:ext cx="2775658" cy="41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F871B1-EAE8-7534-2805-0EB36E0D9C90}"/>
              </a:ext>
            </a:extLst>
          </p:cNvPr>
          <p:cNvSpPr txBox="1"/>
          <p:nvPr/>
        </p:nvSpPr>
        <p:spPr>
          <a:xfrm>
            <a:off x="5732820" y="5586414"/>
            <a:ext cx="27756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2"/>
                </a:solidFill>
                <a:latin typeface="+mn-ea"/>
                <a:ea typeface="+mn-ea"/>
              </a:rPr>
              <a:t>吉多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endParaRPr lang="en-US" altLang="zh-CN" sz="1800" dirty="0">
              <a:solidFill>
                <a:srgbClr val="151515"/>
              </a:solidFill>
              <a:latin typeface="+mn-ea"/>
              <a:ea typeface="+mn-ea"/>
            </a:endParaRPr>
          </a:p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（摄于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2006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zh-CN" altLang="en-US" sz="1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89332"/>
            <a:ext cx="4022864" cy="367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的设计哲学，强调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。相比于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语言或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让开发者能够用更少的代码表达想法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29464D-8065-7C6D-E2B4-8C76D002430A}"/>
              </a:ext>
            </a:extLst>
          </p:cNvPr>
          <p:cNvGrpSpPr/>
          <p:nvPr/>
        </p:nvGrpSpPr>
        <p:grpSpPr>
          <a:xfrm>
            <a:off x="4408988" y="1282210"/>
            <a:ext cx="4617262" cy="2350630"/>
            <a:chOff x="4265480" y="1444374"/>
            <a:chExt cx="4747891" cy="235063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680B48F-5950-7F4F-4FE2-3B263AFDC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963" y="1851496"/>
              <a:ext cx="4741408" cy="194350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DAFA4E-D3F7-C2EC-494B-3A08BA9CB11D}"/>
                </a:ext>
              </a:extLst>
            </p:cNvPr>
            <p:cNvSpPr txBox="1"/>
            <p:nvPr/>
          </p:nvSpPr>
          <p:spPr>
            <a:xfrm>
              <a:off x="4265480" y="1444374"/>
              <a:ext cx="4741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C</a:t>
              </a:r>
              <a:r>
                <a:rPr lang="zh-CN" altLang="en-US" sz="2200" b="1" dirty="0">
                  <a:solidFill>
                    <a:srgbClr val="00B050"/>
                  </a:solidFill>
                  <a:latin typeface="+mn-ea"/>
                  <a:ea typeface="+mn-ea"/>
                </a:rPr>
                <a:t>语言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931663A-00D0-B0A4-01B6-40831AD07B6B}"/>
              </a:ext>
            </a:extLst>
          </p:cNvPr>
          <p:cNvGrpSpPr/>
          <p:nvPr/>
        </p:nvGrpSpPr>
        <p:grpSpPr>
          <a:xfrm>
            <a:off x="4422050" y="3645902"/>
            <a:ext cx="4610958" cy="1656227"/>
            <a:chOff x="4271962" y="3813127"/>
            <a:chExt cx="4741409" cy="1656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E466837-FB43-79DE-A9EC-822EB8AC5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962" y="4187594"/>
              <a:ext cx="4741409" cy="128176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311F16-09EF-F498-7EFB-A1324ABA72E2}"/>
                </a:ext>
              </a:extLst>
            </p:cNvPr>
            <p:cNvSpPr txBox="1"/>
            <p:nvPr/>
          </p:nvSpPr>
          <p:spPr>
            <a:xfrm>
              <a:off x="4284204" y="3813127"/>
              <a:ext cx="4729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JAVA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BCAAFE-EC7F-F2ED-F313-2E4F57C52873}"/>
              </a:ext>
            </a:extLst>
          </p:cNvPr>
          <p:cNvGrpSpPr/>
          <p:nvPr/>
        </p:nvGrpSpPr>
        <p:grpSpPr>
          <a:xfrm>
            <a:off x="4434292" y="5288340"/>
            <a:ext cx="4617262" cy="1244751"/>
            <a:chOff x="4265480" y="5384897"/>
            <a:chExt cx="4747891" cy="124475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63200F9-3801-6655-4303-8E40B86C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5480" y="5801292"/>
              <a:ext cx="4747891" cy="82835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CE082D-7C58-EB19-487B-AF76E1109811}"/>
                </a:ext>
              </a:extLst>
            </p:cNvPr>
            <p:cNvSpPr txBox="1"/>
            <p:nvPr/>
          </p:nvSpPr>
          <p:spPr>
            <a:xfrm>
              <a:off x="4271962" y="5384897"/>
              <a:ext cx="47414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Python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902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2408" y="1462427"/>
            <a:ext cx="8640963" cy="141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为什么流行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?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，对初学者友好。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图1.1 Python 拥有丰富的生态系统">
            <a:extLst>
              <a:ext uri="{FF2B5EF4-FFF2-40B4-BE49-F238E27FC236}">
                <a16:creationId xmlns:a16="http://schemas.microsoft.com/office/drawing/2014/main" id="{AAC73176-B659-3538-0003-38733D33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3288870"/>
            <a:ext cx="5093320" cy="298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80D258-7A2F-FAD8-6FC0-04714DD16862}"/>
              </a:ext>
            </a:extLst>
          </p:cNvPr>
          <p:cNvSpPr txBox="1"/>
          <p:nvPr/>
        </p:nvSpPr>
        <p:spPr>
          <a:xfrm>
            <a:off x="372409" y="3069771"/>
            <a:ext cx="3822220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丰富的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生态系统，包含众多第三方开源库。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近年来机器学习、深度学习、人工智能技术的广泛应用。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5650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70012" y="2275086"/>
            <a:ext cx="4194857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Bool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布尔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True/False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Number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数字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String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字符串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4. List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列表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：有序元素集合，用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[]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5. Tuple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元组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：类似于列表，但元素不能更改，用 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12FD9-6A70-2645-06DB-830CEA45819A}"/>
              </a:ext>
            </a:extLst>
          </p:cNvPr>
          <p:cNvSpPr txBox="1"/>
          <p:nvPr/>
        </p:nvSpPr>
        <p:spPr>
          <a:xfrm>
            <a:off x="4979194" y="2892968"/>
            <a:ext cx="3682578" cy="32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6. Dictionary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字典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；无序元素集合，元素以</a:t>
            </a:r>
            <a:r>
              <a:rPr lang="zh-CN" altLang="en-US" sz="2200" u="sng" dirty="0">
                <a:solidFill>
                  <a:srgbClr val="151515"/>
                </a:solidFill>
                <a:latin typeface="+mn-ea"/>
                <a:ea typeface="+mn-ea"/>
              </a:rPr>
              <a:t>键值对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存在。用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7. Set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集合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：元素可变、无序、且不能重复的元素集合。用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DF381-026A-FB3F-53FB-4D3DB8C13ADB}"/>
              </a:ext>
            </a:extLst>
          </p:cNvPr>
          <p:cNvSpPr txBox="1"/>
          <p:nvPr/>
        </p:nvSpPr>
        <p:spPr>
          <a:xfrm>
            <a:off x="2085975" y="1601633"/>
            <a:ext cx="53721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主要包含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种数据类型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4448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226260" cy="268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变量与赋值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中，变量是用来存储数据的容器，变量的赋值是将一个值或表达式赋给一个变量。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中的变量赋值是动态的，即可将不同类型的值赋给同一个变量。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0043E-E3D8-AEBA-993F-1E1A68C0366D}"/>
              </a:ext>
            </a:extLst>
          </p:cNvPr>
          <p:cNvSpPr txBox="1"/>
          <p:nvPr/>
        </p:nvSpPr>
        <p:spPr>
          <a:xfrm>
            <a:off x="317665" y="3542003"/>
            <a:ext cx="8563370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注意：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变量名字可以包括任何字母或数字（a-z，A-Z，0-9）以及下划线（_）；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但</a:t>
            </a:r>
            <a:r>
              <a:rPr lang="zh-CN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不可以由数字打头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变量名也应避免和其它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保留的特殊名字冲突，如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for, int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4963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5225520" cy="576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条件语句是通过一条或多条语句的执行结果（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False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）来决定是否执行代码块。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条件判断一般通过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if-</a:t>
            </a:r>
            <a:r>
              <a:rPr lang="en-US" altLang="zh-CN" sz="2500" b="1" u="sng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-else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语句实现。要么“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if”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区块的代码被执行，要么一个“</a:t>
            </a:r>
            <a:r>
              <a:rPr lang="en-US" altLang="zh-CN" sz="2500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else”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18C9E3-0F1A-A6F5-02AA-0B73FD93D1A3}"/>
              </a:ext>
            </a:extLst>
          </p:cNvPr>
          <p:cNvGrpSpPr/>
          <p:nvPr/>
        </p:nvGrpSpPr>
        <p:grpSpPr>
          <a:xfrm>
            <a:off x="5520474" y="1374707"/>
            <a:ext cx="3497884" cy="4730140"/>
            <a:chOff x="5508523" y="1278957"/>
            <a:chExt cx="3497884" cy="47301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037E90-C543-B3BF-0515-994D952BA3AD}"/>
                </a:ext>
              </a:extLst>
            </p:cNvPr>
            <p:cNvSpPr/>
            <p:nvPr/>
          </p:nvSpPr>
          <p:spPr>
            <a:xfrm>
              <a:off x="5702071" y="4351910"/>
              <a:ext cx="1862032" cy="69754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条件代码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A4FF0D2-99F8-C708-CF13-E5A0FFB8E6B5}"/>
                </a:ext>
              </a:extLst>
            </p:cNvPr>
            <p:cNvSpPr/>
            <p:nvPr/>
          </p:nvSpPr>
          <p:spPr>
            <a:xfrm>
              <a:off x="5508523" y="2179273"/>
              <a:ext cx="2249129" cy="794052"/>
            </a:xfrm>
            <a:prstGeom prst="diamond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9231CB-8B36-D956-749D-3500DCB1ABBA}"/>
                </a:ext>
              </a:extLst>
            </p:cNvPr>
            <p:cNvSpPr/>
            <p:nvPr/>
          </p:nvSpPr>
          <p:spPr>
            <a:xfrm>
              <a:off x="6478229" y="1278957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CA97CB2-CA55-635A-316D-75D20462DAD1}"/>
                </a:ext>
              </a:extLst>
            </p:cNvPr>
            <p:cNvSpPr/>
            <p:nvPr/>
          </p:nvSpPr>
          <p:spPr>
            <a:xfrm>
              <a:off x="6478229" y="5706756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680E97-53A0-EAF2-3C08-9F6913A69168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 bwMode="auto">
            <a:xfrm>
              <a:off x="6633087" y="1581298"/>
              <a:ext cx="1" cy="59797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F340BA-D08D-1954-B7A7-817880C6D73D}"/>
                </a:ext>
              </a:extLst>
            </p:cNvPr>
            <p:cNvCxnSpPr>
              <a:cxnSpLocks/>
              <a:stCxn id="35" idx="2"/>
              <a:endCxn id="4" idx="0"/>
            </p:cNvCxnSpPr>
            <p:nvPr/>
          </p:nvCxnSpPr>
          <p:spPr bwMode="auto">
            <a:xfrm>
              <a:off x="6631467" y="3760573"/>
              <a:ext cx="1620" cy="5913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23391E-E90F-AFF2-54B1-8BB505910B1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6633087" y="5049456"/>
              <a:ext cx="0" cy="6573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9F03EEB3-00D9-CBE5-AB06-7796F691FF53}"/>
                </a:ext>
              </a:extLst>
            </p:cNvPr>
            <p:cNvCxnSpPr>
              <a:cxnSpLocks/>
              <a:stCxn id="38" idx="2"/>
              <a:endCxn id="7" idx="6"/>
            </p:cNvCxnSpPr>
            <p:nvPr/>
          </p:nvCxnSpPr>
          <p:spPr bwMode="auto">
            <a:xfrm rot="5400000">
              <a:off x="6703120" y="4224054"/>
              <a:ext cx="1718698" cy="154904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6DC0F8D-AC1F-F572-261D-8B536E7C5A01}"/>
                </a:ext>
              </a:extLst>
            </p:cNvPr>
            <p:cNvCxnSpPr>
              <a:cxnSpLocks/>
              <a:stCxn id="38" idx="0"/>
              <a:endCxn id="5" idx="3"/>
            </p:cNvCxnSpPr>
            <p:nvPr/>
          </p:nvCxnSpPr>
          <p:spPr bwMode="auto">
            <a:xfrm rot="16200000" flipV="1">
              <a:off x="7450524" y="2883427"/>
              <a:ext cx="1193598" cy="579341"/>
            </a:xfrm>
            <a:prstGeom prst="bentConnector2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EEDFF-3E0A-9377-5B2F-E37FF44321F2}"/>
                </a:ext>
              </a:extLst>
            </p:cNvPr>
            <p:cNvSpPr txBox="1"/>
            <p:nvPr/>
          </p:nvSpPr>
          <p:spPr>
            <a:xfrm>
              <a:off x="5856942" y="3391241"/>
              <a:ext cx="15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满足条件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6AD53-817B-D66B-BC02-0A5702D32E00}"/>
                </a:ext>
              </a:extLst>
            </p:cNvPr>
            <p:cNvSpPr txBox="1"/>
            <p:nvPr/>
          </p:nvSpPr>
          <p:spPr>
            <a:xfrm>
              <a:off x="7667579" y="3769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不满足条件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C5BE3EA-88A7-7B83-5447-842977E52C73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 bwMode="auto">
            <a:xfrm flipH="1">
              <a:off x="6631467" y="2973325"/>
              <a:ext cx="1621" cy="41791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3623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110334</TotalTime>
  <Words>1683</Words>
  <Application>Microsoft Office PowerPoint</Application>
  <PresentationFormat>全屏显示(4:3)</PresentationFormat>
  <Paragraphs>168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ui-monospace</vt:lpstr>
      <vt:lpstr>ui-sans-serif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13126</cp:revision>
  <dcterms:created xsi:type="dcterms:W3CDTF">2004-07-09T11:40:27Z</dcterms:created>
  <dcterms:modified xsi:type="dcterms:W3CDTF">2024-09-30T04:55:43Z</dcterms:modified>
</cp:coreProperties>
</file>