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85" r:id="rId16"/>
    <p:sldId id="2784" r:id="rId17"/>
    <p:sldId id="2788" r:id="rId18"/>
    <p:sldId id="2780" r:id="rId19"/>
    <p:sldId id="2743" r:id="rId20"/>
    <p:sldId id="2767" r:id="rId21"/>
    <p:sldId id="2783" r:id="rId22"/>
    <p:sldId id="2781" r:id="rId23"/>
    <p:sldId id="2782" r:id="rId24"/>
    <p:sldId id="2786" r:id="rId25"/>
    <p:sldId id="2787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CC"/>
    <a:srgbClr val="7A81FF"/>
    <a:srgbClr val="FF00DF"/>
    <a:srgbClr val="C3E8CC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54" autoAdjust="0"/>
    <p:restoredTop sz="94680" autoAdjust="0"/>
  </p:normalViewPr>
  <p:slideViewPr>
    <p:cSldViewPr snapToGrid="0">
      <p:cViewPr varScale="1">
        <p:scale>
          <a:sx n="88" d="100"/>
          <a:sy n="88" d="100"/>
        </p:scale>
        <p:origin x="453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03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13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98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13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6086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GDAL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开源库及遥感栅格数据处理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主要函数：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ReprojectImage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eResampleAlg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/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dsetNameOrDestDS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srcDSOrSrcDSTab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   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dstSRS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xRes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yRes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resampleAlg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7E3C641-BF12-74F5-69DE-46A0DA04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B2252F4-B93D-8671-6631-6875418C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F97866-6F35-2D59-2D06-C7BDC9A1ACDD}"/>
              </a:ext>
            </a:extLst>
          </p:cNvPr>
          <p:cNvSpPr txBox="1"/>
          <p:nvPr/>
        </p:nvSpPr>
        <p:spPr>
          <a:xfrm>
            <a:off x="1448872" y="2274838"/>
            <a:ext cx="5926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7200" b="1" dirty="0">
                <a:solidFill>
                  <a:srgbClr val="FF0000"/>
                </a:solidFill>
              </a:rPr>
              <a:t>#</a:t>
            </a:r>
            <a:r>
              <a:rPr lang="zh-CN" altLang="en-US" sz="7200" b="1" dirty="0">
                <a:solidFill>
                  <a:srgbClr val="FF0000"/>
                </a:solidFill>
              </a:rPr>
              <a:t>腾讯会议：</a:t>
            </a:r>
            <a:r>
              <a:rPr lang="en-US" altLang="zh-CN" sz="7200" b="1" dirty="0">
                <a:solidFill>
                  <a:srgbClr val="FF0000"/>
                </a:solidFill>
              </a:rPr>
              <a:t>293-743-367</a:t>
            </a:r>
            <a:endParaRPr lang="zh-CN" alt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8818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11243"/>
              </p:ext>
            </p:extLst>
          </p:nvPr>
        </p:nvGraphicFramePr>
        <p:xfrm>
          <a:off x="777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1738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68575"/>
              </p:ext>
            </p:extLst>
          </p:nvPr>
        </p:nvGraphicFramePr>
        <p:xfrm>
          <a:off x="6004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555746" y="2979568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907188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872034" y="31698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140512936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2305715" y="3848099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137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101403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066249" y="33095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6547753" y="3818218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5353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495"/>
              </p:ext>
            </p:extLst>
          </p:nvPr>
        </p:nvGraphicFramePr>
        <p:xfrm>
          <a:off x="5353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7218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4971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、影像拼接、裁剪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主要函数或命令：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;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gdal_merge.py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 图像波段运算、图像直方图分割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以利用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MNDWI</a:t>
            </a: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指数进行水体提取为例。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三、矢量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栅格数据交互处理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三、矢量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栅格数据交互处理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27106-7FAA-7DB9-6B73-C3C3BDD043CF}"/>
              </a:ext>
            </a:extLst>
          </p:cNvPr>
          <p:cNvSpPr txBox="1"/>
          <p:nvPr/>
        </p:nvSpPr>
        <p:spPr>
          <a:xfrm>
            <a:off x="540823" y="1167372"/>
            <a:ext cx="7317716" cy="4971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gdal_polygonize.py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151515"/>
                </a:solidFill>
                <a:latin typeface="+mn-ea"/>
                <a:ea typeface="+mn-ea"/>
              </a:rPr>
              <a:t>gdal.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RasterizeLayer</a:t>
            </a:r>
            <a:r>
              <a:rPr lang="en-US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gdal_rasterize</a:t>
            </a:r>
            <a:endParaRPr lang="en-US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()/</a:t>
            </a:r>
            <a:r>
              <a:rPr lang="en-US" altLang="zh-CN" sz="2800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389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2882730"/>
            <a:ext cx="5751190" cy="717997"/>
            <a:chOff x="2121801" y="3511390"/>
            <a:chExt cx="513615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9913" y="3574470"/>
              <a:ext cx="445803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1892676"/>
            <a:ext cx="6150434" cy="772176"/>
            <a:chOff x="2121802" y="2115450"/>
            <a:chExt cx="482940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8026" y="2173516"/>
              <a:ext cx="423317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3849081"/>
            <a:ext cx="5860660" cy="717997"/>
            <a:chOff x="2121801" y="3511390"/>
            <a:chExt cx="5233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99913" y="3574470"/>
              <a:ext cx="4555802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-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数据交互处理</a:t>
              </a:r>
            </a:p>
          </p:txBody>
        </p:sp>
      </p:grpSp>
      <p:grpSp>
        <p:nvGrpSpPr>
          <p:cNvPr id="9" name="Group 6">
            <a:extLst>
              <a:ext uri="{FF2B5EF4-FFF2-40B4-BE49-F238E27FC236}">
                <a16:creationId xmlns:a16="http://schemas.microsoft.com/office/drawing/2014/main" id="{ACC36BA5-0890-8D2B-CF8D-0EC3870A0E5D}"/>
              </a:ext>
            </a:extLst>
          </p:cNvPr>
          <p:cNvGrpSpPr/>
          <p:nvPr/>
        </p:nvGrpSpPr>
        <p:grpSpPr>
          <a:xfrm>
            <a:off x="2130680" y="4918067"/>
            <a:ext cx="4791714" cy="717997"/>
            <a:chOff x="2121801" y="3511390"/>
            <a:chExt cx="4279282" cy="576000"/>
          </a:xfrm>
        </p:grpSpPr>
        <p:sp>
          <p:nvSpPr>
            <p:cNvPr id="10" name="椭圆 12">
              <a:extLst>
                <a:ext uri="{FF2B5EF4-FFF2-40B4-BE49-F238E27FC236}">
                  <a16:creationId xmlns:a16="http://schemas.microsoft.com/office/drawing/2014/main" id="{3FC24821-3A64-89BD-F834-D1F206016DA1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四</a:t>
              </a:r>
            </a:p>
          </p:txBody>
        </p:sp>
        <p:sp>
          <p:nvSpPr>
            <p:cNvPr id="12" name="矩形 13">
              <a:extLst>
                <a:ext uri="{FF2B5EF4-FFF2-40B4-BE49-F238E27FC236}">
                  <a16:creationId xmlns:a16="http://schemas.microsoft.com/office/drawing/2014/main" id="{1E5DDD4B-9D84-FDBC-DCB0-D62A48391524}"/>
                </a:ext>
              </a:extLst>
            </p:cNvPr>
            <p:cNvSpPr/>
            <p:nvPr/>
          </p:nvSpPr>
          <p:spPr>
            <a:xfrm>
              <a:off x="2799913" y="3574470"/>
              <a:ext cx="360117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命令行工具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四、命令行工具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2550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三、命令行工具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1840E2-D0A3-3759-FDC8-6EABC891FD47}"/>
              </a:ext>
            </a:extLst>
          </p:cNvPr>
          <p:cNvSpPr txBox="1"/>
          <p:nvPr/>
        </p:nvSpPr>
        <p:spPr>
          <a:xfrm>
            <a:off x="238258" y="993669"/>
            <a:ext cx="8573023" cy="3412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重采样（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指定分辨率</a:t>
            </a:r>
            <a:r>
              <a:rPr lang="en-US" altLang="zh-CN" sz="2000" dirty="0">
                <a:solidFill>
                  <a:srgbClr val="00B050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指定输出尺寸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-tr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100 100 / 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	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-r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average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-outsize 100 100 /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	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-r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average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path_out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    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AD169F-532C-9187-1295-D2CA2852F875}"/>
              </a:ext>
            </a:extLst>
          </p:cNvPr>
          <p:cNvSpPr txBox="1"/>
          <p:nvPr/>
        </p:nvSpPr>
        <p:spPr>
          <a:xfrm>
            <a:off x="238259" y="4494330"/>
            <a:ext cx="8905742" cy="194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裁剪（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指定空间范围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gdal_translate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chemeClr val="bg1"/>
                </a:solidFill>
                <a:latin typeface="+mn-ea"/>
                <a:ea typeface="+mn-ea"/>
              </a:rPr>
              <a:t>projwin</a:t>
            </a:r>
            <a:r>
              <a:rPr lang="en-US" altLang="zh-CN" sz="2000" b="1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$extent \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	    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path_out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    </a:t>
            </a:r>
          </a:p>
        </p:txBody>
      </p:sp>
    </p:spTree>
    <p:extLst>
      <p:ext uri="{BB962C8B-B14F-4D97-AF65-F5344CB8AC3E}">
        <p14:creationId xmlns:p14="http://schemas.microsoft.com/office/powerpoint/2010/main" val="239313418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三、命令行工具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4A2-B358-216E-FCDA-F391C5615790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5F5E82-B992-C258-37FD-8BD6F4B3DF5D}"/>
              </a:ext>
            </a:extLst>
          </p:cNvPr>
          <p:cNvSpPr txBox="1"/>
          <p:nvPr/>
        </p:nvSpPr>
        <p:spPr>
          <a:xfrm>
            <a:off x="382058" y="1060914"/>
            <a:ext cx="8493617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重投影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-overwrite -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  <a:ea typeface="+mn-ea"/>
              </a:rPr>
              <a:t>s_srs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EPSG:4326 / 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  <a:ea typeface="+mn-ea"/>
              </a:rPr>
              <a:t>t_srs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EPSG:32644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-r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bilinear 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input.tif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output.tif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38D10C-739B-D841-13B6-BD5242AE5A82}"/>
              </a:ext>
            </a:extLst>
          </p:cNvPr>
          <p:cNvSpPr txBox="1"/>
          <p:nvPr/>
        </p:nvSpPr>
        <p:spPr>
          <a:xfrm>
            <a:off x="382058" y="3654195"/>
            <a:ext cx="8493617" cy="2430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裁剪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+mn-ea"/>
                <a:ea typeface="+mn-ea"/>
              </a:rPr>
              <a:t>基于矢量数据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gdalwarp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-co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COMPRESS=LZW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-cutline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path_shp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/</a:t>
            </a:r>
          </a:p>
          <a:p>
            <a:pPr algn="just">
              <a:lnSpc>
                <a:spcPct val="200000"/>
              </a:lnSpc>
            </a:pP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	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-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  <a:ea typeface="+mn-ea"/>
              </a:rPr>
              <a:t>crop_to_cutline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path_input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$</a:t>
            </a:r>
            <a:r>
              <a:rPr lang="en-US" altLang="zh-CN" sz="2000" b="1" dirty="0" err="1">
                <a:solidFill>
                  <a:srgbClr val="151515"/>
                </a:solidFill>
                <a:latin typeface="+mn-ea"/>
                <a:ea typeface="+mn-ea"/>
              </a:rPr>
              <a:t>path_output</a:t>
            </a:r>
            <a:r>
              <a:rPr lang="en-US" altLang="zh-CN" sz="2000" b="1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165188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gdal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开源库及遥感栅格数据处理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1881845"/>
            <a:ext cx="88827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任选两幅不同遥感栅格影像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）设计栅格影像数据拼接函数，满足不同空间分辨率、不同投影栅格影像拼接。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）每行代码需进行注释，且需对函数使用进行演示说明（建议以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 4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波段影像拼接示例）。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不能使用</a:t>
            </a:r>
            <a:r>
              <a:rPr lang="en-US" altLang="zh-CN" sz="2000" u="sng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快捷函数或命令行工具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35593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开源库栅格数据拼接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开源库栅格影像拼接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3" y="2081179"/>
            <a:ext cx="8265761" cy="399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_mosaic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path_1,path_2,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_1,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_2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为待拼接栅格影像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数据路径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为输出拼接影像，如果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path_2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影像空间分辨率与投影不同，拼接影像选用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空间分辨率和投影。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mosaic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gdal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  <a:endParaRPr lang="en-US" altLang="zh-CN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89047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502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116298</TotalTime>
  <Words>1242</Words>
  <Application>Microsoft Office PowerPoint</Application>
  <PresentationFormat>全屏显示(4:3)</PresentationFormat>
  <Paragraphs>150</Paragraphs>
  <Slides>24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PingFang SC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三、矢量-栅格数据交互处理</vt:lpstr>
      <vt:lpstr>PowerPoint 演示文稿</vt:lpstr>
      <vt:lpstr>三、命令行工具</vt:lpstr>
      <vt:lpstr>三、命令行工具</vt:lpstr>
      <vt:lpstr>五、gdal开源库及遥感栅格数据处理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13043</cp:revision>
  <dcterms:created xsi:type="dcterms:W3CDTF">2004-07-09T11:40:27Z</dcterms:created>
  <dcterms:modified xsi:type="dcterms:W3CDTF">2024-10-24T12:30:28Z</dcterms:modified>
</cp:coreProperties>
</file>