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image24.jpg" ContentType="image/jpeg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37"/>
  </p:notesMasterIdLst>
  <p:handoutMasterIdLst>
    <p:handoutMasterId r:id="rId38"/>
  </p:handoutMasterIdLst>
  <p:sldIdLst>
    <p:sldId id="2708" r:id="rId3"/>
    <p:sldId id="2764" r:id="rId4"/>
    <p:sldId id="2387" r:id="rId5"/>
    <p:sldId id="2447" r:id="rId6"/>
    <p:sldId id="2605" r:id="rId7"/>
    <p:sldId id="2737" r:id="rId8"/>
    <p:sldId id="2742" r:id="rId9"/>
    <p:sldId id="2709" r:id="rId10"/>
    <p:sldId id="2716" r:id="rId11"/>
    <p:sldId id="2757" r:id="rId12"/>
    <p:sldId id="2756" r:id="rId13"/>
    <p:sldId id="2738" r:id="rId14"/>
    <p:sldId id="2759" r:id="rId15"/>
    <p:sldId id="2760" r:id="rId16"/>
    <p:sldId id="2751" r:id="rId17"/>
    <p:sldId id="2762" r:id="rId18"/>
    <p:sldId id="2752" r:id="rId19"/>
    <p:sldId id="2753" r:id="rId20"/>
    <p:sldId id="2761" r:id="rId21"/>
    <p:sldId id="2755" r:id="rId22"/>
    <p:sldId id="2739" r:id="rId23"/>
    <p:sldId id="2720" r:id="rId24"/>
    <p:sldId id="2721" r:id="rId25"/>
    <p:sldId id="2744" r:id="rId26"/>
    <p:sldId id="2746" r:id="rId27"/>
    <p:sldId id="2740" r:id="rId28"/>
    <p:sldId id="2766" r:id="rId29"/>
    <p:sldId id="2745" r:id="rId30"/>
    <p:sldId id="2758" r:id="rId31"/>
    <p:sldId id="2747" r:id="rId32"/>
    <p:sldId id="2748" r:id="rId33"/>
    <p:sldId id="2749" r:id="rId34"/>
    <p:sldId id="2750" r:id="rId35"/>
    <p:sldId id="2722" r:id="rId36"/>
  </p:sldIdLst>
  <p:sldSz cx="9144000" cy="6858000" type="screen4x3"/>
  <p:notesSz cx="7099300" cy="10234613"/>
  <p:custDataLst>
    <p:tags r:id="rId3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5" autoAdjust="0"/>
    <p:restoredTop sz="81727" autoAdjust="0"/>
  </p:normalViewPr>
  <p:slideViewPr>
    <p:cSldViewPr snapToGrid="0">
      <p:cViewPr varScale="1">
        <p:scale>
          <a:sx n="72" d="100"/>
          <a:sy n="72" d="100"/>
        </p:scale>
        <p:origin x="1407" y="33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89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用户设置于工作区设置；工作区设置会覆盖用户设置。</a:t>
            </a:r>
            <a:endParaRPr lang="en-US" altLang="zh-CN" dirty="0"/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演示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文件根目录设置：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os.getcwd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873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99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84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191B1F"/>
                </a:solidFill>
                <a:latin typeface="+mn-ea"/>
                <a:ea typeface="+mn-ea"/>
              </a:rPr>
              <a:t>集中式缺点：如果中央服务器发生故障，所有开发人员都无法进行工作。</a:t>
            </a:r>
            <a:endParaRPr lang="en-US" altLang="zh-CN" sz="1200" dirty="0">
              <a:solidFill>
                <a:srgbClr val="191B1F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191B1F"/>
                </a:solidFill>
                <a:latin typeface="+mn-ea"/>
                <a:ea typeface="+mn-ea"/>
              </a:rPr>
              <a:t>分布式：远程仓库发生故障，开发人员能在本地仓库进行正常开发工作</a:t>
            </a:r>
            <a:r>
              <a:rPr lang="zh-CN" altLang="en-US" sz="1200" b="0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64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开发者的社交平台。发布自己的开源项目，其他开发者可以查看、评论、转载开源项目。</a:t>
            </a:r>
            <a:endParaRPr lang="en-US" altLang="zh-CN" dirty="0"/>
          </a:p>
          <a:p>
            <a:r>
              <a:rPr lang="zh-CN" altLang="en-US" dirty="0"/>
              <a:t>演示检索开源项目（以云南大学为检索词）、转载点赞开源项目、创建开源项目。</a:t>
            </a:r>
          </a:p>
        </p:txBody>
      </p:sp>
    </p:spTree>
    <p:extLst>
      <p:ext uri="{BB962C8B-B14F-4D97-AF65-F5344CB8AC3E}">
        <p14:creationId xmlns:p14="http://schemas.microsoft.com/office/powerpoint/2010/main" val="1814300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检查</a:t>
            </a:r>
            <a:r>
              <a:rPr lang="en-US" altLang="zh-CN" dirty="0"/>
              <a:t>git</a:t>
            </a:r>
            <a:r>
              <a:rPr lang="zh-CN" altLang="en-US" dirty="0"/>
              <a:t>安装，</a:t>
            </a:r>
            <a:r>
              <a:rPr lang="en-US" altLang="zh-CN" dirty="0"/>
              <a:t>git –-version</a:t>
            </a:r>
          </a:p>
          <a:p>
            <a:r>
              <a:rPr lang="en-US" altLang="zh-CN" dirty="0"/>
              <a:t>2. pull request</a:t>
            </a:r>
            <a:r>
              <a:rPr lang="zh-CN" altLang="en-US" dirty="0"/>
              <a:t>演示。</a:t>
            </a:r>
          </a:p>
        </p:txBody>
      </p:sp>
    </p:spTree>
    <p:extLst>
      <p:ext uri="{BB962C8B-B14F-4D97-AF65-F5344CB8AC3E}">
        <p14:creationId xmlns:p14="http://schemas.microsoft.com/office/powerpoint/2010/main" val="4142871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fork</a:t>
            </a:r>
            <a:r>
              <a:rPr lang="zh-CN" altLang="en-US" dirty="0"/>
              <a:t>， </a:t>
            </a:r>
            <a:r>
              <a:rPr lang="en-US" altLang="zh-CN" dirty="0"/>
              <a:t>git clone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108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git –-version </a:t>
            </a:r>
            <a:r>
              <a:rPr lang="zh-CN" altLang="en-US" dirty="0"/>
              <a:t>查看是否安装</a:t>
            </a:r>
          </a:p>
        </p:txBody>
      </p:sp>
    </p:spTree>
    <p:extLst>
      <p:ext uri="{BB962C8B-B14F-4D97-AF65-F5344CB8AC3E}">
        <p14:creationId xmlns:p14="http://schemas.microsoft.com/office/powerpoint/2010/main" val="147582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演示修改代码及提交：</a:t>
            </a:r>
            <a:r>
              <a:rPr lang="en-US" altLang="zh-CN" dirty="0"/>
              <a:t>git checkout (</a:t>
            </a:r>
            <a:r>
              <a:rPr lang="zh-CN" altLang="en-US" dirty="0"/>
              <a:t>如需在分支中开发时使用</a:t>
            </a:r>
            <a:r>
              <a:rPr lang="en-US" altLang="zh-CN" dirty="0"/>
              <a:t>), git add ., git commit –m ‘test git’, git push origin main.</a:t>
            </a:r>
          </a:p>
          <a:p>
            <a:r>
              <a:rPr lang="zh-CN" altLang="en-US" dirty="0"/>
              <a:t>在终端和</a:t>
            </a:r>
            <a:r>
              <a:rPr lang="en-US" altLang="zh-CN" dirty="0" err="1"/>
              <a:t>vscode</a:t>
            </a:r>
            <a:r>
              <a:rPr lang="zh-CN" altLang="en-US" dirty="0"/>
              <a:t>下分别演示。</a:t>
            </a:r>
          </a:p>
        </p:txBody>
      </p:sp>
    </p:spTree>
    <p:extLst>
      <p:ext uri="{BB962C8B-B14F-4D97-AF65-F5344CB8AC3E}">
        <p14:creationId xmlns:p14="http://schemas.microsoft.com/office/powerpoint/2010/main" val="277287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97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演示相关命令</a:t>
            </a:r>
          </a:p>
        </p:txBody>
      </p:sp>
    </p:spTree>
    <p:extLst>
      <p:ext uri="{BB962C8B-B14F-4D97-AF65-F5344CB8AC3E}">
        <p14:creationId xmlns:p14="http://schemas.microsoft.com/office/powerpoint/2010/main" val="4197159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609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41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103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53175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3967688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1767942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241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添加进环境变量可能与其他软件冲突，但不添加，无法在终端中直接启动。如</a:t>
            </a:r>
            <a:r>
              <a:rPr lang="en-US" altLang="zh-CN" dirty="0" err="1"/>
              <a:t>conda</a:t>
            </a:r>
            <a:r>
              <a:rPr lang="en-US" altLang="zh-CN" dirty="0"/>
              <a:t> –version</a:t>
            </a:r>
            <a:r>
              <a:rPr lang="zh-CN" altLang="en-US" dirty="0"/>
              <a:t>不能启用。</a:t>
            </a:r>
          </a:p>
        </p:txBody>
      </p:sp>
    </p:spTree>
    <p:extLst>
      <p:ext uri="{BB962C8B-B14F-4D97-AF65-F5344CB8AC3E}">
        <p14:creationId xmlns:p14="http://schemas.microsoft.com/office/powerpoint/2010/main" val="376672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</a:t>
            </a:r>
            <a:r>
              <a:rPr lang="zh-CN" altLang="en-US" dirty="0"/>
              <a:t>什么是环境，以人类比，不同需求如读大学、逛街对应需要不同的环境。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不同</a:t>
            </a:r>
            <a:r>
              <a:rPr lang="en-US" altLang="zh-CN" dirty="0"/>
              <a:t>python</a:t>
            </a:r>
            <a:r>
              <a:rPr lang="zh-CN" altLang="en-US" dirty="0"/>
              <a:t>开发任务配置不同的</a:t>
            </a:r>
            <a:r>
              <a:rPr lang="en-US" altLang="zh-CN" dirty="0"/>
              <a:t>python</a:t>
            </a:r>
            <a:r>
              <a:rPr lang="zh-CN" altLang="en-US" dirty="0"/>
              <a:t>开发环境。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对于一个开发项目，不可能所有代码从零开始，一定是在已有工具基础上进行开发。</a:t>
            </a:r>
            <a:r>
              <a:rPr lang="en-US" altLang="zh-CN" dirty="0"/>
              <a:t>python</a:t>
            </a:r>
            <a:r>
              <a:rPr lang="zh-CN" altLang="en-US" dirty="0"/>
              <a:t>开发环境配置即对开发项目中相关</a:t>
            </a:r>
            <a:r>
              <a:rPr lang="en-US" altLang="zh-CN" dirty="0"/>
              <a:t>python</a:t>
            </a:r>
            <a:r>
              <a:rPr lang="zh-CN" altLang="en-US" dirty="0"/>
              <a:t>软件包进行提前安装。</a:t>
            </a:r>
          </a:p>
        </p:txBody>
      </p:sp>
    </p:spTree>
    <p:extLst>
      <p:ext uri="{BB962C8B-B14F-4D97-AF65-F5344CB8AC3E}">
        <p14:creationId xmlns:p14="http://schemas.microsoft.com/office/powerpoint/2010/main" val="1477229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在目录下查看环境文件夹</a:t>
            </a:r>
          </a:p>
        </p:txBody>
      </p:sp>
    </p:spTree>
    <p:extLst>
      <p:ext uri="{BB962C8B-B14F-4D97-AF65-F5344CB8AC3E}">
        <p14:creationId xmlns:p14="http://schemas.microsoft.com/office/powerpoint/2010/main" val="408023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5644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943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1200" dirty="0">
                <a:solidFill>
                  <a:srgbClr val="151515"/>
                </a:solidFill>
                <a:latin typeface="+mn-ea"/>
                <a:ea typeface="+mn-ea"/>
              </a:rPr>
              <a:t>发行版：用户不需要重新编译，在直接安装之后，只需要小幅度更改设定就可以使用。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4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en-US" altLang="zh-CN" dirty="0" err="1"/>
              <a:t>powershell</a:t>
            </a:r>
            <a:r>
              <a:rPr lang="en-US" altLang="zh-CN" dirty="0"/>
              <a:t> </a:t>
            </a:r>
            <a:r>
              <a:rPr lang="zh-CN" altLang="en-US" dirty="0"/>
              <a:t>演示。低版本</a:t>
            </a:r>
            <a:r>
              <a:rPr lang="en-US" altLang="zh-CN" dirty="0"/>
              <a:t>windows</a:t>
            </a:r>
            <a:r>
              <a:rPr lang="zh-CN" altLang="en-US" dirty="0"/>
              <a:t>系统需预装。</a:t>
            </a:r>
            <a:endParaRPr lang="en-US" altLang="zh-CN" dirty="0"/>
          </a:p>
          <a:p>
            <a:r>
              <a:rPr lang="en-US" altLang="zh-CN" dirty="0"/>
              <a:t>Windows </a:t>
            </a:r>
            <a:r>
              <a:rPr lang="en-US" altLang="zh-CN" dirty="0" err="1"/>
              <a:t>powershell</a:t>
            </a:r>
            <a:r>
              <a:rPr lang="zh-CN" altLang="en-US" dirty="0"/>
              <a:t>比</a:t>
            </a:r>
            <a:r>
              <a:rPr lang="en-US" altLang="zh-CN" dirty="0" err="1"/>
              <a:t>cmd</a:t>
            </a:r>
            <a:r>
              <a:rPr lang="zh-CN" altLang="en-US" dirty="0"/>
              <a:t>功能更加强大。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14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多种编程语言支持，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Java.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演示安装</a:t>
            </a:r>
            <a:r>
              <a:rPr lang="en-US" altLang="zh-CN" dirty="0" err="1"/>
              <a:t>jupyter</a:t>
            </a:r>
            <a:r>
              <a:rPr lang="zh-CN" altLang="en-US" dirty="0"/>
              <a:t>扩展</a:t>
            </a:r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xxxxxxxxx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GIS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软件开发环境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7CADB0-FA67-CB3D-2792-3B99C063AF39}"/>
              </a:ext>
            </a:extLst>
          </p:cNvPr>
          <p:cNvGrpSpPr/>
          <p:nvPr/>
        </p:nvGrpSpPr>
        <p:grpSpPr>
          <a:xfrm>
            <a:off x="317665" y="1621632"/>
            <a:ext cx="8579593" cy="4975010"/>
            <a:chOff x="152773" y="1766774"/>
            <a:chExt cx="8579593" cy="49750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6E32F95-E945-8525-C29F-CF9241F58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022" y="1766774"/>
              <a:ext cx="7926925" cy="4717473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EA02872-3EE4-53D7-6E37-48E9E9C41A57}"/>
                </a:ext>
              </a:extLst>
            </p:cNvPr>
            <p:cNvSpPr/>
            <p:nvPr/>
          </p:nvSpPr>
          <p:spPr>
            <a:xfrm>
              <a:off x="157397" y="5793698"/>
              <a:ext cx="1371600" cy="948086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6C093F4-F00A-2662-96D3-670D2E8993CE}"/>
                </a:ext>
              </a:extLst>
            </p:cNvPr>
            <p:cNvSpPr/>
            <p:nvPr/>
          </p:nvSpPr>
          <p:spPr>
            <a:xfrm>
              <a:off x="152773" y="2890606"/>
              <a:ext cx="814653" cy="662489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AEC337B-D504-DF6E-65FD-6FE5EF689343}"/>
                </a:ext>
              </a:extLst>
            </p:cNvPr>
            <p:cNvSpPr/>
            <p:nvPr/>
          </p:nvSpPr>
          <p:spPr>
            <a:xfrm>
              <a:off x="5626682" y="5102744"/>
              <a:ext cx="3105684" cy="163904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CAC1974-26C1-2D3D-B1F3-AA392E4B1DEF}"/>
                </a:ext>
              </a:extLst>
            </p:cNvPr>
            <p:cNvSpPr txBox="1"/>
            <p:nvPr/>
          </p:nvSpPr>
          <p:spPr>
            <a:xfrm>
              <a:off x="317665" y="2428941"/>
              <a:ext cx="1531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插件库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BFBE8FA-DED0-4554-83A4-8D9870D5BDE0}"/>
                </a:ext>
              </a:extLst>
            </p:cNvPr>
            <p:cNvSpPr txBox="1"/>
            <p:nvPr/>
          </p:nvSpPr>
          <p:spPr>
            <a:xfrm>
              <a:off x="657097" y="5643013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软件更新提醒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287021-0311-7FFE-C3F4-E9364D39DAFF}"/>
                </a:ext>
              </a:extLst>
            </p:cNvPr>
            <p:cNvSpPr txBox="1"/>
            <p:nvPr/>
          </p:nvSpPr>
          <p:spPr>
            <a:xfrm>
              <a:off x="5403982" y="4677239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插件报错提醒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796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ACA987-C55F-4E7C-C463-10487301E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" t="1853" r="14880" b="1264"/>
          <a:stretch/>
        </p:blipFill>
        <p:spPr>
          <a:xfrm>
            <a:off x="317665" y="2234539"/>
            <a:ext cx="4376743" cy="3155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D5D434-AD5A-CA57-768A-9A87201CBB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40"/>
          <a:stretch/>
        </p:blipFill>
        <p:spPr>
          <a:xfrm>
            <a:off x="4853215" y="2234539"/>
            <a:ext cx="4029656" cy="31554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0CD386-7151-4EED-ED26-1360190C3920}"/>
              </a:ext>
            </a:extLst>
          </p:cNvPr>
          <p:cNvSpPr txBox="1"/>
          <p:nvPr/>
        </p:nvSpPr>
        <p:spPr>
          <a:xfrm>
            <a:off x="393891" y="16489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代码字号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4B2C50-09F2-3E65-27E5-F3F492E04176}"/>
              </a:ext>
            </a:extLst>
          </p:cNvPr>
          <p:cNvSpPr txBox="1"/>
          <p:nvPr/>
        </p:nvSpPr>
        <p:spPr>
          <a:xfrm>
            <a:off x="4853215" y="1648920"/>
            <a:ext cx="204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编辑器颜色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890958-6CF4-E298-5189-D9A6055B9FED}"/>
              </a:ext>
            </a:extLst>
          </p:cNvPr>
          <p:cNvSpPr txBox="1"/>
          <p:nvPr/>
        </p:nvSpPr>
        <p:spPr>
          <a:xfrm>
            <a:off x="198620" y="5606521"/>
            <a:ext cx="87467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chemeClr val="bg2"/>
                </a:solidFill>
              </a:rPr>
              <a:t>修改</a:t>
            </a:r>
            <a:r>
              <a:rPr lang="en-US" altLang="zh-CN" sz="2200" dirty="0">
                <a:solidFill>
                  <a:schemeClr val="bg2"/>
                </a:solidFill>
              </a:rPr>
              <a:t>notebook</a:t>
            </a:r>
            <a:r>
              <a:rPr lang="zh-CN" altLang="en-US" sz="2200" dirty="0">
                <a:solidFill>
                  <a:schemeClr val="bg2"/>
                </a:solidFill>
              </a:rPr>
              <a:t>文件根目录</a:t>
            </a:r>
            <a:r>
              <a:rPr lang="en-US" altLang="zh-CN" sz="2200" dirty="0">
                <a:solidFill>
                  <a:schemeClr val="bg2"/>
                </a:solidFill>
              </a:rPr>
              <a:t>: User/Extensions/</a:t>
            </a:r>
            <a:r>
              <a:rPr lang="en-US" altLang="zh-CN" sz="2200" dirty="0" err="1">
                <a:solidFill>
                  <a:schemeClr val="bg2"/>
                </a:solidFill>
              </a:rPr>
              <a:t>Jupyter</a:t>
            </a:r>
            <a:r>
              <a:rPr lang="en-US" altLang="zh-CN" sz="2200" dirty="0">
                <a:solidFill>
                  <a:schemeClr val="bg2"/>
                </a:solidFill>
              </a:rPr>
              <a:t>/Notebook File Root.</a:t>
            </a:r>
          </a:p>
          <a:p>
            <a:pPr algn="l"/>
            <a:r>
              <a:rPr lang="en-US" altLang="zh-CN" sz="2200" dirty="0">
                <a:solidFill>
                  <a:schemeClr val="bg2"/>
                </a:solidFill>
              </a:rPr>
              <a:t>${</a:t>
            </a:r>
            <a:r>
              <a:rPr lang="en-US" altLang="zh-CN" sz="2200" dirty="0" err="1">
                <a:solidFill>
                  <a:schemeClr val="bg2"/>
                </a:solidFill>
              </a:rPr>
              <a:t>fileDirname</a:t>
            </a:r>
            <a:r>
              <a:rPr lang="en-US" altLang="zh-CN" sz="2200" dirty="0">
                <a:solidFill>
                  <a:schemeClr val="bg2"/>
                </a:solidFill>
              </a:rPr>
              <a:t>} -&gt; ${</a:t>
            </a:r>
            <a:r>
              <a:rPr lang="en-US" altLang="zh-CN" sz="2200" dirty="0" err="1">
                <a:solidFill>
                  <a:schemeClr val="bg2"/>
                </a:solidFill>
              </a:rPr>
              <a:t>workspaceFolder</a:t>
            </a:r>
            <a:r>
              <a:rPr lang="en-US" altLang="zh-CN" sz="2200" dirty="0">
                <a:solidFill>
                  <a:schemeClr val="bg2"/>
                </a:solidFill>
              </a:rPr>
              <a:t>}</a:t>
            </a:r>
            <a:endParaRPr lang="zh-CN" altLang="en-US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62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15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课后练习：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下载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软件，注册</a:t>
            </a:r>
            <a:r>
              <a:rPr lang="en-CN" altLang="zh-CN" sz="2800" dirty="0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账号。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66842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58811" y="1654360"/>
            <a:ext cx="5229947" cy="5117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Git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：一个开源的</a:t>
            </a:r>
            <a:r>
              <a:rPr lang="zh-CN" altLang="en-US" sz="2300" b="1" i="0" u="sng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分布式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版本控制系统，最初由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US" altLang="zh-CN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inus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为管理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US" altLang="zh-CN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inux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内核源代码而设计，现广泛用于开源软件的管理。</a:t>
            </a:r>
            <a:r>
              <a:rPr lang="en-US" altLang="zh-CN" sz="2300" u="sng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sz="2300" u="sng" dirty="0">
                <a:solidFill>
                  <a:schemeClr val="bg2"/>
                </a:solidFill>
                <a:latin typeface="+mn-ea"/>
                <a:ea typeface="+mn-ea"/>
              </a:rPr>
              <a:t>是开源软件，是一种用于控制版本更新、上传、下载等功能的软件。</a:t>
            </a:r>
            <a:endParaRPr lang="en-US" altLang="zh-CN" sz="2300" u="sng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300" b="1" u="sng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zh-CN" altLang="en-US" sz="2300" u="sng" dirty="0">
                <a:solidFill>
                  <a:schemeClr val="bg2"/>
                </a:solidFill>
                <a:latin typeface="+mn-ea"/>
                <a:ea typeface="+mn-ea"/>
              </a:rPr>
              <a:t>用于存放软件源代码的网络平台。</a:t>
            </a:r>
            <a:endParaRPr lang="en-US" altLang="zh-CN" sz="2300" u="sng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手把手教你git/github">
            <a:extLst>
              <a:ext uri="{FF2B5EF4-FFF2-40B4-BE49-F238E27FC236}">
                <a16:creationId xmlns:a16="http://schemas.microsoft.com/office/drawing/2014/main" id="{61F84EA8-B4B8-CC85-86B6-C8941E12B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8" t="24378" r="48898" b="26385"/>
          <a:stretch/>
        </p:blipFill>
        <p:spPr bwMode="auto">
          <a:xfrm>
            <a:off x="5697590" y="1336805"/>
            <a:ext cx="3249377" cy="209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手把手教你git/github">
            <a:extLst>
              <a:ext uri="{FF2B5EF4-FFF2-40B4-BE49-F238E27FC236}">
                <a16:creationId xmlns:a16="http://schemas.microsoft.com/office/drawing/2014/main" id="{D01F7695-2F8D-14CF-15E7-82612E637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8" t="11904" r="9130" b="18418"/>
          <a:stretch/>
        </p:blipFill>
        <p:spPr bwMode="auto">
          <a:xfrm>
            <a:off x="6151885" y="3490415"/>
            <a:ext cx="2633304" cy="289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016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、分布式与集中式版本控制系统（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与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SVN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38337" y="1495338"/>
            <a:ext cx="5618910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b="1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集中式：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有一个</a:t>
            </a:r>
            <a:r>
              <a:rPr lang="zh-CN" altLang="en-US" b="0" i="0" u="sng" dirty="0">
                <a:solidFill>
                  <a:srgbClr val="191B1F"/>
                </a:solidFill>
                <a:effectLst/>
                <a:latin typeface="+mn-ea"/>
                <a:ea typeface="+mn-ea"/>
              </a:rPr>
              <a:t>集中管理代码的</a:t>
            </a:r>
            <a:r>
              <a:rPr lang="zh-CN" altLang="en-US" u="sng" dirty="0">
                <a:solidFill>
                  <a:srgbClr val="191B1F"/>
                </a:solidFill>
                <a:latin typeface="+mn-ea"/>
                <a:ea typeface="+mn-ea"/>
              </a:rPr>
              <a:t>服务器</a:t>
            </a:r>
            <a:r>
              <a:rPr lang="zh-CN" altLang="en-US" dirty="0">
                <a:solidFill>
                  <a:srgbClr val="191B1F"/>
                </a:solidFill>
                <a:latin typeface="+mn-ea"/>
                <a:ea typeface="+mn-ea"/>
              </a:rPr>
              <a:t>，开发人员都会通过客户端连接到服务器进行开发。</a:t>
            </a:r>
            <a:endParaRPr lang="en-US" altLang="zh-CN" dirty="0">
              <a:solidFill>
                <a:srgbClr val="191B1F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191B1F"/>
                </a:solidFill>
                <a:latin typeface="+mn-ea"/>
                <a:ea typeface="+mn-ea"/>
              </a:rPr>
              <a:t>分布式：</a:t>
            </a:r>
            <a:r>
              <a:rPr lang="zh-CN" altLang="en-US" dirty="0">
                <a:solidFill>
                  <a:srgbClr val="191B1F"/>
                </a:solidFill>
                <a:latin typeface="+mn-ea"/>
                <a:ea typeface="+mn-ea"/>
              </a:rPr>
              <a:t>将代码存储到远程仓库，开发时开发人员会先把代码复制到本地仓库，然后基于本地仓库进行开发，开发完成后再将更新推送到远程仓库中。</a:t>
            </a:r>
            <a:endParaRPr lang="en-US" altLang="zh-CN" b="1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7" name="Picture 2" descr="How To Use GitHub | GitHub Tutorial For Beginners | Edureka">
            <a:extLst>
              <a:ext uri="{FF2B5EF4-FFF2-40B4-BE49-F238E27FC236}">
                <a16:creationId xmlns:a16="http://schemas.microsoft.com/office/drawing/2014/main" id="{7DC3E233-8DF7-213D-A08A-D50CD927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75" y="3955287"/>
            <a:ext cx="3166002" cy="254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2205C40-3F05-B22D-F08B-8C93DCA416FE}"/>
              </a:ext>
            </a:extLst>
          </p:cNvPr>
          <p:cNvGrpSpPr/>
          <p:nvPr/>
        </p:nvGrpSpPr>
        <p:grpSpPr>
          <a:xfrm>
            <a:off x="6069859" y="1482604"/>
            <a:ext cx="2804182" cy="2543356"/>
            <a:chOff x="6022153" y="1620525"/>
            <a:chExt cx="2505085" cy="222347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D44B5A-9D8A-02D3-4EB8-728A86EC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043" t="4069" b="8830"/>
            <a:stretch/>
          </p:blipFill>
          <p:spPr>
            <a:xfrm>
              <a:off x="6022153" y="1620525"/>
              <a:ext cx="2505085" cy="2223474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FDF96FE-2E6B-B69F-CEDA-5B8994290F2C}"/>
                </a:ext>
              </a:extLst>
            </p:cNvPr>
            <p:cNvSpPr txBox="1"/>
            <p:nvPr/>
          </p:nvSpPr>
          <p:spPr>
            <a:xfrm>
              <a:off x="6967390" y="2607504"/>
              <a:ext cx="746926" cy="43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00" b="1" dirty="0">
                  <a:latin typeface="+mn-ea"/>
                  <a:ea typeface="+mn-ea"/>
                </a:rPr>
                <a:t>中央服务器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0540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742950" y="1555297"/>
            <a:ext cx="808338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介绍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108F0-EC07-C1EA-3126-BA6F63A1A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33" y="2246965"/>
            <a:ext cx="3296450" cy="3956985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B323C2-D66B-9A11-2181-B8149D7007A9}"/>
              </a:ext>
            </a:extLst>
          </p:cNvPr>
          <p:cNvGrpSpPr/>
          <p:nvPr/>
        </p:nvGrpSpPr>
        <p:grpSpPr>
          <a:xfrm>
            <a:off x="1016001" y="2246967"/>
            <a:ext cx="4267200" cy="3899833"/>
            <a:chOff x="571004" y="2246966"/>
            <a:chExt cx="4772673" cy="428083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D682AB0-1F26-1895-04E9-49C6DA6D9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004" y="2246966"/>
              <a:ext cx="4772673" cy="4280833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24FD0-4314-6A12-D955-592B771F546D}"/>
                </a:ext>
              </a:extLst>
            </p:cNvPr>
            <p:cNvSpPr/>
            <p:nvPr/>
          </p:nvSpPr>
          <p:spPr>
            <a:xfrm>
              <a:off x="921751" y="2320785"/>
              <a:ext cx="773700" cy="54562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AE6CEC7-DADD-4457-56E0-6319666333A8}"/>
                </a:ext>
              </a:extLst>
            </p:cNvPr>
            <p:cNvSpPr txBox="1"/>
            <p:nvPr/>
          </p:nvSpPr>
          <p:spPr>
            <a:xfrm>
              <a:off x="1878801" y="2249840"/>
              <a:ext cx="3003233" cy="506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chemeClr val="accent2"/>
                  </a:solidFill>
                  <a:latin typeface="+mn-ea"/>
                  <a:ea typeface="+mn-ea"/>
                </a:rPr>
                <a:t>点击个人账户中</a:t>
              </a:r>
              <a:r>
                <a:rPr lang="en-US" altLang="zh-CN" sz="1200" dirty="0">
                  <a:solidFill>
                    <a:schemeClr val="accent2"/>
                  </a:solidFill>
                  <a:latin typeface="+mn-ea"/>
                  <a:ea typeface="+mn-ea"/>
                </a:rPr>
                <a:t>Repositories</a:t>
              </a:r>
              <a:r>
                <a:rPr lang="zh-CN" altLang="en-US" sz="1200" dirty="0">
                  <a:solidFill>
                    <a:schemeClr val="accent2"/>
                  </a:solidFill>
                  <a:latin typeface="+mn-ea"/>
                  <a:ea typeface="+mn-ea"/>
                </a:rPr>
                <a:t>，可选做创建新项目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3C88BFA-22B8-4CDF-3B04-7446B79C2957}"/>
              </a:ext>
            </a:extLst>
          </p:cNvPr>
          <p:cNvSpPr txBox="1"/>
          <p:nvPr/>
        </p:nvSpPr>
        <p:spPr>
          <a:xfrm>
            <a:off x="1015999" y="6211430"/>
            <a:ext cx="426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i="1" dirty="0">
                <a:solidFill>
                  <a:schemeClr val="accent2"/>
                </a:solidFill>
                <a:latin typeface="+mj-ea"/>
                <a:ea typeface="+mj-ea"/>
              </a:rPr>
              <a:t>链接：https://github.com/dshean</a:t>
            </a:r>
          </a:p>
        </p:txBody>
      </p:sp>
    </p:spTree>
    <p:extLst>
      <p:ext uri="{BB962C8B-B14F-4D97-AF65-F5344CB8AC3E}">
        <p14:creationId xmlns:p14="http://schemas.microsoft.com/office/powerpoint/2010/main" val="7383325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2E02D-EF26-697A-46C3-B83807ED0FCB}"/>
              </a:ext>
            </a:extLst>
          </p:cNvPr>
          <p:cNvSpPr/>
          <p:nvPr/>
        </p:nvSpPr>
        <p:spPr>
          <a:xfrm>
            <a:off x="258417" y="2310742"/>
            <a:ext cx="2578938" cy="1576195"/>
          </a:xfrm>
          <a:prstGeom prst="rect">
            <a:avLst/>
          </a:prstGeom>
          <a:solidFill>
            <a:schemeClr val="accent3">
              <a:lumMod val="20000"/>
              <a:lumOff val="80000"/>
              <a:alpha val="63137"/>
            </a:schemeClr>
          </a:solidFill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7CB1A1-8B32-95E2-057B-8C6E2294CF03}"/>
              </a:ext>
            </a:extLst>
          </p:cNvPr>
          <p:cNvSpPr/>
          <p:nvPr/>
        </p:nvSpPr>
        <p:spPr>
          <a:xfrm>
            <a:off x="2915478" y="2310742"/>
            <a:ext cx="6097892" cy="1576195"/>
          </a:xfrm>
          <a:prstGeom prst="rect">
            <a:avLst/>
          </a:prstGeom>
          <a:solidFill>
            <a:srgbClr val="C3E8CC">
              <a:alpha val="63137"/>
            </a:srgbClr>
          </a:solidFill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575769"/>
            <a:ext cx="397727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开源项目参与工作流程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3E21F87-A39E-71C5-6052-B1F3F4A9CFDA}"/>
              </a:ext>
            </a:extLst>
          </p:cNvPr>
          <p:cNvSpPr/>
          <p:nvPr/>
        </p:nvSpPr>
        <p:spPr>
          <a:xfrm>
            <a:off x="474076" y="2779760"/>
            <a:ext cx="2193762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本地仓库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项目参与者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534CF88-EBC7-01FA-C695-ADE474BAE702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1570957" y="3785372"/>
            <a:ext cx="0" cy="279017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DA1ECE4-E683-F17D-DCD6-3904B2890D79}"/>
              </a:ext>
            </a:extLst>
          </p:cNvPr>
          <p:cNvSpPr/>
          <p:nvPr/>
        </p:nvSpPr>
        <p:spPr>
          <a:xfrm>
            <a:off x="3079396" y="2786584"/>
            <a:ext cx="2442454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远程仓库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（项目参与者）</a:t>
            </a:r>
            <a:endParaRPr lang="zh-CN" altLang="en-US" sz="1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2649E05-74E2-F891-9323-E92E87CE4D82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4300623" y="3792196"/>
            <a:ext cx="1" cy="283794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405A558-2CCC-ABDC-9C7B-70F061EB69F2}"/>
              </a:ext>
            </a:extLst>
          </p:cNvPr>
          <p:cNvSpPr/>
          <p:nvPr/>
        </p:nvSpPr>
        <p:spPr>
          <a:xfrm>
            <a:off x="5939553" y="2779760"/>
            <a:ext cx="2781832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远程仓库上游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（项目发起者）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1F7D8-952F-A4EA-879E-251E9FFA5C08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>
            <a:off x="7330469" y="3785372"/>
            <a:ext cx="0" cy="277594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59E52-91B0-4E31-256F-61EBD0385987}"/>
              </a:ext>
            </a:extLst>
          </p:cNvPr>
          <p:cNvSpPr/>
          <p:nvPr/>
        </p:nvSpPr>
        <p:spPr>
          <a:xfrm flipH="1">
            <a:off x="4400863" y="4201894"/>
            <a:ext cx="2781833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fork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转载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C02A22F-6931-CCB2-108E-3374732B61DB}"/>
              </a:ext>
            </a:extLst>
          </p:cNvPr>
          <p:cNvSpPr/>
          <p:nvPr/>
        </p:nvSpPr>
        <p:spPr>
          <a:xfrm>
            <a:off x="1644012" y="5200213"/>
            <a:ext cx="2525712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push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上传修改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8861D08-35AE-BE85-2356-7C2EF2FE039E}"/>
              </a:ext>
            </a:extLst>
          </p:cNvPr>
          <p:cNvSpPr/>
          <p:nvPr/>
        </p:nvSpPr>
        <p:spPr>
          <a:xfrm>
            <a:off x="4400862" y="5203950"/>
            <a:ext cx="2851484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pull request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请求合并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E7B1CCD8-5CB4-3E9A-5C76-96C713580B60}"/>
              </a:ext>
            </a:extLst>
          </p:cNvPr>
          <p:cNvSpPr/>
          <p:nvPr/>
        </p:nvSpPr>
        <p:spPr>
          <a:xfrm flipH="1">
            <a:off x="1644011" y="4211078"/>
            <a:ext cx="2525714" cy="835219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clone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代码下载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4D93C1A-6A65-7268-EE8C-60000A919931}"/>
              </a:ext>
            </a:extLst>
          </p:cNvPr>
          <p:cNvGrpSpPr/>
          <p:nvPr/>
        </p:nvGrpSpPr>
        <p:grpSpPr>
          <a:xfrm>
            <a:off x="7408592" y="3886937"/>
            <a:ext cx="1107609" cy="1958455"/>
            <a:chOff x="7456360" y="3568887"/>
            <a:chExt cx="1107609" cy="1958455"/>
          </a:xfrm>
        </p:grpSpPr>
        <p:sp>
          <p:nvSpPr>
            <p:cNvPr id="35" name="箭头: 圆角右 34">
              <a:extLst>
                <a:ext uri="{FF2B5EF4-FFF2-40B4-BE49-F238E27FC236}">
                  <a16:creationId xmlns:a16="http://schemas.microsoft.com/office/drawing/2014/main" id="{62777B9D-8057-3E4A-CB65-BFDC3B735170}"/>
                </a:ext>
              </a:extLst>
            </p:cNvPr>
            <p:cNvSpPr/>
            <p:nvPr/>
          </p:nvSpPr>
          <p:spPr>
            <a:xfrm rot="5400000" flipH="1">
              <a:off x="7030937" y="3994310"/>
              <a:ext cx="1958455" cy="1107609"/>
            </a:xfrm>
            <a:prstGeom prst="bentArrow">
              <a:avLst>
                <a:gd name="adj1" fmla="val 35293"/>
                <a:gd name="adj2" fmla="val 37930"/>
                <a:gd name="adj3" fmla="val 50000"/>
                <a:gd name="adj4" fmla="val 43750"/>
              </a:avLst>
            </a:prstGeom>
            <a:solidFill>
              <a:schemeClr val="bg1">
                <a:lumMod val="20000"/>
                <a:lumOff val="8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455593B-203E-5310-BDC2-D49FEA51AF98}"/>
                </a:ext>
              </a:extLst>
            </p:cNvPr>
            <p:cNvSpPr txBox="1"/>
            <p:nvPr/>
          </p:nvSpPr>
          <p:spPr>
            <a:xfrm rot="5400000">
              <a:off x="7436779" y="4426575"/>
              <a:ext cx="14227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检查并合并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BC14624-99B9-8A62-23F5-C0E3BDD9AE05}"/>
              </a:ext>
            </a:extLst>
          </p:cNvPr>
          <p:cNvSpPr txBox="1"/>
          <p:nvPr/>
        </p:nvSpPr>
        <p:spPr>
          <a:xfrm>
            <a:off x="4940896" y="2353344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DAD104-46EB-653A-DA55-D199EE2C5B58}"/>
              </a:ext>
            </a:extLst>
          </p:cNvPr>
          <p:cNvSpPr txBox="1"/>
          <p:nvPr/>
        </p:nvSpPr>
        <p:spPr>
          <a:xfrm>
            <a:off x="965662" y="23465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个人电脑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DDDD7C-3AC7-780E-75D6-7EB27CE37398}"/>
              </a:ext>
            </a:extLst>
          </p:cNvPr>
          <p:cNvGrpSpPr/>
          <p:nvPr/>
        </p:nvGrpSpPr>
        <p:grpSpPr>
          <a:xfrm>
            <a:off x="585847" y="4542662"/>
            <a:ext cx="886463" cy="1302729"/>
            <a:chOff x="585847" y="4542662"/>
            <a:chExt cx="886463" cy="1302729"/>
          </a:xfrm>
        </p:grpSpPr>
        <p:sp>
          <p:nvSpPr>
            <p:cNvPr id="9" name="箭头: 手杖形 8">
              <a:extLst>
                <a:ext uri="{FF2B5EF4-FFF2-40B4-BE49-F238E27FC236}">
                  <a16:creationId xmlns:a16="http://schemas.microsoft.com/office/drawing/2014/main" id="{82FB554A-8608-01FF-392B-CD13E937E179}"/>
                </a:ext>
              </a:extLst>
            </p:cNvPr>
            <p:cNvSpPr/>
            <p:nvPr/>
          </p:nvSpPr>
          <p:spPr>
            <a:xfrm rot="16200000" flipH="1">
              <a:off x="382033" y="4755115"/>
              <a:ext cx="1302729" cy="877824"/>
            </a:xfrm>
            <a:prstGeom prst="uturnArrow">
              <a:avLst>
                <a:gd name="adj1" fmla="val 37832"/>
                <a:gd name="adj2" fmla="val 25000"/>
                <a:gd name="adj3" fmla="val 26510"/>
                <a:gd name="adj4" fmla="val 43750"/>
                <a:gd name="adj5" fmla="val 75000"/>
              </a:avLst>
            </a:prstGeom>
            <a:solidFill>
              <a:schemeClr val="accent6">
                <a:lumMod val="1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DC01B6-5CDD-D933-860F-F063F4F75C9E}"/>
                </a:ext>
              </a:extLst>
            </p:cNvPr>
            <p:cNvSpPr txBox="1"/>
            <p:nvPr/>
          </p:nvSpPr>
          <p:spPr>
            <a:xfrm rot="16200000">
              <a:off x="213309" y="4988677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latin typeface="+mj-ea"/>
                  <a:ea typeface="+mj-ea"/>
                </a:rPr>
                <a:t>编辑修改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748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14" grpId="0" animBg="1"/>
      <p:bldP spid="15" grpId="0" animBg="1"/>
      <p:bldP spid="16" grpId="0" animBg="1"/>
      <p:bldP spid="37" grpId="0" animBg="1"/>
      <p:bldP spid="38" grpId="0" animBg="1"/>
      <p:bldP spid="39" grpId="0" animBg="1"/>
      <p:bldP spid="28" grpId="0" animBg="1"/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488391"/>
            <a:ext cx="7228474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转载开源课程到个人账户，并下载项目到本地。</a:t>
            </a:r>
            <a:endParaRPr lang="en-US" altLang="zh-CN" sz="22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2EBD9-8BC8-2A75-1218-C7F537BD4F74}"/>
              </a:ext>
            </a:extLst>
          </p:cNvPr>
          <p:cNvSpPr txBox="1"/>
          <p:nvPr/>
        </p:nvSpPr>
        <p:spPr>
          <a:xfrm>
            <a:off x="1323833" y="6260187"/>
            <a:ext cx="659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</a:t>
            </a:r>
            <a:r>
              <a:rPr lang="en-CN" b="1" dirty="0">
                <a:solidFill>
                  <a:schemeClr val="accent2"/>
                </a:solidFill>
              </a:rPr>
              <a:t>it clone https://xxxxxxx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7EA738-5BB3-2BA4-EAFD-E52310870042}"/>
              </a:ext>
            </a:extLst>
          </p:cNvPr>
          <p:cNvGrpSpPr/>
          <p:nvPr/>
        </p:nvGrpSpPr>
        <p:grpSpPr>
          <a:xfrm>
            <a:off x="622866" y="1944181"/>
            <a:ext cx="8255000" cy="4284382"/>
            <a:chOff x="889000" y="1848645"/>
            <a:chExt cx="8255000" cy="428438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D28948D-12AB-4C36-B78E-AC48C681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0" y="2029974"/>
              <a:ext cx="7549386" cy="4103053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3867909-2BA9-F71F-EC9B-F777A958AAC2}"/>
                </a:ext>
              </a:extLst>
            </p:cNvPr>
            <p:cNvSpPr/>
            <p:nvPr/>
          </p:nvSpPr>
          <p:spPr>
            <a:xfrm>
              <a:off x="6588434" y="2384108"/>
              <a:ext cx="1009650" cy="673100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C2396E-668B-E9E0-07FE-DA6847DC1C04}"/>
                </a:ext>
              </a:extLst>
            </p:cNvPr>
            <p:cNvSpPr txBox="1"/>
            <p:nvPr/>
          </p:nvSpPr>
          <p:spPr>
            <a:xfrm>
              <a:off x="6588434" y="1848645"/>
              <a:ext cx="2555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+mn-ea"/>
                  <a:ea typeface="+mn-ea"/>
                </a:rPr>
                <a:t>转载到个人账户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6399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488391"/>
            <a:ext cx="326118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关联远程项目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2EBD9-8BC8-2A75-1218-C7F537BD4F74}"/>
              </a:ext>
            </a:extLst>
          </p:cNvPr>
          <p:cNvSpPr txBox="1"/>
          <p:nvPr/>
        </p:nvSpPr>
        <p:spPr>
          <a:xfrm>
            <a:off x="766914" y="2066609"/>
            <a:ext cx="8186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查看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远程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关联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remote –v</a:t>
            </a:r>
          </a:p>
          <a:p>
            <a:pPr algn="l"/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添加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远程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关联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 remote add origin 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  <a:hlinkClick r:id="rId3"/>
              </a:rPr>
              <a:t>https://xxxxxxxxx</a:t>
            </a:r>
            <a:endParaRPr lang="en-US" sz="22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41D71-E279-B2E7-21F9-0FFA72E7FAD1}"/>
              </a:ext>
            </a:extLst>
          </p:cNvPr>
          <p:cNvSpPr txBox="1"/>
          <p:nvPr/>
        </p:nvSpPr>
        <p:spPr>
          <a:xfrm>
            <a:off x="474076" y="2965329"/>
            <a:ext cx="326118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bg2"/>
                </a:solidFill>
                <a:latin typeface="+mn-ea"/>
                <a:ea typeface="+mn-ea"/>
              </a:rPr>
              <a:t>Git 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配置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1BB64-6BD2-B2BF-B804-61A5AE170068}"/>
              </a:ext>
            </a:extLst>
          </p:cNvPr>
          <p:cNvSpPr txBox="1"/>
          <p:nvPr/>
        </p:nvSpPr>
        <p:spPr>
          <a:xfrm>
            <a:off x="766914" y="3533866"/>
            <a:ext cx="755139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用户名和邮箱配置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-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查看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config --global user.name</a:t>
            </a: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-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配置</a:t>
            </a:r>
            <a:endParaRPr lang="en-US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git config --global user.name “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your_name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"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git config --global 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user.email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 “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your_email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7894404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8A2F87-848F-5E51-BAE1-CFD3F7595614}"/>
              </a:ext>
            </a:extLst>
          </p:cNvPr>
          <p:cNvGrpSpPr/>
          <p:nvPr/>
        </p:nvGrpSpPr>
        <p:grpSpPr>
          <a:xfrm>
            <a:off x="129535" y="2057704"/>
            <a:ext cx="6523504" cy="4306310"/>
            <a:chOff x="129535" y="2057704"/>
            <a:chExt cx="6523504" cy="430631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43112C-8AA1-968D-E27F-3A05584382E7}"/>
                </a:ext>
              </a:extLst>
            </p:cNvPr>
            <p:cNvSpPr/>
            <p:nvPr/>
          </p:nvSpPr>
          <p:spPr>
            <a:xfrm>
              <a:off x="129535" y="2057704"/>
              <a:ext cx="6523504" cy="15146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3137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0C5241C-97E0-E1D6-6AD7-BFA694373D50}"/>
                </a:ext>
              </a:extLst>
            </p:cNvPr>
            <p:cNvGrpSpPr/>
            <p:nvPr/>
          </p:nvGrpSpPr>
          <p:grpSpPr>
            <a:xfrm>
              <a:off x="4775975" y="2563751"/>
              <a:ext cx="1841087" cy="3800263"/>
              <a:chOff x="4827795" y="2327836"/>
              <a:chExt cx="1841087" cy="3683416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4405A558-2CCC-ABDC-9C7B-70F061EB69F2}"/>
                  </a:ext>
                </a:extLst>
              </p:cNvPr>
              <p:cNvSpPr/>
              <p:nvPr/>
            </p:nvSpPr>
            <p:spPr>
              <a:xfrm>
                <a:off x="4827795" y="2327836"/>
                <a:ext cx="1841087" cy="854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本地仓库</a:t>
                </a:r>
                <a:endPara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2000" b="1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local repo</a:t>
                </a:r>
                <a:endPara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D941F7D8-952F-A4EA-879E-251E9FFA5C08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 bwMode="auto">
              <a:xfrm>
                <a:off x="5748339" y="3181859"/>
                <a:ext cx="0" cy="2829393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6BED098-3CD2-3EED-B45D-34C68074E3C2}"/>
                </a:ext>
              </a:extLst>
            </p:cNvPr>
            <p:cNvSpPr txBox="1"/>
            <p:nvPr/>
          </p:nvSpPr>
          <p:spPr>
            <a:xfrm>
              <a:off x="129535" y="2094732"/>
              <a:ext cx="6523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个人电脑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5" y="1424055"/>
            <a:ext cx="499645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本地开发流程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91FF5D-EC95-5921-B6D8-8473EDCE0EA2}"/>
              </a:ext>
            </a:extLst>
          </p:cNvPr>
          <p:cNvSpPr txBox="1"/>
          <p:nvPr/>
        </p:nvSpPr>
        <p:spPr>
          <a:xfrm>
            <a:off x="474076" y="6426467"/>
            <a:ext cx="8022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学习资料：https://www.asmeurer.com/git-workflow/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F08353-ECA3-3486-A566-7C722B9508E4}"/>
              </a:ext>
            </a:extLst>
          </p:cNvPr>
          <p:cNvGrpSpPr/>
          <p:nvPr/>
        </p:nvGrpSpPr>
        <p:grpSpPr>
          <a:xfrm>
            <a:off x="224901" y="2525864"/>
            <a:ext cx="2193762" cy="3838149"/>
            <a:chOff x="130630" y="2291114"/>
            <a:chExt cx="2380797" cy="3720137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3E21F87-A39E-71C5-6052-B1F3F4A9CFDA}"/>
                </a:ext>
              </a:extLst>
            </p:cNvPr>
            <p:cNvSpPr/>
            <p:nvPr/>
          </p:nvSpPr>
          <p:spPr>
            <a:xfrm>
              <a:off x="130630" y="2291114"/>
              <a:ext cx="2380797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工作区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workspace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34CF88-EBC7-01FA-C695-ADE474BAE702}"/>
                </a:ext>
              </a:extLst>
            </p:cNvPr>
            <p:cNvCxnSpPr>
              <a:cxnSpLocks/>
              <a:stCxn id="14" idx="2"/>
            </p:cNvCxnSpPr>
            <p:nvPr/>
          </p:nvCxnSpPr>
          <p:spPr bwMode="auto">
            <a:xfrm>
              <a:off x="1321029" y="3145137"/>
              <a:ext cx="1" cy="286611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352288F-1AFB-7B58-D4C8-0BA350733374}"/>
              </a:ext>
            </a:extLst>
          </p:cNvPr>
          <p:cNvGrpSpPr/>
          <p:nvPr/>
        </p:nvGrpSpPr>
        <p:grpSpPr>
          <a:xfrm>
            <a:off x="2584556" y="2525864"/>
            <a:ext cx="2011361" cy="3838150"/>
            <a:chOff x="2677320" y="2291114"/>
            <a:chExt cx="2011361" cy="372013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DA1ECE4-E683-F17D-DCD6-3904B2890D79}"/>
                </a:ext>
              </a:extLst>
            </p:cNvPr>
            <p:cNvSpPr/>
            <p:nvPr/>
          </p:nvSpPr>
          <p:spPr>
            <a:xfrm>
              <a:off x="2677320" y="2291114"/>
              <a:ext cx="2011361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暂存区</a:t>
              </a: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staging area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2649E05-74E2-F891-9323-E92E87CE4D82}"/>
                </a:ext>
              </a:extLst>
            </p:cNvPr>
            <p:cNvCxnSpPr>
              <a:cxnSpLocks/>
              <a:stCxn id="15" idx="2"/>
            </p:cNvCxnSpPr>
            <p:nvPr/>
          </p:nvCxnSpPr>
          <p:spPr bwMode="auto">
            <a:xfrm>
              <a:off x="3683001" y="3145137"/>
              <a:ext cx="0" cy="286611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箭头: 右 29">
            <a:extLst>
              <a:ext uri="{FF2B5EF4-FFF2-40B4-BE49-F238E27FC236}">
                <a16:creationId xmlns:a16="http://schemas.microsoft.com/office/drawing/2014/main" id="{B4451D83-0BFB-1E07-1561-79D1489EAA40}"/>
              </a:ext>
            </a:extLst>
          </p:cNvPr>
          <p:cNvSpPr/>
          <p:nvPr/>
        </p:nvSpPr>
        <p:spPr>
          <a:xfrm flipH="1">
            <a:off x="5833245" y="3876998"/>
            <a:ext cx="191496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clone/pull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59E52-91B0-4E31-256F-61EBD0385987}"/>
              </a:ext>
            </a:extLst>
          </p:cNvPr>
          <p:cNvSpPr/>
          <p:nvPr/>
        </p:nvSpPr>
        <p:spPr>
          <a:xfrm flipH="1">
            <a:off x="1419372" y="3878731"/>
            <a:ext cx="3977273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checkout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C02A22F-6931-CCB2-108E-3374732B61DB}"/>
              </a:ext>
            </a:extLst>
          </p:cNvPr>
          <p:cNvSpPr/>
          <p:nvPr/>
        </p:nvSpPr>
        <p:spPr>
          <a:xfrm>
            <a:off x="1522703" y="4983050"/>
            <a:ext cx="1990457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add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8861D08-35AE-BE85-2356-7C2EF2FE039E}"/>
              </a:ext>
            </a:extLst>
          </p:cNvPr>
          <p:cNvSpPr/>
          <p:nvPr/>
        </p:nvSpPr>
        <p:spPr>
          <a:xfrm>
            <a:off x="3663534" y="4983050"/>
            <a:ext cx="192194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commit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50F9A58-EDC8-C622-D677-48E0E2CB02B5}"/>
              </a:ext>
            </a:extLst>
          </p:cNvPr>
          <p:cNvGrpSpPr/>
          <p:nvPr/>
        </p:nvGrpSpPr>
        <p:grpSpPr>
          <a:xfrm>
            <a:off x="6689691" y="2096660"/>
            <a:ext cx="2353377" cy="4267354"/>
            <a:chOff x="6689691" y="2096660"/>
            <a:chExt cx="2353377" cy="42673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A6ABC2-64F7-5D69-2E64-383506D964D8}"/>
                </a:ext>
              </a:extLst>
            </p:cNvPr>
            <p:cNvSpPr/>
            <p:nvPr/>
          </p:nvSpPr>
          <p:spPr>
            <a:xfrm>
              <a:off x="6689691" y="2096660"/>
              <a:ext cx="2353377" cy="1475701"/>
            </a:xfrm>
            <a:prstGeom prst="rect">
              <a:avLst/>
            </a:prstGeom>
            <a:solidFill>
              <a:srgbClr val="C3E8CC">
                <a:alpha val="63137"/>
              </a:srgb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C96D347-3825-E488-C552-43AA947E8EB0}"/>
                </a:ext>
              </a:extLst>
            </p:cNvPr>
            <p:cNvGrpSpPr/>
            <p:nvPr/>
          </p:nvGrpSpPr>
          <p:grpSpPr>
            <a:xfrm>
              <a:off x="6771214" y="2563750"/>
              <a:ext cx="2190336" cy="3800264"/>
              <a:chOff x="6823034" y="2327835"/>
              <a:chExt cx="1841087" cy="3611646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6BBE3ED-991F-4F0D-94FA-BF8A891EE875}"/>
                  </a:ext>
                </a:extLst>
              </p:cNvPr>
              <p:cNvSpPr/>
              <p:nvPr/>
            </p:nvSpPr>
            <p:spPr>
              <a:xfrm>
                <a:off x="6823034" y="2327835"/>
                <a:ext cx="1841087" cy="854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远程仓库</a:t>
                </a:r>
                <a:endPara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2000" b="1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remote repo</a:t>
                </a:r>
                <a:endPara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9190F03-7B5F-48DF-6807-84A6F3FE94BF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 bwMode="auto">
              <a:xfrm flipH="1">
                <a:off x="7743576" y="3181858"/>
                <a:ext cx="2" cy="2757623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6F47CF-4B93-6B94-811E-4AC03E70DCAE}"/>
                </a:ext>
              </a:extLst>
            </p:cNvPr>
            <p:cNvSpPr txBox="1"/>
            <p:nvPr/>
          </p:nvSpPr>
          <p:spPr>
            <a:xfrm>
              <a:off x="6689691" y="2156899"/>
              <a:ext cx="23533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 err="1">
                  <a:solidFill>
                    <a:schemeClr val="bg2"/>
                  </a:solidFill>
                  <a:latin typeface="+mn-ea"/>
                  <a:ea typeface="+mn-ea"/>
                </a:rPr>
                <a:t>Github</a:t>
              </a:r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平台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D197750-840E-1636-DE84-CF100E6D57D9}"/>
              </a:ext>
            </a:extLst>
          </p:cNvPr>
          <p:cNvGrpSpPr/>
          <p:nvPr/>
        </p:nvGrpSpPr>
        <p:grpSpPr>
          <a:xfrm>
            <a:off x="5885346" y="3691428"/>
            <a:ext cx="2923258" cy="1940746"/>
            <a:chOff x="5885346" y="3691428"/>
            <a:chExt cx="2923258" cy="1940746"/>
          </a:xfrm>
        </p:grpSpPr>
        <p:sp>
          <p:nvSpPr>
            <p:cNvPr id="24" name="箭头: 圆角右 23">
              <a:extLst>
                <a:ext uri="{FF2B5EF4-FFF2-40B4-BE49-F238E27FC236}">
                  <a16:creationId xmlns:a16="http://schemas.microsoft.com/office/drawing/2014/main" id="{E461731D-D0AC-3F4E-2603-1338658B12E2}"/>
                </a:ext>
              </a:extLst>
            </p:cNvPr>
            <p:cNvSpPr/>
            <p:nvPr/>
          </p:nvSpPr>
          <p:spPr>
            <a:xfrm rot="5400000" flipH="1">
              <a:off x="6376602" y="3200172"/>
              <a:ext cx="1940746" cy="2923258"/>
            </a:xfrm>
            <a:prstGeom prst="bentArrow">
              <a:avLst>
                <a:gd name="adj1" fmla="val 19889"/>
                <a:gd name="adj2" fmla="val 20982"/>
                <a:gd name="adj3" fmla="val 25000"/>
                <a:gd name="adj4" fmla="val 4375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87513EA-58CF-B9F1-6679-B6D74C6C7079}"/>
                </a:ext>
              </a:extLst>
            </p:cNvPr>
            <p:cNvSpPr txBox="1"/>
            <p:nvPr/>
          </p:nvSpPr>
          <p:spPr>
            <a:xfrm>
              <a:off x="6440556" y="5250059"/>
              <a:ext cx="16523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Git push</a:t>
              </a:r>
              <a:endPara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183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开发环境配置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云南大学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《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 开源GIS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》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课程第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三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5562936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37412-D749-2149-F722-E14B45A47143}"/>
              </a:ext>
            </a:extLst>
          </p:cNvPr>
          <p:cNvSpPr txBox="1"/>
          <p:nvPr/>
        </p:nvSpPr>
        <p:spPr>
          <a:xfrm>
            <a:off x="798540" y="1556578"/>
            <a:ext cx="767236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部分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常用命令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06F54-CFCF-1F7B-8703-FF45449C4348}"/>
              </a:ext>
            </a:extLst>
          </p:cNvPr>
          <p:cNvSpPr txBox="1"/>
          <p:nvPr/>
        </p:nvSpPr>
        <p:spPr>
          <a:xfrm>
            <a:off x="683880" y="2157523"/>
            <a:ext cx="778702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pull: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下载及合并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status: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查看开发状态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branch: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创建分支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,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参数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-d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，则为删除分支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checkout: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切换分支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$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git merge: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合并分支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$ 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git add .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：添加修改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commit –m ‘new commit’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：提交修改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push origin main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：上传本地仓库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34169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99705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20089" y="1662194"/>
            <a:ext cx="8303821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练习内容：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1.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认识</a:t>
            </a:r>
            <a:r>
              <a:rPr lang="en-US" altLang="zh-CN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github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主界面，掌握项目的创建与修改。</a:t>
            </a:r>
            <a:endParaRPr lang="en-US" altLang="zh-CN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将个人家乡位置信息添加至课程项目中“课程选修及作业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学生报到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.md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”文件中。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1322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02610" y="1607631"/>
            <a:ext cx="8423726" cy="478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）开发环境顾名思义是指程序员在编写代码时所使用的环境。配置开发环境目的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最大程度提高程序员的开发效率。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开发环境一般包括：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）电脑操作系统；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）代码编辑器； 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解释器；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第三方软件包。</a:t>
            </a:r>
            <a:endParaRPr lang="en-US" altLang="zh-CN" b="1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第三方软件包管理可用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内置的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工具，也可用软件包管理器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6958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07631"/>
            <a:ext cx="8273187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版本查看命令：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--version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9B68B-033E-5C23-C339-2DB04EDD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29" y="2421553"/>
            <a:ext cx="6391541" cy="40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598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96343"/>
            <a:ext cx="8273187" cy="1217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命令（以安装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卸载命令（以卸载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uninstall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FFE9DD7-9FAD-B833-34A7-F9D00BB9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8" y="3429000"/>
            <a:ext cx="4306764" cy="279533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9DA1880-9B80-A24C-3180-693E3B5EE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75" y="3429000"/>
            <a:ext cx="4306763" cy="27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61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37113"/>
            <a:ext cx="8212340" cy="1755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是一个广泛应用于计算科学（数据科学、机器学习、大数据处理和预测分析）的开源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发行版本。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致力于简化软件包管理系统和部署。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5870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软件管理工具（特点）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95169"/>
            <a:ext cx="82123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）内置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解释器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高度集成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数据科学生态；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）拥有强大的包管理工具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）可用超过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1400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个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数据科学库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.</a:t>
            </a:r>
            <a:endParaRPr lang="zh-CN" altLang="en-US" sz="2400" b="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2268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238206" y="1645665"/>
            <a:ext cx="8721549" cy="410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sz="2300" b="1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进入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官网，找到对应系统的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最新版本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安装包。</a:t>
            </a:r>
            <a:endParaRPr lang="en-US" altLang="zh-CN" sz="23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Windows系统安装</a:t>
            </a:r>
            <a:r>
              <a:rPr lang="zh-CN" altLang="en-US" sz="230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鼠标左键双击安装包文件。</a:t>
            </a:r>
            <a:endParaRPr lang="en-US" sz="23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Mac系统安装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Miniconda3-latest-MacOSX-x86_64.sh</a:t>
            </a: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Linux系统安装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Miniconda3-latest-Linux-x86_64.sh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安装后，查看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版本命令：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 –-version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8F0FF0-899E-0134-D350-768DFED1E99B}"/>
              </a:ext>
            </a:extLst>
          </p:cNvPr>
          <p:cNvSpPr txBox="1"/>
          <p:nvPr/>
        </p:nvSpPr>
        <p:spPr>
          <a:xfrm>
            <a:off x="374826" y="6132621"/>
            <a:ext cx="82910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1" dirty="0" err="1">
                <a:solidFill>
                  <a:schemeClr val="accent1"/>
                </a:solidFill>
                <a:latin typeface="+mn-ea"/>
                <a:ea typeface="+mn-ea"/>
              </a:rPr>
              <a:t>miniconda</a:t>
            </a:r>
            <a:r>
              <a:rPr lang="zh-CN" altLang="en-US" sz="2200" i="1" dirty="0">
                <a:solidFill>
                  <a:schemeClr val="accent1"/>
                </a:solidFill>
                <a:latin typeface="+mn-ea"/>
                <a:ea typeface="+mn-ea"/>
              </a:rPr>
              <a:t>官网：https://docs.anaconda.com/miniconda/</a:t>
            </a:r>
          </a:p>
        </p:txBody>
      </p:sp>
    </p:spTree>
    <p:extLst>
      <p:ext uri="{BB962C8B-B14F-4D97-AF65-F5344CB8AC3E}">
        <p14:creationId xmlns:p14="http://schemas.microsoft.com/office/powerpoint/2010/main" val="37411032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56213" y="1472384"/>
            <a:ext cx="827318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b="0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22590C-01B2-FEF0-E2A0-F67F9E75C51F}"/>
              </a:ext>
            </a:extLst>
          </p:cNvPr>
          <p:cNvGrpSpPr/>
          <p:nvPr/>
        </p:nvGrpSpPr>
        <p:grpSpPr>
          <a:xfrm>
            <a:off x="1161742" y="2053441"/>
            <a:ext cx="7343629" cy="4659611"/>
            <a:chOff x="827914" y="2101959"/>
            <a:chExt cx="7343629" cy="46596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7EF1EF-C4B4-1C55-B736-D9AE60BE4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914" y="2101959"/>
              <a:ext cx="6030086" cy="465961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31580DD-CBE0-F7F1-41ED-02A90DA04644}"/>
                </a:ext>
              </a:extLst>
            </p:cNvPr>
            <p:cNvSpPr/>
            <p:nvPr/>
          </p:nvSpPr>
          <p:spPr>
            <a:xfrm>
              <a:off x="907143" y="3477517"/>
              <a:ext cx="5653314" cy="6640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7B7402E-3921-7010-157E-D02BA7C08847}"/>
                </a:ext>
              </a:extLst>
            </p:cNvPr>
            <p:cNvSpPr txBox="1"/>
            <p:nvPr/>
          </p:nvSpPr>
          <p:spPr>
            <a:xfrm>
              <a:off x="6639686" y="3477517"/>
              <a:ext cx="15318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+mj-ea"/>
                  <a:ea typeface="+mj-ea"/>
                </a:rPr>
                <a:t>不推荐，但仍勾选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7249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98919" y="4611983"/>
            <a:ext cx="5916268" cy="772176"/>
            <a:chOff x="2121802" y="2115450"/>
            <a:chExt cx="4464145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3" y="2152687"/>
              <a:ext cx="3888144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开发环境配置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98919" y="3355856"/>
            <a:ext cx="5148235" cy="717997"/>
            <a:chOff x="2121801" y="3511390"/>
            <a:chExt cx="4597678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0" y="3560440"/>
              <a:ext cx="394157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软件管理工具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98919" y="20695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Linux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操作系统简介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79710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61176" y="1428540"/>
            <a:ext cx="843765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创建开发环境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不同开源项目所需开发环境不同，在开始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开源项目开发前往往需要定制化创建满足项目需求的开发环境。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虚拟环境信息命令：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env list</a:t>
            </a:r>
            <a:endParaRPr lang="en-CN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B5D1AA6-D397-9A79-221A-E20C2E9E5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667"/>
          <a:stretch/>
        </p:blipFill>
        <p:spPr>
          <a:xfrm>
            <a:off x="1300134" y="3459692"/>
            <a:ext cx="6718418" cy="32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998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703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8"/>
            <a:ext cx="82731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7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7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创建名为</a:t>
            </a:r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版本为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3.9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的虚拟环境命令：</a:t>
            </a:r>
            <a:endParaRPr lang="en-US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create 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-n </a:t>
            </a:r>
            <a:r>
              <a:rPr lang="en-US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python=3.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lang="en-CN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9143EB1-6171-6D6B-E065-52F98AD03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6" y="3612024"/>
            <a:ext cx="4249364" cy="261105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AA2E031-4BA5-246C-E096-9F7563792E0E}"/>
              </a:ext>
            </a:extLst>
          </p:cNvPr>
          <p:cNvGrpSpPr/>
          <p:nvPr/>
        </p:nvGrpSpPr>
        <p:grpSpPr>
          <a:xfrm>
            <a:off x="4688691" y="3612023"/>
            <a:ext cx="4279156" cy="2611056"/>
            <a:chOff x="4688691" y="3653106"/>
            <a:chExt cx="4279156" cy="2611056"/>
          </a:xfrm>
        </p:grpSpPr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CD5784D5-D55B-B02C-C48B-B4566A95D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8691" y="3653106"/>
              <a:ext cx="4249366" cy="26110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E75BEB-15B0-6AD3-FEA5-24688F0C9399}"/>
                </a:ext>
              </a:extLst>
            </p:cNvPr>
            <p:cNvSpPr txBox="1"/>
            <p:nvPr/>
          </p:nvSpPr>
          <p:spPr>
            <a:xfrm>
              <a:off x="5726849" y="5394348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1A1F98-9159-4FE6-698D-1B0B7EFC1F4C}"/>
                </a:ext>
              </a:extLst>
            </p:cNvPr>
            <p:cNvSpPr/>
            <p:nvPr/>
          </p:nvSpPr>
          <p:spPr>
            <a:xfrm>
              <a:off x="6424549" y="4492290"/>
              <a:ext cx="2543298" cy="195309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47398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5" y="1666137"/>
            <a:ext cx="865293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activate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endParaRPr lang="en-US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环境中安装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install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CN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BCB15A5-92D2-31A6-9C98-86B1AA96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2" y="3742612"/>
            <a:ext cx="4445269" cy="263196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773422F-41A1-CECC-4339-862D5F305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975" y="3742612"/>
            <a:ext cx="4283396" cy="26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1530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9"/>
            <a:ext cx="815441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退出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deactivate</a:t>
            </a: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remove -n 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–all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BBBD8B-688B-710D-3D8D-BFDFD56D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8" y="3747809"/>
            <a:ext cx="4348201" cy="267178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927768C-F7D3-314A-1104-435873D1DBD1}"/>
              </a:ext>
            </a:extLst>
          </p:cNvPr>
          <p:cNvGrpSpPr/>
          <p:nvPr/>
        </p:nvGrpSpPr>
        <p:grpSpPr>
          <a:xfrm>
            <a:off x="4654798" y="3796270"/>
            <a:ext cx="4269333" cy="2623325"/>
            <a:chOff x="4654798" y="3796270"/>
            <a:chExt cx="4269333" cy="2623325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B765428C-F39A-9703-24D3-B125CFA04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4798" y="3796270"/>
              <a:ext cx="4269333" cy="26233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2F9A9-4A61-8CFE-4FB6-79B6EB588A79}"/>
                </a:ext>
              </a:extLst>
            </p:cNvPr>
            <p:cNvSpPr txBox="1"/>
            <p:nvPr/>
          </p:nvSpPr>
          <p:spPr>
            <a:xfrm>
              <a:off x="6217524" y="5305143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6403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475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一、开源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操作系统简介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602053" y="1405997"/>
            <a:ext cx="8009686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操作系统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b="0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是指直接管理系统硬件和资源（如 </a:t>
            </a:r>
            <a:r>
              <a:rPr lang="en-US" dirty="0">
                <a:solidFill>
                  <a:srgbClr val="151515"/>
                </a:solidFill>
                <a:latin typeface="+mn-ea"/>
                <a:ea typeface="+mn-ea"/>
              </a:rPr>
              <a:t>CPU、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内存和存储空间）的软件。操作系统位于软件与硬件之间，负责在所有软件与相关的物理资源之间建立连接。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b="1" dirty="0">
                <a:solidFill>
                  <a:srgbClr val="151515"/>
                </a:solidFill>
                <a:latin typeface="+mn-ea"/>
                <a:ea typeface="+mn-ea"/>
              </a:rPr>
              <a:t>Linux </a:t>
            </a:r>
            <a:r>
              <a:rPr lang="en-US" b="1" dirty="0" err="1">
                <a:solidFill>
                  <a:srgbClr val="151515"/>
                </a:solidFill>
                <a:latin typeface="+mn-ea"/>
                <a:ea typeface="+mn-ea"/>
              </a:rPr>
              <a:t>系统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：是一款基于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GNU/GPL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开源许可的免费开源操作系统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。只要符合相应的许可条件，任何人都可以运行、研究、修改和重新分发源代码，甚至还可以销售修改后代码的副本。</a:t>
            </a: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522005"/>
            <a:ext cx="8021782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Linux 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发行版（也被叫做</a:t>
            </a: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GNU/Linux 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发行版），为用户预先整合好的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作业系统及各种应用软件。</a:t>
            </a: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发行版通常包含了包括桌面环境、办公套件、媒体播发器、数据库等应用软件。</a:t>
            </a:r>
          </a:p>
        </p:txBody>
      </p:sp>
      <p:pic>
        <p:nvPicPr>
          <p:cNvPr id="1026" name="Picture 2" descr="Beginner's Guide: How To Install Ubuntu Linux 18.04 LTS">
            <a:extLst>
              <a:ext uri="{FF2B5EF4-FFF2-40B4-BE49-F238E27FC236}">
                <a16:creationId xmlns:a16="http://schemas.microsoft.com/office/drawing/2014/main" id="{75908E15-58DA-73BD-95F9-CACD1B8B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7" y="4477519"/>
            <a:ext cx="2590053" cy="183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bian 11: Moving forward while standing still | TechRepublic">
            <a:extLst>
              <a:ext uri="{FF2B5EF4-FFF2-40B4-BE49-F238E27FC236}">
                <a16:creationId xmlns:a16="http://schemas.microsoft.com/office/drawing/2014/main" id="{1E2BFB6C-B7E5-CAF9-B8CC-09A5029E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32" y="4477519"/>
            <a:ext cx="2017286" cy="158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ntOS Linux Pricing 2023">
            <a:extLst>
              <a:ext uri="{FF2B5EF4-FFF2-40B4-BE49-F238E27FC236}">
                <a16:creationId xmlns:a16="http://schemas.microsoft.com/office/drawing/2014/main" id="{CB7EE236-3D18-EC53-3225-10EBB3B4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15" y="4364820"/>
            <a:ext cx="2017287" cy="201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in Linux 23 - Here's What to Expect from This Release">
            <a:extLst>
              <a:ext uri="{FF2B5EF4-FFF2-40B4-BE49-F238E27FC236}">
                <a16:creationId xmlns:a16="http://schemas.microsoft.com/office/drawing/2014/main" id="{BFA8C7BD-9CEC-ADA1-21BA-0EE8338C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804" y="4364820"/>
            <a:ext cx="2441879" cy="182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428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、常用命令行指令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43B24-C04E-C7D0-D427-DA131ECB74AB}"/>
              </a:ext>
            </a:extLst>
          </p:cNvPr>
          <p:cNvSpPr txBox="1"/>
          <p:nvPr/>
        </p:nvSpPr>
        <p:spPr>
          <a:xfrm>
            <a:off x="317665" y="1509237"/>
            <a:ext cx="85424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b="1" dirty="0">
                <a:solidFill>
                  <a:schemeClr val="bg2"/>
                </a:solidFill>
                <a:latin typeface="+mn-ea"/>
                <a:ea typeface="+mn-ea"/>
              </a:rPr>
              <a:t>Linux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命令行工具</a:t>
            </a:r>
            <a:r>
              <a:rPr lang="en-US" altLang="zh-CN" sz="2200" b="1" dirty="0">
                <a:solidFill>
                  <a:schemeClr val="bg2"/>
                </a:solidFill>
                <a:latin typeface="+mn-ea"/>
                <a:ea typeface="+mn-ea"/>
              </a:rPr>
              <a:t>/Windows </a:t>
            </a:r>
            <a:r>
              <a:rPr lang="en-US" altLang="zh-CN" sz="2200" b="1" dirty="0" err="1">
                <a:solidFill>
                  <a:schemeClr val="bg2"/>
                </a:solidFill>
                <a:latin typeface="+mn-ea"/>
                <a:ea typeface="+mn-ea"/>
              </a:rPr>
              <a:t>Powershell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命令行工具：</a:t>
            </a:r>
            <a:endParaRPr lang="en-US" altLang="zh-CN" sz="2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s: 查看文件夹保护文件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cd: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 切换目录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p</a:t>
            </a:r>
            <a:r>
              <a:rPr lang="en-CN" altLang="zh-CN" sz="2200" dirty="0">
                <a:solidFill>
                  <a:schemeClr val="bg2"/>
                </a:solidFill>
                <a:latin typeface="+mn-ea"/>
                <a:ea typeface="+mn-ea"/>
              </a:rPr>
              <a:t>wd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查看当前路径；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touch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powershell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new-item):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新建文件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mkdir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创建文件夹；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rm: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删除文件；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mv: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移动文件；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cp: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复制文件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; </a:t>
            </a:r>
          </a:p>
        </p:txBody>
      </p:sp>
      <p:pic>
        <p:nvPicPr>
          <p:cNvPr id="7" name="Picture 2" descr="Install Hyper Terminal on Ubuntu 22.04">
            <a:extLst>
              <a:ext uri="{FF2B5EF4-FFF2-40B4-BE49-F238E27FC236}">
                <a16:creationId xmlns:a16="http://schemas.microsoft.com/office/drawing/2014/main" id="{3DD36E7D-5F30-A7D7-486A-8D2AC067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124" y="3045377"/>
            <a:ext cx="5925507" cy="352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708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sz="40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40897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030" name="Picture 6" descr="GitHub - microsoft/vscode: Visual Studio Code">
            <a:extLst>
              <a:ext uri="{FF2B5EF4-FFF2-40B4-BE49-F238E27FC236}">
                <a16:creationId xmlns:a16="http://schemas.microsoft.com/office/drawing/2014/main" id="{C93DB76E-C02F-05AC-2014-674F7E80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7" y="2738764"/>
            <a:ext cx="4668990" cy="350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68941" y="1514953"/>
            <a:ext cx="874443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VSCode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(Visual Studio Code)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是由微软于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2015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年发布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的一款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跨平台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源代码编辑器。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FE686-F0A9-9DC4-2357-9BF966DA6A6B}"/>
              </a:ext>
            </a:extLst>
          </p:cNvPr>
          <p:cNvSpPr txBox="1"/>
          <p:nvPr/>
        </p:nvSpPr>
        <p:spPr>
          <a:xfrm>
            <a:off x="4853798" y="2180998"/>
            <a:ext cx="4253310" cy="4602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1.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支持多种编程语言。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该软件支持语法高亮、代码自动补全、代码重构等功能。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用户可更改主题等个性化设置，也可通过内置的扩展程序商店安装扩展以拓展软件功能。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u="sng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US" altLang="zh-CN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内置了命令行工具和</a:t>
            </a:r>
            <a:r>
              <a:rPr lang="en-US" altLang="zh-CN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Git </a:t>
            </a:r>
            <a:r>
              <a:rPr lang="zh-CN" altLang="en-US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104226</TotalTime>
  <Words>2056</Words>
  <Application>Microsoft Office PowerPoint</Application>
  <PresentationFormat>全屏显示(4:3)</PresentationFormat>
  <Paragraphs>233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黑体</vt:lpstr>
      <vt:lpstr>微软雅黑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PowerPoint 演示文稿</vt:lpstr>
      <vt:lpstr>一. 开源Linux操作系统简介</vt:lpstr>
      <vt:lpstr>一. 开源Linux操作系统简介</vt:lpstr>
      <vt:lpstr>一. 开源Linux操作系统简介</vt:lpstr>
      <vt:lpstr>PowerPoint 演示文稿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PowerPoint 演示文稿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13072</cp:revision>
  <dcterms:created xsi:type="dcterms:W3CDTF">2004-07-09T11:40:27Z</dcterms:created>
  <dcterms:modified xsi:type="dcterms:W3CDTF">2024-09-12T02:13:20Z</dcterms:modified>
</cp:coreProperties>
</file>