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18"/>
  </p:notesMasterIdLst>
  <p:handoutMasterIdLst>
    <p:handoutMasterId r:id="rId19"/>
  </p:handoutMasterIdLst>
  <p:sldIdLst>
    <p:sldId id="2764" r:id="rId3"/>
    <p:sldId id="2387" r:id="rId4"/>
    <p:sldId id="2447" r:id="rId5"/>
    <p:sldId id="2605" r:id="rId6"/>
    <p:sldId id="2768" r:id="rId7"/>
    <p:sldId id="2774" r:id="rId8"/>
    <p:sldId id="2766" r:id="rId9"/>
    <p:sldId id="2775" r:id="rId10"/>
    <p:sldId id="2769" r:id="rId11"/>
    <p:sldId id="2737" r:id="rId12"/>
    <p:sldId id="2771" r:id="rId13"/>
    <p:sldId id="2765" r:id="rId14"/>
    <p:sldId id="2773" r:id="rId15"/>
    <p:sldId id="2772" r:id="rId16"/>
    <p:sldId id="2722" r:id="rId17"/>
  </p:sldIdLst>
  <p:sldSz cx="9144000" cy="6858000" type="screen4x3"/>
  <p:notesSz cx="7099300" cy="10234613"/>
  <p:custDataLst>
    <p:tags r:id="rId20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B050"/>
    <a:srgbClr val="7A81FF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2" autoAdjust="0"/>
    <p:restoredTop sz="73839" autoAdjust="0"/>
  </p:normalViewPr>
  <p:slideViewPr>
    <p:cSldViewPr snapToGrid="0">
      <p:cViewPr varScale="1">
        <p:scale>
          <a:sx n="65" d="100"/>
          <a:sy n="65" d="100"/>
        </p:scale>
        <p:origin x="309" y="36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497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643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1083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程序演示</a:t>
            </a:r>
          </a:p>
        </p:txBody>
      </p:sp>
    </p:spTree>
    <p:extLst>
      <p:ext uri="{BB962C8B-B14F-4D97-AF65-F5344CB8AC3E}">
        <p14:creationId xmlns:p14="http://schemas.microsoft.com/office/powerpoint/2010/main" val="2293711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程序演示</a:t>
            </a:r>
          </a:p>
        </p:txBody>
      </p:sp>
    </p:spTree>
    <p:extLst>
      <p:ext uri="{BB962C8B-B14F-4D97-AF65-F5344CB8AC3E}">
        <p14:creationId xmlns:p14="http://schemas.microsoft.com/office/powerpoint/2010/main" val="2391841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代码演示</a:t>
            </a:r>
          </a:p>
        </p:txBody>
      </p:sp>
    </p:spTree>
    <p:extLst>
      <p:ext uri="{BB962C8B-B14F-4D97-AF65-F5344CB8AC3E}">
        <p14:creationId xmlns:p14="http://schemas.microsoft.com/office/powerpoint/2010/main" val="26899695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27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426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外业测量，主要通过测量仪器如全站仪，</a:t>
            </a:r>
            <a:r>
              <a:rPr lang="en-US" altLang="zh-CN" dirty="0" err="1"/>
              <a:t>gps</a:t>
            </a:r>
            <a:r>
              <a:rPr lang="zh-CN" altLang="en-US" dirty="0"/>
              <a:t>等，测量地面位置信息，再将其存储到地理数据库中获得。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32755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dirty="0">
                <a:solidFill>
                  <a:srgbClr val="151515"/>
                </a:solidFill>
                <a:latin typeface="+mn-ea"/>
                <a:ea typeface="+mn-ea"/>
              </a:rPr>
              <a:t>1. </a:t>
            </a:r>
            <a:r>
              <a:rPr lang="zh-CN" altLang="en-US" sz="1400" dirty="0">
                <a:solidFill>
                  <a:srgbClr val="151515"/>
                </a:solidFill>
                <a:latin typeface="+mn-ea"/>
                <a:ea typeface="+mn-ea"/>
              </a:rPr>
              <a:t>假如没有规范，不同软件定义自己的数据格式，同一个数据无法再不同软件中进行处理。</a:t>
            </a:r>
            <a:endParaRPr lang="en-US" altLang="zh-CN" sz="14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89207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400" dirty="0">
                <a:solidFill>
                  <a:srgbClr val="151515"/>
                </a:solidFill>
                <a:latin typeface="+mn-ea"/>
                <a:ea typeface="+mn-ea"/>
              </a:rPr>
              <a:t>1. </a:t>
            </a:r>
            <a:r>
              <a:rPr lang="zh-CN" altLang="en-US" sz="1400" dirty="0">
                <a:solidFill>
                  <a:srgbClr val="151515"/>
                </a:solidFill>
                <a:latin typeface="+mn-ea"/>
                <a:ea typeface="+mn-ea"/>
              </a:rPr>
              <a:t>所谓要素，简单地说就是一个独立的对象，在</a:t>
            </a:r>
            <a:r>
              <a:rPr lang="zh-CN" altLang="en-US" sz="1200" dirty="0">
                <a:solidFill>
                  <a:srgbClr val="151515"/>
                </a:solidFill>
                <a:latin typeface="+mn-ea"/>
                <a:ea typeface="+mn-ea"/>
              </a:rPr>
              <a:t>地图中可能表现为一个多边形建筑物，在数据库中即一个独立的条目。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78957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373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en-US" altLang="zh-CN" dirty="0" err="1"/>
              <a:t>Gdal</a:t>
            </a:r>
            <a:r>
              <a:rPr lang="zh-CN" altLang="en-US" dirty="0"/>
              <a:t>最开始开发的时候只考虑了对栅格数据的支持。为了对矢量数据支持，后来新增开发了</a:t>
            </a:r>
            <a:r>
              <a:rPr lang="en-US" altLang="zh-CN" dirty="0" err="1"/>
              <a:t>ogr</a:t>
            </a:r>
            <a:r>
              <a:rPr lang="zh-CN" altLang="en-US" dirty="0"/>
              <a:t>库，并合并到之前开发的</a:t>
            </a:r>
            <a:r>
              <a:rPr lang="en-US" altLang="zh-CN" dirty="0" err="1"/>
              <a:t>gdal</a:t>
            </a:r>
            <a:r>
              <a:rPr lang="zh-CN" altLang="en-US" dirty="0"/>
              <a:t>库中。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很多软件都使用</a:t>
            </a:r>
            <a:r>
              <a:rPr lang="en-US" altLang="zh-CN" dirty="0" err="1"/>
              <a:t>gdal</a:t>
            </a:r>
            <a:r>
              <a:rPr lang="en-US" altLang="zh-CN" dirty="0"/>
              <a:t>/</a:t>
            </a:r>
            <a:r>
              <a:rPr lang="en-US" altLang="zh-CN" dirty="0" err="1"/>
              <a:t>ogr</a:t>
            </a:r>
            <a:r>
              <a:rPr lang="zh-CN" altLang="en-US" dirty="0"/>
              <a:t>库，如</a:t>
            </a:r>
            <a:r>
              <a:rPr lang="en-US" altLang="zh-CN" dirty="0" err="1"/>
              <a:t>qgis</a:t>
            </a:r>
            <a:r>
              <a:rPr lang="zh-CN" altLang="en-US" dirty="0"/>
              <a:t>，</a:t>
            </a:r>
            <a:r>
              <a:rPr lang="en-US" altLang="zh-CN" dirty="0" err="1"/>
              <a:t>arcgis</a:t>
            </a:r>
            <a:r>
              <a:rPr lang="zh-CN" altLang="en-US" dirty="0"/>
              <a:t>等。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5540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OGR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开源库及矢量数据处理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19690" y="261082"/>
            <a:ext cx="371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云南大学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《</a:t>
            </a: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 开源GIS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》</a:t>
            </a: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课程第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三</a:t>
            </a: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5562936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</a:t>
            </a:r>
            <a:r>
              <a:rPr lang="en-US" altLang="zh-CN" dirty="0">
                <a:latin typeface="+mn-ea"/>
              </a:rPr>
              <a:t>. 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体系构成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44C56F3-FFA7-3E9D-7AF2-7B99ECE7A75E}"/>
              </a:ext>
            </a:extLst>
          </p:cNvPr>
          <p:cNvSpPr txBox="1"/>
          <p:nvPr/>
        </p:nvSpPr>
        <p:spPr>
          <a:xfrm>
            <a:off x="528638" y="1522005"/>
            <a:ext cx="8484733" cy="5161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300" b="1" dirty="0" err="1">
                <a:solidFill>
                  <a:schemeClr val="accent2"/>
                </a:solidFill>
                <a:latin typeface="+mn-ea"/>
                <a:ea typeface="+mn-ea"/>
              </a:rPr>
              <a:t>OGRGeometry</a:t>
            </a: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几何类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：其封装了</a:t>
            </a:r>
            <a:r>
              <a:rPr lang="en-US" altLang="zh-CN" sz="2300" dirty="0" err="1">
                <a:solidFill>
                  <a:srgbClr val="151515"/>
                </a:solidFill>
                <a:latin typeface="+mn-ea"/>
                <a:ea typeface="+mn-ea"/>
              </a:rPr>
              <a:t>OpenGIS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模型的矢量数据，提供了一系列几何操作。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300" b="1" dirty="0" err="1">
                <a:solidFill>
                  <a:schemeClr val="accent2"/>
                </a:solidFill>
                <a:latin typeface="+mn-ea"/>
                <a:ea typeface="+mn-ea"/>
              </a:rPr>
              <a:t>OGRSpatialReference</a:t>
            </a: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空间参考类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：用于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定义投影和水准面。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300" b="1" dirty="0" err="1">
                <a:solidFill>
                  <a:schemeClr val="accent2"/>
                </a:solidFill>
                <a:latin typeface="+mn-ea"/>
                <a:ea typeface="+mn-ea"/>
              </a:rPr>
              <a:t>OGRFeature</a:t>
            </a: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要素类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：用于定义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几何和属性信息。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300" b="1" dirty="0" err="1">
                <a:solidFill>
                  <a:schemeClr val="accent2"/>
                </a:solidFill>
                <a:latin typeface="+mn-ea"/>
                <a:ea typeface="+mn-ea"/>
              </a:rPr>
              <a:t>OGRLayer</a:t>
            </a: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图层类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：定义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同类型要素集合。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300" b="1" dirty="0" err="1">
                <a:solidFill>
                  <a:schemeClr val="accent2"/>
                </a:solidFill>
                <a:latin typeface="+mn-ea"/>
                <a:ea typeface="+mn-ea"/>
              </a:rPr>
              <a:t>OGRDataSource</a:t>
            </a: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数据源类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，用于存储矢量数据的文件或数据库对象。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300" b="1" dirty="0" err="1">
                <a:solidFill>
                  <a:schemeClr val="accent2"/>
                </a:solidFill>
                <a:latin typeface="+mn-ea"/>
                <a:ea typeface="+mn-ea"/>
              </a:rPr>
              <a:t>OGRDriver</a:t>
            </a: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驱动类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，用于注册和读写对应类型的数据。</a:t>
            </a:r>
          </a:p>
        </p:txBody>
      </p:sp>
    </p:spTree>
    <p:extLst>
      <p:ext uri="{BB962C8B-B14F-4D97-AF65-F5344CB8AC3E}">
        <p14:creationId xmlns:p14="http://schemas.microsoft.com/office/powerpoint/2010/main" val="65514281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</a:t>
            </a:r>
            <a:r>
              <a:rPr lang="en-US" altLang="zh-CN" dirty="0">
                <a:latin typeface="+mn-ea"/>
              </a:rPr>
              <a:t>. 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体系结构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44C56F3-FFA7-3E9D-7AF2-7B99ECE7A75E}"/>
              </a:ext>
            </a:extLst>
          </p:cNvPr>
          <p:cNvSpPr txBox="1"/>
          <p:nvPr/>
        </p:nvSpPr>
        <p:spPr>
          <a:xfrm>
            <a:off x="528639" y="1480306"/>
            <a:ext cx="8372468" cy="131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dirty="0" err="1">
                <a:solidFill>
                  <a:schemeClr val="accent2"/>
                </a:solidFill>
                <a:latin typeface="+mn-ea"/>
                <a:ea typeface="+mn-ea"/>
              </a:rPr>
              <a:t>OGRGeometry</a:t>
            </a:r>
            <a:r>
              <a:rPr lang="zh-CN" altLang="en-US" sz="2400" b="1" dirty="0">
                <a:solidFill>
                  <a:schemeClr val="accent2"/>
                </a:solidFill>
                <a:latin typeface="+mn-ea"/>
                <a:ea typeface="+mn-ea"/>
              </a:rPr>
              <a:t>类</a:t>
            </a:r>
            <a:r>
              <a:rPr lang="zh-CN" altLang="en-US" sz="2400" dirty="0">
                <a:solidFill>
                  <a:srgbClr val="151515"/>
                </a:solidFill>
                <a:latin typeface="+mn-ea"/>
                <a:ea typeface="+mn-ea"/>
              </a:rPr>
              <a:t>结构</a:t>
            </a:r>
            <a:endParaRPr lang="en-US" altLang="zh-CN" sz="2200" b="1" u="sng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几何类用于表示各种几何矢量，其继承关系如下：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4B667F8-B1E4-E60F-1B7C-6B00B9B82C6A}"/>
              </a:ext>
            </a:extLst>
          </p:cNvPr>
          <p:cNvSpPr/>
          <p:nvPr/>
        </p:nvSpPr>
        <p:spPr>
          <a:xfrm>
            <a:off x="3032352" y="2826088"/>
            <a:ext cx="2814638" cy="657225"/>
          </a:xfrm>
          <a:prstGeom prst="rect">
            <a:avLst/>
          </a:prstGeom>
          <a:solidFill>
            <a:schemeClr val="tx2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b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OGRGeometry</a:t>
            </a:r>
            <a:endParaRPr lang="zh-CN" altLang="en-US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F78B896-8B24-6498-69F8-CFFE3F490B9A}"/>
              </a:ext>
            </a:extLst>
          </p:cNvPr>
          <p:cNvSpPr/>
          <p:nvPr/>
        </p:nvSpPr>
        <p:spPr>
          <a:xfrm>
            <a:off x="2206174" y="4672801"/>
            <a:ext cx="2472285" cy="2098113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15B6DF-8BE4-9443-592F-E3C28E917A3E}"/>
              </a:ext>
            </a:extLst>
          </p:cNvPr>
          <p:cNvSpPr/>
          <p:nvPr/>
        </p:nvSpPr>
        <p:spPr>
          <a:xfrm>
            <a:off x="239144" y="3893182"/>
            <a:ext cx="1781495" cy="587811"/>
          </a:xfrm>
          <a:prstGeom prst="rect">
            <a:avLst/>
          </a:prstGeom>
          <a:solidFill>
            <a:schemeClr val="tx2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2200" b="1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OGRCurve</a:t>
            </a:r>
            <a:endParaRPr lang="zh-CN" altLang="en-US" sz="2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283813A-0E17-EAF7-D376-23779C8FA0DD}"/>
              </a:ext>
            </a:extLst>
          </p:cNvPr>
          <p:cNvSpPr/>
          <p:nvPr/>
        </p:nvSpPr>
        <p:spPr>
          <a:xfrm>
            <a:off x="2308669" y="3893182"/>
            <a:ext cx="2265365" cy="587811"/>
          </a:xfrm>
          <a:prstGeom prst="rect">
            <a:avLst/>
          </a:prstGeom>
          <a:solidFill>
            <a:schemeClr val="tx2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2200" b="1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OGRGeometry</a:t>
            </a:r>
            <a:endParaRPr lang="zh-CN" altLang="en-US" sz="2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DB985B9-7842-7544-EF01-366A36A740DD}"/>
              </a:ext>
            </a:extLst>
          </p:cNvPr>
          <p:cNvSpPr/>
          <p:nvPr/>
        </p:nvSpPr>
        <p:spPr>
          <a:xfrm>
            <a:off x="4678458" y="3893179"/>
            <a:ext cx="1852019" cy="587811"/>
          </a:xfrm>
          <a:prstGeom prst="rect">
            <a:avLst/>
          </a:prstGeom>
          <a:solidFill>
            <a:schemeClr val="tx2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2200" b="1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OGRPoint</a:t>
            </a:r>
            <a:endParaRPr lang="zh-CN" altLang="en-US" sz="2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8EF0B7C-E027-33AB-4721-CFF49996461B}"/>
              </a:ext>
            </a:extLst>
          </p:cNvPr>
          <p:cNvSpPr/>
          <p:nvPr/>
        </p:nvSpPr>
        <p:spPr>
          <a:xfrm>
            <a:off x="6691513" y="3893180"/>
            <a:ext cx="2233593" cy="587811"/>
          </a:xfrm>
          <a:prstGeom prst="rect">
            <a:avLst/>
          </a:prstGeom>
          <a:solidFill>
            <a:schemeClr val="tx2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2200" b="1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OGRSurface</a:t>
            </a:r>
            <a:endParaRPr lang="zh-CN" altLang="en-US" sz="22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757F080-620A-99D2-8C06-6ECF3D271C65}"/>
              </a:ext>
            </a:extLst>
          </p:cNvPr>
          <p:cNvSpPr/>
          <p:nvPr/>
        </p:nvSpPr>
        <p:spPr>
          <a:xfrm>
            <a:off x="239142" y="4776649"/>
            <a:ext cx="1781495" cy="587811"/>
          </a:xfrm>
          <a:prstGeom prst="rect">
            <a:avLst/>
          </a:prstGeom>
          <a:solidFill>
            <a:schemeClr val="tx2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600" b="1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OGRLineString</a:t>
            </a:r>
            <a:endParaRPr lang="zh-CN" altLang="en-US" sz="16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8F6218C-A914-7931-E32E-2875002B437E}"/>
              </a:ext>
            </a:extLst>
          </p:cNvPr>
          <p:cNvSpPr/>
          <p:nvPr/>
        </p:nvSpPr>
        <p:spPr>
          <a:xfrm>
            <a:off x="239142" y="5654651"/>
            <a:ext cx="1781496" cy="587811"/>
          </a:xfrm>
          <a:prstGeom prst="rect">
            <a:avLst/>
          </a:prstGeom>
          <a:solidFill>
            <a:schemeClr val="tx2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600" b="1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OGRLinearRing</a:t>
            </a:r>
            <a:endParaRPr lang="zh-CN" altLang="en-US" sz="16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1DF731D-DDD9-F443-7452-FD380945BC70}"/>
              </a:ext>
            </a:extLst>
          </p:cNvPr>
          <p:cNvSpPr/>
          <p:nvPr/>
        </p:nvSpPr>
        <p:spPr>
          <a:xfrm>
            <a:off x="2308669" y="4763669"/>
            <a:ext cx="2265365" cy="587811"/>
          </a:xfrm>
          <a:prstGeom prst="rect">
            <a:avLst/>
          </a:prstGeom>
          <a:solidFill>
            <a:schemeClr val="tx2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700" b="1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OGRMultiLineString</a:t>
            </a:r>
            <a:endParaRPr lang="zh-CN" altLang="en-US" sz="17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67E35FD-BCEB-191D-A435-BA1BC17F6D78}"/>
              </a:ext>
            </a:extLst>
          </p:cNvPr>
          <p:cNvSpPr/>
          <p:nvPr/>
        </p:nvSpPr>
        <p:spPr>
          <a:xfrm>
            <a:off x="2325633" y="5453444"/>
            <a:ext cx="2246367" cy="587811"/>
          </a:xfrm>
          <a:prstGeom prst="rect">
            <a:avLst/>
          </a:prstGeom>
          <a:solidFill>
            <a:schemeClr val="tx2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OGRMultiPoint</a:t>
            </a:r>
            <a:endParaRPr lang="zh-CN" altLang="en-US" sz="18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C216DDB-6F8E-2385-3662-79EC733041B7}"/>
              </a:ext>
            </a:extLst>
          </p:cNvPr>
          <p:cNvSpPr/>
          <p:nvPr/>
        </p:nvSpPr>
        <p:spPr>
          <a:xfrm>
            <a:off x="2308669" y="6116401"/>
            <a:ext cx="2263331" cy="587811"/>
          </a:xfrm>
          <a:prstGeom prst="rect">
            <a:avLst/>
          </a:prstGeom>
          <a:solidFill>
            <a:schemeClr val="tx2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OGRMultiPolygon</a:t>
            </a:r>
            <a:endParaRPr lang="zh-CN" altLang="en-US" sz="18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EE65CAC-C23C-86D0-DE32-DC6674D010E7}"/>
              </a:ext>
            </a:extLst>
          </p:cNvPr>
          <p:cNvSpPr/>
          <p:nvPr/>
        </p:nvSpPr>
        <p:spPr>
          <a:xfrm>
            <a:off x="6691512" y="4966779"/>
            <a:ext cx="2233593" cy="587811"/>
          </a:xfrm>
          <a:prstGeom prst="rect">
            <a:avLst/>
          </a:prstGeom>
          <a:solidFill>
            <a:schemeClr val="tx2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 err="1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OGRPolygon</a:t>
            </a:r>
            <a:endParaRPr lang="zh-CN" altLang="en-US" sz="18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35F750F-734C-46EC-3634-98BC7BCA2951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 bwMode="auto">
          <a:xfrm>
            <a:off x="3441352" y="4480993"/>
            <a:ext cx="965" cy="191808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8D45901-3A2E-22D8-A30E-FAA015736C47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 bwMode="auto">
          <a:xfrm flipH="1">
            <a:off x="1129890" y="4480993"/>
            <a:ext cx="2" cy="295656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4D05352-461D-90F2-1B3F-9E2405A2B7D6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 bwMode="auto">
          <a:xfrm>
            <a:off x="1129890" y="5364460"/>
            <a:ext cx="0" cy="290191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5AC3C20-55F7-4202-DE5D-F801A01185C7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 bwMode="auto">
          <a:xfrm flipH="1">
            <a:off x="7808309" y="4480991"/>
            <a:ext cx="1" cy="485788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F60F520E-3ABE-1469-9F96-87890D66433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 bwMode="auto">
          <a:xfrm rot="5400000">
            <a:off x="2579848" y="2033358"/>
            <a:ext cx="409869" cy="3309779"/>
          </a:xfrm>
          <a:prstGeom prst="bentConnector3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C4756926-1098-426F-84C3-689A7AA6F506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 bwMode="auto">
          <a:xfrm rot="16200000" flipH="1">
            <a:off x="5919057" y="2003926"/>
            <a:ext cx="409867" cy="3368639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414E75DC-0C30-E874-D461-6634FBDB7F43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 bwMode="auto">
          <a:xfrm rot="5400000">
            <a:off x="3735578" y="3189088"/>
            <a:ext cx="409869" cy="998319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8ACA2153-C8D3-41F2-DEAD-B877E8CF4DF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 bwMode="auto">
          <a:xfrm rot="16200000" flipH="1">
            <a:off x="4817136" y="3105847"/>
            <a:ext cx="409866" cy="1164797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57135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</a:t>
            </a:r>
            <a:r>
              <a:rPr lang="en-US" altLang="zh-CN" dirty="0">
                <a:latin typeface="+mn-ea"/>
              </a:rPr>
              <a:t>. 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体系结构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561109" y="1522005"/>
            <a:ext cx="8021782" cy="693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数据读取流程：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1F750A9-C70A-8B83-DC72-043D5C6B3C46}"/>
              </a:ext>
            </a:extLst>
          </p:cNvPr>
          <p:cNvSpPr/>
          <p:nvPr/>
        </p:nvSpPr>
        <p:spPr>
          <a:xfrm>
            <a:off x="1816744" y="2414869"/>
            <a:ext cx="2452914" cy="858269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注册驱动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BE607E-94A1-E093-DA74-D8D0FB53187E}"/>
              </a:ext>
            </a:extLst>
          </p:cNvPr>
          <p:cNvSpPr/>
          <p:nvPr/>
        </p:nvSpPr>
        <p:spPr>
          <a:xfrm>
            <a:off x="1816744" y="3787038"/>
            <a:ext cx="2452914" cy="858269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打开数据集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30944B-8680-6208-8F5F-1C57E55E51CA}"/>
              </a:ext>
            </a:extLst>
          </p:cNvPr>
          <p:cNvSpPr/>
          <p:nvPr/>
        </p:nvSpPr>
        <p:spPr>
          <a:xfrm>
            <a:off x="1816744" y="5232817"/>
            <a:ext cx="2452914" cy="858269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打开图层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FDE4DA-95A9-718A-FA8C-A572F428DC8C}"/>
              </a:ext>
            </a:extLst>
          </p:cNvPr>
          <p:cNvSpPr/>
          <p:nvPr/>
        </p:nvSpPr>
        <p:spPr>
          <a:xfrm>
            <a:off x="5044885" y="2414869"/>
            <a:ext cx="2452914" cy="858269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获取要素定义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0A28092-BB0F-2EE7-FB40-F241177B1DC1}"/>
              </a:ext>
            </a:extLst>
          </p:cNvPr>
          <p:cNvSpPr/>
          <p:nvPr/>
        </p:nvSpPr>
        <p:spPr>
          <a:xfrm>
            <a:off x="5044885" y="3787038"/>
            <a:ext cx="2452914" cy="858269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遍历要素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B5F08D-C366-E9E1-C8B9-677FB210B9C4}"/>
              </a:ext>
            </a:extLst>
          </p:cNvPr>
          <p:cNvSpPr/>
          <p:nvPr/>
        </p:nvSpPr>
        <p:spPr>
          <a:xfrm>
            <a:off x="5044885" y="5232817"/>
            <a:ext cx="2452914" cy="858269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获取几何和属性信息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BCD2B2D-744C-31EF-F7D4-59903193479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 bwMode="auto">
          <a:xfrm>
            <a:off x="3043201" y="3273138"/>
            <a:ext cx="0" cy="51390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16A2EFE-4C34-925F-493E-06C7F878D49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 bwMode="auto">
          <a:xfrm>
            <a:off x="3043201" y="4645307"/>
            <a:ext cx="0" cy="58751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F65EE2A2-A8CC-8ACF-F477-DBBDC6F55DD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 bwMode="auto">
          <a:xfrm flipV="1">
            <a:off x="4269658" y="2844004"/>
            <a:ext cx="775227" cy="2817948"/>
          </a:xfrm>
          <a:prstGeom prst="bentConnector3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66C3C6C-14E9-F27F-33A4-703F8166EC8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 bwMode="auto">
          <a:xfrm>
            <a:off x="6271342" y="3273138"/>
            <a:ext cx="0" cy="51390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F86FD19-D4AD-A9C2-E880-E27009B55ED1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 bwMode="auto">
          <a:xfrm>
            <a:off x="6271342" y="4645307"/>
            <a:ext cx="0" cy="58751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63505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</a:t>
            </a:r>
            <a:r>
              <a:rPr lang="en-US" altLang="zh-CN" dirty="0">
                <a:latin typeface="+mn-ea"/>
              </a:rPr>
              <a:t>. 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体系结构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561109" y="1522005"/>
            <a:ext cx="8021782" cy="693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数据写入流程：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1F750A9-C70A-8B83-DC72-043D5C6B3C46}"/>
              </a:ext>
            </a:extLst>
          </p:cNvPr>
          <p:cNvSpPr/>
          <p:nvPr/>
        </p:nvSpPr>
        <p:spPr>
          <a:xfrm>
            <a:off x="1816744" y="2414869"/>
            <a:ext cx="2452914" cy="858269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注册驱动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5BE607E-94A1-E093-DA74-D8D0FB53187E}"/>
              </a:ext>
            </a:extLst>
          </p:cNvPr>
          <p:cNvSpPr/>
          <p:nvPr/>
        </p:nvSpPr>
        <p:spPr>
          <a:xfrm>
            <a:off x="1816744" y="3529861"/>
            <a:ext cx="2452914" cy="858269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打开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创建数据集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30944B-8680-6208-8F5F-1C57E55E51CA}"/>
              </a:ext>
            </a:extLst>
          </p:cNvPr>
          <p:cNvSpPr/>
          <p:nvPr/>
        </p:nvSpPr>
        <p:spPr>
          <a:xfrm>
            <a:off x="1816744" y="4639879"/>
            <a:ext cx="2452914" cy="858269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创建图层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FDE4DA-95A9-718A-FA8C-A572F428DC8C}"/>
              </a:ext>
            </a:extLst>
          </p:cNvPr>
          <p:cNvSpPr/>
          <p:nvPr/>
        </p:nvSpPr>
        <p:spPr>
          <a:xfrm>
            <a:off x="1816744" y="5718835"/>
            <a:ext cx="2452914" cy="858269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创建要素类定义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0A28092-BB0F-2EE7-FB40-F241177B1DC1}"/>
              </a:ext>
            </a:extLst>
          </p:cNvPr>
          <p:cNvSpPr/>
          <p:nvPr/>
        </p:nvSpPr>
        <p:spPr>
          <a:xfrm>
            <a:off x="5016613" y="2436737"/>
            <a:ext cx="2452914" cy="858269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创建几何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B5F08D-C366-E9E1-C8B9-677FB210B9C4}"/>
              </a:ext>
            </a:extLst>
          </p:cNvPr>
          <p:cNvSpPr/>
          <p:nvPr/>
        </p:nvSpPr>
        <p:spPr>
          <a:xfrm>
            <a:off x="5016612" y="3982404"/>
            <a:ext cx="2452914" cy="858269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创建要素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BCD2B2D-744C-31EF-F7D4-59903193479A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 bwMode="auto">
          <a:xfrm>
            <a:off x="3043201" y="3273138"/>
            <a:ext cx="0" cy="256723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16A2EFE-4C34-925F-493E-06C7F878D49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 bwMode="auto">
          <a:xfrm>
            <a:off x="3043201" y="4388130"/>
            <a:ext cx="0" cy="251749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F65EE2A2-A8CC-8ACF-F477-DBBDC6F55DD7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auto">
          <a:xfrm flipV="1">
            <a:off x="4269658" y="2865872"/>
            <a:ext cx="746955" cy="3282098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66C3C6C-14E9-F27F-33A4-703F8166EC8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 bwMode="auto">
          <a:xfrm>
            <a:off x="3043201" y="5498148"/>
            <a:ext cx="0" cy="220687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F86FD19-D4AD-A9C2-E880-E27009B55ED1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 bwMode="auto">
          <a:xfrm flipH="1">
            <a:off x="6243069" y="3295006"/>
            <a:ext cx="1" cy="687398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6F391CD4-EC27-562C-C959-D73D69D19943}"/>
              </a:ext>
            </a:extLst>
          </p:cNvPr>
          <p:cNvSpPr/>
          <p:nvPr/>
        </p:nvSpPr>
        <p:spPr>
          <a:xfrm>
            <a:off x="5016612" y="5488283"/>
            <a:ext cx="2452914" cy="858269"/>
          </a:xfrm>
          <a:prstGeom prst="rect">
            <a:avLst/>
          </a:prstGeom>
          <a:noFill/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关闭数据集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229A80CE-592B-5A77-EDEC-3F159F1367C7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 bwMode="auto">
          <a:xfrm>
            <a:off x="6243069" y="4840673"/>
            <a:ext cx="0" cy="64761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64097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</a:t>
            </a:r>
            <a:r>
              <a:rPr lang="en-US" altLang="zh-CN" dirty="0">
                <a:latin typeface="+mn-ea"/>
              </a:rPr>
              <a:t>. 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主要功能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44C56F3-FFA7-3E9D-7AF2-7B99ECE7A75E}"/>
              </a:ext>
            </a:extLst>
          </p:cNvPr>
          <p:cNvSpPr txBox="1"/>
          <p:nvPr/>
        </p:nvSpPr>
        <p:spPr>
          <a:xfrm>
            <a:off x="317665" y="1480306"/>
            <a:ext cx="8583442" cy="4695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4000"/>
              </a:lnSpc>
            </a:pPr>
            <a:r>
              <a:rPr lang="en-US" altLang="zh-CN" b="1" u="sng" dirty="0">
                <a:solidFill>
                  <a:schemeClr val="accent2"/>
                </a:solidFill>
                <a:latin typeface="+mn-ea"/>
                <a:ea typeface="+mn-ea"/>
              </a:rPr>
              <a:t>Spatial Reference</a:t>
            </a:r>
            <a:r>
              <a:rPr lang="zh-CN" altLang="en-US" b="1" u="sng" dirty="0">
                <a:solidFill>
                  <a:schemeClr val="accent2"/>
                </a:solidFill>
                <a:latin typeface="+mn-ea"/>
                <a:ea typeface="+mn-ea"/>
              </a:rPr>
              <a:t>（空间参考）：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 </a:t>
            </a:r>
            <a:r>
              <a:rPr lang="en-US" altLang="zh-CN" dirty="0" err="1">
                <a:solidFill>
                  <a:srgbClr val="151515"/>
                </a:solidFill>
                <a:latin typeface="+mn-ea"/>
                <a:ea typeface="+mn-ea"/>
              </a:rPr>
              <a:t>OGRSpatialReference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类，该类用于</a:t>
            </a:r>
            <a:r>
              <a:rPr lang="en-US" altLang="zh-CN" dirty="0" err="1">
                <a:solidFill>
                  <a:srgbClr val="151515"/>
                </a:solidFill>
                <a:latin typeface="+mn-ea"/>
                <a:ea typeface="+mn-ea"/>
              </a:rPr>
              <a:t>OpenGIS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空间参考系统的定义以及转换。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ts val="4000"/>
              </a:lnSpc>
            </a:pPr>
            <a:r>
              <a:rPr lang="en-US" altLang="zh-CN" b="1" u="sng" dirty="0" err="1">
                <a:solidFill>
                  <a:srgbClr val="151515"/>
                </a:solidFill>
                <a:latin typeface="+mn-ea"/>
                <a:ea typeface="+mn-ea"/>
              </a:rPr>
              <a:t>OGRCoordinateTransformation</a:t>
            </a:r>
            <a:r>
              <a:rPr lang="en-US" altLang="zh-CN" b="1" u="sng" dirty="0">
                <a:solidFill>
                  <a:srgbClr val="151515"/>
                </a:solidFill>
                <a:latin typeface="+mn-ea"/>
                <a:ea typeface="+mn-ea"/>
              </a:rPr>
              <a:t> 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类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，用于不同坐标系之间的转换。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ts val="4000"/>
              </a:lnSpc>
            </a:pPr>
            <a:r>
              <a:rPr lang="en-US" altLang="zh-CN" b="1" u="sng" dirty="0" err="1">
                <a:solidFill>
                  <a:srgbClr val="151515"/>
                </a:solidFill>
                <a:latin typeface="+mn-ea"/>
                <a:ea typeface="+mn-ea"/>
              </a:rPr>
              <a:t>OGRCreateCoordinateTransformation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类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，用于创建转换对象，然后调用。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ts val="4000"/>
              </a:lnSpc>
            </a:pPr>
            <a:r>
              <a:rPr lang="en-US" altLang="zh-CN" b="1" u="sng" dirty="0" err="1">
                <a:solidFill>
                  <a:srgbClr val="151515"/>
                </a:solidFill>
                <a:latin typeface="+mn-ea"/>
                <a:ea typeface="+mn-ea"/>
              </a:rPr>
              <a:t>OGRCoordinateTransformation</a:t>
            </a:r>
            <a:r>
              <a:rPr lang="en-US" altLang="zh-CN" b="1" u="sng" dirty="0">
                <a:solidFill>
                  <a:srgbClr val="151515"/>
                </a:solidFill>
                <a:latin typeface="+mn-ea"/>
                <a:ea typeface="+mn-ea"/>
              </a:rPr>
              <a:t>::Transform() 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方法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，用于转换坐标。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709442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032836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课堂课后练习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553250" y="1872358"/>
            <a:ext cx="8037499" cy="4755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练习利用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开源软件管理包进行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开发环境配置。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57204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B9B8D5-4BCC-CDFF-1E13-B005060A8BDF}"/>
              </a:ext>
            </a:extLst>
          </p:cNvPr>
          <p:cNvGrpSpPr/>
          <p:nvPr/>
        </p:nvGrpSpPr>
        <p:grpSpPr>
          <a:xfrm>
            <a:off x="2198919" y="4611983"/>
            <a:ext cx="5916268" cy="772176"/>
            <a:chOff x="2121802" y="2115450"/>
            <a:chExt cx="4464145" cy="576000"/>
          </a:xfrm>
        </p:grpSpPr>
        <p:sp>
          <p:nvSpPr>
            <p:cNvPr id="10" name="椭圆 9"/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697803" y="2152687"/>
              <a:ext cx="3888144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Python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开发环境配置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98919" y="3355856"/>
            <a:ext cx="5148235" cy="717997"/>
            <a:chOff x="2121801" y="3511390"/>
            <a:chExt cx="4597678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900" y="3560440"/>
              <a:ext cx="3941579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OGR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开源库介绍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98919" y="2069590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矢量数据与</a:t>
              </a:r>
              <a:r>
                <a:rPr lang="en-US" altLang="zh-CN" sz="3200" b="1" dirty="0" err="1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OpenGIS</a:t>
              </a:r>
              <a:endParaRPr lang="zh-CN" altLang="en-US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一、矢量数据与</a:t>
            </a:r>
            <a:r>
              <a:rPr lang="en-US" altLang="zh-CN" sz="4000" b="1" dirty="0" err="1">
                <a:latin typeface="微软雅黑" pitchFamily="34" charset="-122"/>
                <a:ea typeface="微软雅黑" pitchFamily="34" charset="-122"/>
              </a:rPr>
              <a:t>OpenGIS</a:t>
            </a:r>
            <a:endParaRPr lang="zh-CN" altLang="en-US" sz="4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</a:t>
            </a:r>
            <a:r>
              <a:rPr lang="en-US" altLang="zh-CN" dirty="0">
                <a:latin typeface="+mn-ea"/>
              </a:rPr>
              <a:t>. 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、矢量数据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460513" y="1439127"/>
            <a:ext cx="8222974" cy="269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矢量数据结构是通过记录空间对象的坐标及空间关系，尽可能精确地表现点、线、多边形等地理实体的空间位置。在矢量数据结构中，点数据可直接用</a:t>
            </a:r>
            <a:r>
              <a:rPr lang="zh-CN" altLang="en-US" sz="2200" b="1" u="sng" dirty="0">
                <a:solidFill>
                  <a:srgbClr val="151515"/>
                </a:solidFill>
                <a:latin typeface="+mn-ea"/>
                <a:ea typeface="+mn-ea"/>
              </a:rPr>
              <a:t>坐标值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描述；线数据可用均匀或不均匀间隔的</a:t>
            </a:r>
            <a:r>
              <a:rPr lang="zh-CN" altLang="en-US" sz="2200" b="1" u="sng" dirty="0">
                <a:solidFill>
                  <a:srgbClr val="151515"/>
                </a:solidFill>
                <a:latin typeface="+mn-ea"/>
                <a:ea typeface="+mn-ea"/>
              </a:rPr>
              <a:t>点链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来描述；面数据可由</a:t>
            </a:r>
            <a:r>
              <a:rPr lang="zh-CN" altLang="en-US" sz="2200" b="1" u="sng" dirty="0">
                <a:solidFill>
                  <a:srgbClr val="151515"/>
                </a:solidFill>
                <a:latin typeface="+mn-ea"/>
                <a:ea typeface="+mn-ea"/>
              </a:rPr>
              <a:t>多条线段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组成的封闭多边形表达。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4" name="AutoShape 4" descr="logo OSGeo">
            <a:extLst>
              <a:ext uri="{FF2B5EF4-FFF2-40B4-BE49-F238E27FC236}">
                <a16:creationId xmlns:a16="http://schemas.microsoft.com/office/drawing/2014/main" id="{9FE11196-CCF5-75BD-769D-EF2B16C862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83CEB48-45C7-3827-472C-20BF5F866020}"/>
              </a:ext>
            </a:extLst>
          </p:cNvPr>
          <p:cNvGrpSpPr/>
          <p:nvPr/>
        </p:nvGrpSpPr>
        <p:grpSpPr>
          <a:xfrm>
            <a:off x="690797" y="4533062"/>
            <a:ext cx="2132306" cy="1850765"/>
            <a:chOff x="690797" y="4533062"/>
            <a:chExt cx="2132306" cy="1850765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0E69F7C4-BE43-2491-FE7E-6BB63B1D9E55}"/>
                </a:ext>
              </a:extLst>
            </p:cNvPr>
            <p:cNvGrpSpPr/>
            <p:nvPr/>
          </p:nvGrpSpPr>
          <p:grpSpPr>
            <a:xfrm>
              <a:off x="690797" y="4533062"/>
              <a:ext cx="2132306" cy="1130853"/>
              <a:chOff x="1015173" y="4729414"/>
              <a:chExt cx="1783883" cy="1023421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BC4FDD59-49EF-A59F-2C94-812DEC035ACD}"/>
                  </a:ext>
                </a:extLst>
              </p:cNvPr>
              <p:cNvSpPr/>
              <p:nvPr/>
            </p:nvSpPr>
            <p:spPr>
              <a:xfrm>
                <a:off x="1175810" y="4979765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443BA2D6-E28F-22A4-99A9-29C322963118}"/>
                  </a:ext>
                </a:extLst>
              </p:cNvPr>
              <p:cNvSpPr/>
              <p:nvPr/>
            </p:nvSpPr>
            <p:spPr>
              <a:xfrm>
                <a:off x="1015173" y="5341911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20D5DE00-63A0-9CA8-7241-10461D19CEAE}"/>
                  </a:ext>
                </a:extLst>
              </p:cNvPr>
              <p:cNvSpPr/>
              <p:nvPr/>
            </p:nvSpPr>
            <p:spPr>
              <a:xfrm>
                <a:off x="1691257" y="5007881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5496468B-16E7-B08E-EAB8-09185B7C9A17}"/>
                  </a:ext>
                </a:extLst>
              </p:cNvPr>
              <p:cNvSpPr/>
              <p:nvPr/>
            </p:nvSpPr>
            <p:spPr>
              <a:xfrm>
                <a:off x="1791683" y="5640310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AA97735-2B50-8C78-BE82-D543D9A37D55}"/>
                  </a:ext>
                </a:extLst>
              </p:cNvPr>
              <p:cNvSpPr/>
              <p:nvPr/>
            </p:nvSpPr>
            <p:spPr>
              <a:xfrm>
                <a:off x="1301095" y="5389726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67F4932C-4D6A-E424-F093-EC001C9F0835}"/>
                  </a:ext>
                </a:extLst>
              </p:cNvPr>
              <p:cNvSpPr/>
              <p:nvPr/>
            </p:nvSpPr>
            <p:spPr>
              <a:xfrm>
                <a:off x="1999688" y="4943614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85835C05-D9E5-8DAE-F7B7-A7A24B6F2DF4}"/>
                  </a:ext>
                </a:extLst>
              </p:cNvPr>
              <p:cNvSpPr/>
              <p:nvPr/>
            </p:nvSpPr>
            <p:spPr>
              <a:xfrm>
                <a:off x="1387709" y="5132006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21E5BF08-CB0C-243A-32E1-2675E98F91BE}"/>
                  </a:ext>
                </a:extLst>
              </p:cNvPr>
              <p:cNvSpPr/>
              <p:nvPr/>
            </p:nvSpPr>
            <p:spPr>
              <a:xfrm>
                <a:off x="1565104" y="4729414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2454B504-5D87-FC3A-11C4-79D92ACC2CFE}"/>
                  </a:ext>
                </a:extLst>
              </p:cNvPr>
              <p:cNvSpPr/>
              <p:nvPr/>
            </p:nvSpPr>
            <p:spPr>
              <a:xfrm>
                <a:off x="2023352" y="5296961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4D2BE8F4-2E34-D88B-541F-20D43127F8B6}"/>
                  </a:ext>
                </a:extLst>
              </p:cNvPr>
              <p:cNvSpPr/>
              <p:nvPr/>
            </p:nvSpPr>
            <p:spPr>
              <a:xfrm>
                <a:off x="1210696" y="5656435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78834F91-2098-1FAB-B5C7-95FB475575FC}"/>
                  </a:ext>
                </a:extLst>
              </p:cNvPr>
              <p:cNvSpPr/>
              <p:nvPr/>
            </p:nvSpPr>
            <p:spPr>
              <a:xfrm>
                <a:off x="2255059" y="4800414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02932784-34A9-781D-15A5-4ECF999ACBE6}"/>
                  </a:ext>
                </a:extLst>
              </p:cNvPr>
              <p:cNvSpPr/>
              <p:nvPr/>
            </p:nvSpPr>
            <p:spPr>
              <a:xfrm>
                <a:off x="1666183" y="5434676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FBDCD228-03EC-9D61-DA98-331516DDD633}"/>
                  </a:ext>
                </a:extLst>
              </p:cNvPr>
              <p:cNvSpPr/>
              <p:nvPr/>
            </p:nvSpPr>
            <p:spPr>
              <a:xfrm>
                <a:off x="2469267" y="5056196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C2015340-6383-3788-32E4-7123A70E6FE8}"/>
                  </a:ext>
                </a:extLst>
              </p:cNvPr>
              <p:cNvSpPr/>
              <p:nvPr/>
            </p:nvSpPr>
            <p:spPr>
              <a:xfrm>
                <a:off x="2619049" y="5656435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F9C13C62-E04A-480F-2A3C-D0275BA820A8}"/>
                  </a:ext>
                </a:extLst>
              </p:cNvPr>
              <p:cNvSpPr/>
              <p:nvPr/>
            </p:nvSpPr>
            <p:spPr>
              <a:xfrm>
                <a:off x="2205428" y="5106606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37881EEC-ABDB-8715-FADD-FBEC2134D943}"/>
                  </a:ext>
                </a:extLst>
              </p:cNvPr>
              <p:cNvSpPr/>
              <p:nvPr/>
            </p:nvSpPr>
            <p:spPr>
              <a:xfrm>
                <a:off x="2714198" y="4991929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586A321E-F007-CE6C-0F95-B9B64FDBCC78}"/>
                  </a:ext>
                </a:extLst>
              </p:cNvPr>
              <p:cNvSpPr/>
              <p:nvPr/>
            </p:nvSpPr>
            <p:spPr>
              <a:xfrm>
                <a:off x="2415974" y="5415626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0E03AD95-B687-3746-8850-54E66EF47688}"/>
                  </a:ext>
                </a:extLst>
              </p:cNvPr>
              <p:cNvSpPr/>
              <p:nvPr/>
            </p:nvSpPr>
            <p:spPr>
              <a:xfrm>
                <a:off x="2699477" y="5370676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65424E03-D339-691F-8048-941FB41A8D2C}"/>
                  </a:ext>
                </a:extLst>
              </p:cNvPr>
              <p:cNvSpPr/>
              <p:nvPr/>
            </p:nvSpPr>
            <p:spPr>
              <a:xfrm>
                <a:off x="1222587" y="4768367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40DB7212-3276-1989-42B3-9C515D026D71}"/>
                  </a:ext>
                </a:extLst>
              </p:cNvPr>
              <p:cNvSpPr/>
              <p:nvPr/>
            </p:nvSpPr>
            <p:spPr>
              <a:xfrm>
                <a:off x="2210128" y="5656435"/>
                <a:ext cx="84858" cy="9640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60D5012C-00C2-7B79-6EB6-3CF878F49E26}"/>
                </a:ext>
              </a:extLst>
            </p:cNvPr>
            <p:cNvSpPr txBox="1"/>
            <p:nvPr/>
          </p:nvSpPr>
          <p:spPr>
            <a:xfrm>
              <a:off x="1154044" y="5983717"/>
              <a:ext cx="11025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2"/>
                  </a:solidFill>
                  <a:latin typeface="+mn-ea"/>
                  <a:ea typeface="+mn-ea"/>
                </a:rPr>
                <a:t>点</a:t>
              </a: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286D38A-EACF-7A48-769C-8B1B946F9D6E}"/>
              </a:ext>
            </a:extLst>
          </p:cNvPr>
          <p:cNvGrpSpPr/>
          <p:nvPr/>
        </p:nvGrpSpPr>
        <p:grpSpPr>
          <a:xfrm>
            <a:off x="3533395" y="4862952"/>
            <a:ext cx="2476500" cy="1520875"/>
            <a:chOff x="3533395" y="4862952"/>
            <a:chExt cx="2476500" cy="1520875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464ED3CC-EBFE-0FE9-FA71-DED85E993451}"/>
                </a:ext>
              </a:extLst>
            </p:cNvPr>
            <p:cNvGrpSpPr/>
            <p:nvPr/>
          </p:nvGrpSpPr>
          <p:grpSpPr>
            <a:xfrm>
              <a:off x="3533395" y="4862952"/>
              <a:ext cx="2476500" cy="630099"/>
              <a:chOff x="3492343" y="5005355"/>
              <a:chExt cx="2476500" cy="630099"/>
            </a:xfrm>
          </p:grpSpPr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BC45AFD1-DE54-576C-4EAC-0418685E80FE}"/>
                  </a:ext>
                </a:extLst>
              </p:cNvPr>
              <p:cNvGrpSpPr/>
              <p:nvPr/>
            </p:nvGrpSpPr>
            <p:grpSpPr>
              <a:xfrm>
                <a:off x="3492343" y="5005355"/>
                <a:ext cx="2476500" cy="191515"/>
                <a:chOff x="3721100" y="4679764"/>
                <a:chExt cx="2476500" cy="191515"/>
              </a:xfrm>
            </p:grpSpPr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FDD66006-4443-B370-15F1-33A7969FB80F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3721100" y="4776164"/>
                  <a:ext cx="1003300" cy="95115"/>
                </a:xfrm>
                <a:prstGeom prst="line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7F6EC9F4-9554-DB1C-3BAB-085BBEC11DE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4724400" y="4679764"/>
                  <a:ext cx="400050" cy="191515"/>
                </a:xfrm>
                <a:prstGeom prst="line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>
                  <a:extLst>
                    <a:ext uri="{FF2B5EF4-FFF2-40B4-BE49-F238E27FC236}">
                      <a16:creationId xmlns:a16="http://schemas.microsoft.com/office/drawing/2014/main" id="{A87E7414-B751-8884-8B4B-9AC931127E4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5124450" y="4685486"/>
                  <a:ext cx="1073150" cy="82880"/>
                </a:xfrm>
                <a:prstGeom prst="line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CD26DA38-1314-666E-D743-BFE4C8B27626}"/>
                  </a:ext>
                </a:extLst>
              </p:cNvPr>
              <p:cNvGrpSpPr/>
              <p:nvPr/>
            </p:nvGrpSpPr>
            <p:grpSpPr>
              <a:xfrm>
                <a:off x="3492343" y="5443939"/>
                <a:ext cx="2476500" cy="191515"/>
                <a:chOff x="3747770" y="5118348"/>
                <a:chExt cx="2388870" cy="174871"/>
              </a:xfrm>
            </p:grpSpPr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95064A58-CE3A-4FB8-A9FA-9B41354C24D1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327208" y="5118348"/>
                  <a:ext cx="362902" cy="102913"/>
                </a:xfrm>
                <a:prstGeom prst="line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6DCAD589-ABB7-A207-14FD-A7F456D821C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690110" y="5221261"/>
                  <a:ext cx="434340" cy="71958"/>
                </a:xfrm>
                <a:prstGeom prst="line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>
                  <a:extLst>
                    <a:ext uri="{FF2B5EF4-FFF2-40B4-BE49-F238E27FC236}">
                      <a16:creationId xmlns:a16="http://schemas.microsoft.com/office/drawing/2014/main" id="{1C46008E-3865-F1AA-8DCC-767AE334B8C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5124450" y="5118348"/>
                  <a:ext cx="1012190" cy="174871"/>
                </a:xfrm>
                <a:prstGeom prst="line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>
                  <a:extLst>
                    <a:ext uri="{FF2B5EF4-FFF2-40B4-BE49-F238E27FC236}">
                      <a16:creationId xmlns:a16="http://schemas.microsoft.com/office/drawing/2014/main" id="{5B31FBFC-D0A4-019F-8BA3-B96896B85ACC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747770" y="5118348"/>
                  <a:ext cx="579438" cy="6513"/>
                </a:xfrm>
                <a:prstGeom prst="line">
                  <a:avLst/>
                </a:prstGeom>
                <a:ln w="28575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83166720-15C8-2EFF-4683-52CD0F9A5EAD}"/>
                </a:ext>
              </a:extLst>
            </p:cNvPr>
            <p:cNvSpPr txBox="1"/>
            <p:nvPr/>
          </p:nvSpPr>
          <p:spPr>
            <a:xfrm>
              <a:off x="4281143" y="5983717"/>
              <a:ext cx="11025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2"/>
                  </a:solidFill>
                  <a:latin typeface="+mn-ea"/>
                  <a:ea typeface="+mn-ea"/>
                </a:rPr>
                <a:t>线</a:t>
              </a: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AFE55076-613E-0146-E85A-6352E9B074B2}"/>
              </a:ext>
            </a:extLst>
          </p:cNvPr>
          <p:cNvGrpSpPr/>
          <p:nvPr/>
        </p:nvGrpSpPr>
        <p:grpSpPr>
          <a:xfrm>
            <a:off x="6943107" y="4464459"/>
            <a:ext cx="1615363" cy="1919368"/>
            <a:chOff x="6943107" y="4464459"/>
            <a:chExt cx="1615363" cy="1919368"/>
          </a:xfrm>
        </p:grpSpPr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933036BC-967B-B8F1-7A9B-382866510783}"/>
                </a:ext>
              </a:extLst>
            </p:cNvPr>
            <p:cNvSpPr/>
            <p:nvPr/>
          </p:nvSpPr>
          <p:spPr>
            <a:xfrm>
              <a:off x="6943107" y="4464459"/>
              <a:ext cx="1615363" cy="1239949"/>
            </a:xfrm>
            <a:custGeom>
              <a:avLst/>
              <a:gdLst>
                <a:gd name="connsiteX0" fmla="*/ 457200 w 1504950"/>
                <a:gd name="connsiteY0" fmla="*/ 95250 h 1009650"/>
                <a:gd name="connsiteX1" fmla="*/ 1143000 w 1504950"/>
                <a:gd name="connsiteY1" fmla="*/ 0 h 1009650"/>
                <a:gd name="connsiteX2" fmla="*/ 1504950 w 1504950"/>
                <a:gd name="connsiteY2" fmla="*/ 463550 h 1009650"/>
                <a:gd name="connsiteX3" fmla="*/ 1447800 w 1504950"/>
                <a:gd name="connsiteY3" fmla="*/ 939800 h 1009650"/>
                <a:gd name="connsiteX4" fmla="*/ 596900 w 1504950"/>
                <a:gd name="connsiteY4" fmla="*/ 1009650 h 1009650"/>
                <a:gd name="connsiteX5" fmla="*/ 0 w 1504950"/>
                <a:gd name="connsiteY5" fmla="*/ 241300 h 1009650"/>
                <a:gd name="connsiteX6" fmla="*/ 457200 w 1504950"/>
                <a:gd name="connsiteY6" fmla="*/ 95250 h 100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4950" h="1009650">
                  <a:moveTo>
                    <a:pt x="457200" y="95250"/>
                  </a:moveTo>
                  <a:lnTo>
                    <a:pt x="1143000" y="0"/>
                  </a:lnTo>
                  <a:lnTo>
                    <a:pt x="1504950" y="463550"/>
                  </a:lnTo>
                  <a:lnTo>
                    <a:pt x="1447800" y="939800"/>
                  </a:lnTo>
                  <a:lnTo>
                    <a:pt x="596900" y="1009650"/>
                  </a:lnTo>
                  <a:lnTo>
                    <a:pt x="0" y="241300"/>
                  </a:lnTo>
                  <a:lnTo>
                    <a:pt x="457200" y="95250"/>
                  </a:lnTo>
                  <a:close/>
                </a:path>
              </a:pathLst>
            </a:custGeom>
            <a:solidFill>
              <a:schemeClr val="accent6">
                <a:lumMod val="90000"/>
              </a:scheme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D0E4B0F7-BA6A-11F8-EF8F-9660E33CB46C}"/>
                </a:ext>
              </a:extLst>
            </p:cNvPr>
            <p:cNvSpPr txBox="1"/>
            <p:nvPr/>
          </p:nvSpPr>
          <p:spPr>
            <a:xfrm>
              <a:off x="7281478" y="5983717"/>
              <a:ext cx="11025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2"/>
                  </a:solidFill>
                  <a:latin typeface="+mn-ea"/>
                  <a:ea typeface="+mn-ea"/>
                </a:rPr>
                <a:t>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757760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</a:t>
            </a:r>
            <a:r>
              <a:rPr lang="en-US" altLang="zh-CN" dirty="0">
                <a:latin typeface="+mn-ea"/>
              </a:rPr>
              <a:t>. 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、矢量数据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501650" y="1489927"/>
            <a:ext cx="8248650" cy="4586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特点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矢量数据结构是利用欧几里得几何学中的点、线、面极其组合体来表示地理实体空间分布的一种数据组织方式。这种数据组织方式</a:t>
            </a:r>
            <a:r>
              <a:rPr lang="zh-CN" altLang="en-US" sz="2300" b="1" u="sng" dirty="0">
                <a:solidFill>
                  <a:srgbClr val="151515"/>
                </a:solidFill>
                <a:latin typeface="+mn-ea"/>
                <a:ea typeface="+mn-ea"/>
              </a:rPr>
              <a:t>能很好的逼近地理实体的空间分布特征，数据精度高，数据存储的冗余度低，便于进行地理实体的网络分析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获取方式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en-US" altLang="zh-CN" sz="2300" dirty="0">
                <a:solidFill>
                  <a:srgbClr val="151515"/>
                </a:solidFill>
                <a:latin typeface="+mn-ea"/>
                <a:ea typeface="+mn-ea"/>
              </a:rPr>
              <a:t>1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）外业测量；</a:t>
            </a:r>
            <a:r>
              <a:rPr lang="en-US" altLang="zh-CN" sz="2300" dirty="0">
                <a:solidFill>
                  <a:srgbClr val="151515"/>
                </a:solidFill>
                <a:latin typeface="+mn-ea"/>
                <a:ea typeface="+mn-ea"/>
              </a:rPr>
              <a:t>2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）栅格数据转换。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300" b="1" dirty="0">
                <a:solidFill>
                  <a:schemeClr val="accent2"/>
                </a:solidFill>
                <a:latin typeface="+mn-ea"/>
                <a:ea typeface="+mn-ea"/>
              </a:rPr>
              <a:t>应用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城市规划、土地管理、公共事业管理等方面。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619979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</a:t>
            </a:r>
            <a:r>
              <a:rPr lang="en-US" altLang="zh-CN" dirty="0">
                <a:latin typeface="+mn-ea"/>
              </a:rPr>
              <a:t>. 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OGC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及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OpenGIS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547060" y="1441518"/>
            <a:ext cx="8230437" cy="2935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为了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研究和开发开放式地理信息系统技术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</a:t>
            </a: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1996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年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在美国成立了开放地理信息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  <a:cs typeface="Times New Roman" panose="02020603050405020304" pitchFamily="18" charset="0"/>
              </a:rPr>
              <a:t>联合会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  <a:cs typeface="Times New Roman" panose="02020603050405020304" pitchFamily="18" charset="0"/>
              </a:rPr>
              <a:t>(OGC, Open GIS Consortium) ,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  <a:cs typeface="Times New Roman" panose="02020603050405020304" pitchFamily="18" charset="0"/>
              </a:rPr>
              <a:t>该组织提出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  <a:cs typeface="Times New Roman" panose="02020603050405020304" pitchFamily="18" charset="0"/>
              </a:rPr>
              <a:t>Open GIS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  <a:cs typeface="Times New Roman" panose="02020603050405020304" pitchFamily="18" charset="0"/>
              </a:rPr>
              <a:t>open geodata interoperation specification,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  <a:cs typeface="Times New Roman" panose="02020603050405020304" pitchFamily="18" charset="0"/>
              </a:rPr>
              <a:t>开放的地理数据互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操作规范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）。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4" name="AutoShape 4" descr="logo OSGeo">
            <a:extLst>
              <a:ext uri="{FF2B5EF4-FFF2-40B4-BE49-F238E27FC236}">
                <a16:creationId xmlns:a16="http://schemas.microsoft.com/office/drawing/2014/main" id="{9FE11196-CCF5-75BD-769D-EF2B16C862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1897605-A10F-8138-5CAF-F792867525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095"/>
          <a:stretch/>
        </p:blipFill>
        <p:spPr>
          <a:xfrm>
            <a:off x="5401844" y="4982709"/>
            <a:ext cx="3611527" cy="126223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D9C75B2-D901-5F4D-3642-D86209B84728}"/>
              </a:ext>
            </a:extLst>
          </p:cNvPr>
          <p:cNvSpPr txBox="1"/>
          <p:nvPr/>
        </p:nvSpPr>
        <p:spPr>
          <a:xfrm>
            <a:off x="547060" y="4652250"/>
            <a:ext cx="4854784" cy="1689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OGC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是一个非赢利性组织，目的是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促进采用新的技术和商业方式来提高地理信息处理的互操作性。</a:t>
            </a:r>
            <a:endParaRPr lang="zh-CN" altLang="en-US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411569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</a:t>
            </a:r>
            <a:r>
              <a:rPr lang="en-US" altLang="zh-CN" dirty="0">
                <a:latin typeface="+mn-ea"/>
              </a:rPr>
              <a:t>. 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OpenGIS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653048" y="1509237"/>
            <a:ext cx="8142703" cy="5197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dirty="0" err="1">
                <a:solidFill>
                  <a:srgbClr val="151515"/>
                </a:solidFill>
                <a:latin typeface="+mn-ea"/>
                <a:ea typeface="+mn-ea"/>
              </a:rPr>
              <a:t>OpenGIS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规范定义了开源地理数据（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open geodata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）模型，改模型定义了一个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公用的基本地理信息类型集合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，该集合可被应用于地理数据建模。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定义了数据的基础是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要素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（</a:t>
            </a:r>
            <a:r>
              <a:rPr lang="en-US" altLang="zh-CN" dirty="0">
                <a:solidFill>
                  <a:srgbClr val="151515"/>
                </a:solidFill>
                <a:latin typeface="+mn-ea"/>
                <a:ea typeface="+mn-ea"/>
              </a:rPr>
              <a:t>Feature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）。要素具有两个必要的组成部分，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几何信息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和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属性信息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。</a:t>
            </a: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定义了要素的</a:t>
            </a:r>
            <a:r>
              <a:rPr lang="zh-CN" altLang="en-US" b="1" u="sng" dirty="0">
                <a:solidFill>
                  <a:srgbClr val="151515"/>
                </a:solidFill>
                <a:latin typeface="+mn-ea"/>
                <a:ea typeface="+mn-ea"/>
              </a:rPr>
              <a:t>时空参照系统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对要素进行描述，便于空间数据的共享和互操作。</a:t>
            </a:r>
          </a:p>
        </p:txBody>
      </p:sp>
      <p:sp>
        <p:nvSpPr>
          <p:cNvPr id="4" name="AutoShape 4" descr="logo OSGeo">
            <a:extLst>
              <a:ext uri="{FF2B5EF4-FFF2-40B4-BE49-F238E27FC236}">
                <a16:creationId xmlns:a16="http://schemas.microsoft.com/office/drawing/2014/main" id="{9FE11196-CCF5-75BD-769D-EF2B16C862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41974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OGR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开源库介绍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071854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</a:t>
            </a:r>
            <a:r>
              <a:rPr lang="en-US" altLang="zh-CN" dirty="0">
                <a:latin typeface="+mn-ea"/>
              </a:rPr>
              <a:t>. 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OGR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开源库简介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602052" y="1310643"/>
            <a:ext cx="8142703" cy="2817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300" dirty="0">
                <a:solidFill>
                  <a:srgbClr val="151515"/>
                </a:solidFill>
                <a:latin typeface="+mn-ea"/>
                <a:ea typeface="+mn-ea"/>
              </a:rPr>
              <a:t>GDAL(Geospatial Data Abstraction Library)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是一个在</a:t>
            </a:r>
            <a:r>
              <a:rPr lang="en-US" altLang="zh-CN" sz="2300" dirty="0">
                <a:solidFill>
                  <a:srgbClr val="151515"/>
                </a:solidFill>
                <a:latin typeface="+mn-ea"/>
                <a:ea typeface="+mn-ea"/>
              </a:rPr>
              <a:t>MIT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许可协议下的开源地理空间数据转换库，其利用抽象数据模型来表达不同格式的地理空间数据，同时提供一系列插件和命令行工具来进行数据转换和处理。</a:t>
            </a:r>
            <a:endParaRPr lang="en-US" altLang="zh-CN" sz="23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4" name="AutoShape 4" descr="logo OSGeo">
            <a:extLst>
              <a:ext uri="{FF2B5EF4-FFF2-40B4-BE49-F238E27FC236}">
                <a16:creationId xmlns:a16="http://schemas.microsoft.com/office/drawing/2014/main" id="{9FE11196-CCF5-75BD-769D-EF2B16C862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8E66899-20C8-81E2-C69D-7621CCDE7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897" y="4082831"/>
            <a:ext cx="2722605" cy="237593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E2DA626-2B5A-D348-D829-F56EE4D32393}"/>
              </a:ext>
            </a:extLst>
          </p:cNvPr>
          <p:cNvSpPr txBox="1"/>
          <p:nvPr/>
        </p:nvSpPr>
        <p:spPr>
          <a:xfrm>
            <a:off x="602052" y="3981122"/>
            <a:ext cx="6083670" cy="2817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2300" b="1" dirty="0">
                <a:solidFill>
                  <a:srgbClr val="151515"/>
                </a:solidFill>
                <a:latin typeface="+mn-ea"/>
                <a:ea typeface="+mn-ea"/>
              </a:rPr>
              <a:t>OGR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是</a:t>
            </a:r>
            <a:r>
              <a:rPr lang="en-US" altLang="zh-CN" sz="2300" b="1" dirty="0">
                <a:solidFill>
                  <a:srgbClr val="151515"/>
                </a:solidFill>
                <a:latin typeface="+mn-ea"/>
                <a:ea typeface="+mn-ea"/>
              </a:rPr>
              <a:t>GDAL</a:t>
            </a:r>
            <a:r>
              <a:rPr lang="zh-CN" altLang="en-US" sz="2300" b="1" dirty="0">
                <a:solidFill>
                  <a:srgbClr val="151515"/>
                </a:solidFill>
                <a:latin typeface="+mn-ea"/>
                <a:ea typeface="+mn-ea"/>
              </a:rPr>
              <a:t>项目的一个分支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，主要用于地理矢量数据读写、处理及分析的开源库。</a:t>
            </a:r>
            <a:r>
              <a:rPr lang="en-US" altLang="zh-CN" sz="2300" dirty="0">
                <a:solidFill>
                  <a:srgbClr val="151515"/>
                </a:solidFill>
                <a:latin typeface="+mn-ea"/>
                <a:ea typeface="+mn-ea"/>
              </a:rPr>
              <a:t>GDAL/OGR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是由</a:t>
            </a:r>
            <a:r>
              <a:rPr lang="en-US" altLang="zh-CN" sz="2300" dirty="0">
                <a:solidFill>
                  <a:srgbClr val="151515"/>
                </a:solidFill>
                <a:latin typeface="+mn-ea"/>
                <a:ea typeface="+mn-ea"/>
              </a:rPr>
              <a:t>C++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编程语言开发，其提供多种编程语言应用程序接口。</a:t>
            </a:r>
          </a:p>
        </p:txBody>
      </p:sp>
    </p:spTree>
    <p:extLst>
      <p:ext uri="{BB962C8B-B14F-4D97-AF65-F5344CB8AC3E}">
        <p14:creationId xmlns:p14="http://schemas.microsoft.com/office/powerpoint/2010/main" val="274575249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104761</TotalTime>
  <Words>956</Words>
  <Application>Microsoft Office PowerPoint</Application>
  <PresentationFormat>全屏显示(4:3)</PresentationFormat>
  <Paragraphs>103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黑体</vt:lpstr>
      <vt:lpstr>微软雅黑</vt:lpstr>
      <vt:lpstr>Arial</vt:lpstr>
      <vt:lpstr>Calibri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一. 开源Linux操作系统简介</vt:lpstr>
      <vt:lpstr>一. 开源Linux操作系统简介</vt:lpstr>
      <vt:lpstr>一. 开源Linux操作系统简介</vt:lpstr>
      <vt:lpstr>一. 开源Linux操作系统简介</vt:lpstr>
      <vt:lpstr>PowerPoint 演示文稿</vt:lpstr>
      <vt:lpstr>一. 开源Linux操作系统简介</vt:lpstr>
      <vt:lpstr>一. 开源Linux操作系统简介</vt:lpstr>
      <vt:lpstr>一. 开源Linux操作系统简介</vt:lpstr>
      <vt:lpstr>一. 开源Linux操作系统简介</vt:lpstr>
      <vt:lpstr>一. 开源Linux操作系统简介</vt:lpstr>
      <vt:lpstr>一. 开源Linux操作系统简介</vt:lpstr>
      <vt:lpstr>三、Python开发环境配置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13106</cp:revision>
  <dcterms:created xsi:type="dcterms:W3CDTF">2004-07-09T11:40:27Z</dcterms:created>
  <dcterms:modified xsi:type="dcterms:W3CDTF">2024-09-11T10:23:46Z</dcterms:modified>
</cp:coreProperties>
</file>