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6"/>
  </p:notesMasterIdLst>
  <p:handoutMasterIdLst>
    <p:handoutMasterId r:id="rId27"/>
  </p:handoutMasterIdLst>
  <p:sldIdLst>
    <p:sldId id="2764" r:id="rId3"/>
    <p:sldId id="2387" r:id="rId4"/>
    <p:sldId id="2447" r:id="rId5"/>
    <p:sldId id="2605" r:id="rId6"/>
    <p:sldId id="2768" r:id="rId7"/>
    <p:sldId id="2776" r:id="rId8"/>
    <p:sldId id="2774" r:id="rId9"/>
    <p:sldId id="2766" r:id="rId10"/>
    <p:sldId id="2775" r:id="rId11"/>
    <p:sldId id="2769" r:id="rId12"/>
    <p:sldId id="2737" r:id="rId13"/>
    <p:sldId id="2771" r:id="rId14"/>
    <p:sldId id="2777" r:id="rId15"/>
    <p:sldId id="2765" r:id="rId16"/>
    <p:sldId id="2773" r:id="rId17"/>
    <p:sldId id="2722" r:id="rId18"/>
    <p:sldId id="2772" r:id="rId19"/>
    <p:sldId id="2779" r:id="rId20"/>
    <p:sldId id="2778" r:id="rId21"/>
    <p:sldId id="2783" r:id="rId22"/>
    <p:sldId id="2781" r:id="rId23"/>
    <p:sldId id="2742" r:id="rId24"/>
    <p:sldId id="2782" r:id="rId25"/>
  </p:sldIdLst>
  <p:sldSz cx="9144000" cy="6858000" type="screen4x3"/>
  <p:notesSz cx="7099300" cy="10234613"/>
  <p:custDataLst>
    <p:tags r:id="rId2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2903" userDrawn="1">
          <p15:clr>
            <a:srgbClr val="A4A3A4"/>
          </p15:clr>
        </p15:guide>
        <p15:guide id="6" orient="horz" pos="700" userDrawn="1">
          <p15:clr>
            <a:srgbClr val="A4A3A4"/>
          </p15:clr>
        </p15:guide>
        <p15:guide id="7" orient="horz" pos="4119" userDrawn="1">
          <p15:clr>
            <a:srgbClr val="A4A3A4"/>
          </p15:clr>
        </p15:guide>
        <p15:guide id="8" pos="311" userDrawn="1">
          <p15:clr>
            <a:srgbClr val="A4A3A4"/>
          </p15:clr>
        </p15:guide>
        <p15:guide id="9" pos="5501" userDrawn="1">
          <p15:clr>
            <a:srgbClr val="A4A3A4"/>
          </p15:clr>
        </p15:guide>
        <p15:guide id="10" orient="horz" pos="462" userDrawn="1">
          <p15:clr>
            <a:srgbClr val="A4A3A4"/>
          </p15:clr>
        </p15:guide>
        <p15:guide id="11" pos="77" userDrawn="1">
          <p15:clr>
            <a:srgbClr val="A4A3A4"/>
          </p15:clr>
        </p15:guide>
        <p15:guide id="12" pos="72" userDrawn="1">
          <p15:clr>
            <a:srgbClr val="A4A3A4"/>
          </p15:clr>
        </p15:guide>
        <p15:guide id="13" orient="horz" pos="2" userDrawn="1">
          <p15:clr>
            <a:srgbClr val="A4A3A4"/>
          </p15:clr>
        </p15:guide>
        <p15:guide id="14" pos="807" userDrawn="1">
          <p15:clr>
            <a:srgbClr val="A4A3A4"/>
          </p15:clr>
        </p15:guide>
        <p15:guide id="15" pos="1463" userDrawn="1">
          <p15:clr>
            <a:srgbClr val="A4A3A4"/>
          </p15:clr>
        </p15:guide>
        <p15:guide id="16" pos="2079" userDrawn="1">
          <p15:clr>
            <a:srgbClr val="A4A3A4"/>
          </p15:clr>
        </p15:guide>
        <p15:guide id="17" pos="2714" userDrawn="1">
          <p15:clr>
            <a:srgbClr val="A4A3A4"/>
          </p15:clr>
        </p15:guide>
        <p15:guide id="18" pos="3370" userDrawn="1">
          <p15:clr>
            <a:srgbClr val="A4A3A4"/>
          </p15:clr>
        </p15:guide>
        <p15:guide id="19" pos="3985" userDrawn="1">
          <p15:clr>
            <a:srgbClr val="A4A3A4"/>
          </p15:clr>
        </p15:guide>
        <p15:guide id="20" pos="4631" userDrawn="1">
          <p15:clr>
            <a:srgbClr val="A4A3A4"/>
          </p15:clr>
        </p15:guide>
        <p15:guide id="21" orient="horz" pos="581" userDrawn="1">
          <p15:clr>
            <a:srgbClr val="A4A3A4"/>
          </p15:clr>
        </p15:guide>
        <p15:guide id="22" orient="horz" pos="3230" userDrawn="1">
          <p15:clr>
            <a:srgbClr val="A4A3A4"/>
          </p15:clr>
        </p15:guide>
        <p15:guide id="23" orient="horz" pos="1230" userDrawn="1">
          <p15:clr>
            <a:srgbClr val="A4A3A4"/>
          </p15:clr>
        </p15:guide>
        <p15:guide id="24" orient="horz" userDrawn="1">
          <p15:clr>
            <a:srgbClr val="A4A3A4"/>
          </p15:clr>
        </p15:guide>
        <p15:guide id="25" orient="horz" pos="1450" userDrawn="1">
          <p15:clr>
            <a:srgbClr val="A4A3A4"/>
          </p15:clr>
        </p15:guide>
        <p15:guide id="26" pos="281" userDrawn="1">
          <p15:clr>
            <a:srgbClr val="A4A3A4"/>
          </p15:clr>
        </p15:guide>
        <p15:guide id="27" orient="horz" pos="3095" userDrawn="1">
          <p15:clr>
            <a:srgbClr val="A4A3A4"/>
          </p15:clr>
        </p15:guide>
        <p15:guide id="28" orient="horz" pos="2372" userDrawn="1">
          <p15:clr>
            <a:srgbClr val="A4A3A4"/>
          </p15:clr>
        </p15:guide>
        <p15:guide id="29" orient="horz" pos="4159" userDrawn="1">
          <p15:clr>
            <a:srgbClr val="A4A3A4"/>
          </p15:clr>
        </p15:guide>
        <p15:guide id="30" pos="313" userDrawn="1">
          <p15:clr>
            <a:srgbClr val="A4A3A4"/>
          </p15:clr>
        </p15:guide>
        <p15:guide id="31" pos="1655" userDrawn="1">
          <p15:clr>
            <a:srgbClr val="A4A3A4"/>
          </p15:clr>
        </p15:guide>
        <p15:guide id="32" pos="5727" userDrawn="1">
          <p15:clr>
            <a:srgbClr val="A4A3A4"/>
          </p15:clr>
        </p15:guide>
        <p15:guide id="33" orient="horz" pos="632" userDrawn="1">
          <p15:clr>
            <a:srgbClr val="A4A3A4"/>
          </p15:clr>
        </p15:guide>
        <p15:guide id="34" orient="horz" pos="1461" userDrawn="1">
          <p15:clr>
            <a:srgbClr val="A4A3A4"/>
          </p15:clr>
        </p15:guide>
        <p15:guide id="35" orient="horz" pos="2262" userDrawn="1">
          <p15:clr>
            <a:srgbClr val="A4A3A4"/>
          </p15:clr>
        </p15:guide>
        <p15:guide id="36" orient="horz" pos="3072" userDrawn="1">
          <p15:clr>
            <a:srgbClr val="A4A3A4"/>
          </p15:clr>
        </p15:guide>
        <p15:guide id="37" pos="765" userDrawn="1">
          <p15:clr>
            <a:srgbClr val="A4A3A4"/>
          </p15:clr>
        </p15:guide>
        <p15:guide id="38" pos="5580" userDrawn="1">
          <p15:clr>
            <a:srgbClr val="A4A3A4"/>
          </p15:clr>
        </p15:guide>
        <p15:guide id="39" pos="5039" userDrawn="1">
          <p15:clr>
            <a:srgbClr val="A4A3A4"/>
          </p15:clr>
        </p15:guide>
        <p15:guide id="40" orient="horz" pos="621" userDrawn="1">
          <p15:clr>
            <a:srgbClr val="A4A3A4"/>
          </p15:clr>
        </p15:guide>
        <p15:guide id="41" orient="horz" pos="38" userDrawn="1">
          <p15:clr>
            <a:srgbClr val="A4A3A4"/>
          </p15:clr>
        </p15:guide>
        <p15:guide id="42" orient="horz" pos="4319" userDrawn="1">
          <p15:clr>
            <a:srgbClr val="A4A3A4"/>
          </p15:clr>
        </p15:guide>
        <p15:guide id="43" orient="horz" pos="39" userDrawn="1">
          <p15:clr>
            <a:srgbClr val="A4A3A4"/>
          </p15:clr>
        </p15:guide>
        <p15:guide id="44" pos="3367" userDrawn="1">
          <p15:clr>
            <a:srgbClr val="A4A3A4"/>
          </p15:clr>
        </p15:guide>
        <p15:guide id="45" pos="4655" userDrawn="1">
          <p15:clr>
            <a:srgbClr val="A4A3A4"/>
          </p15:clr>
        </p15:guide>
        <p15:guide id="46" orient="horz" pos="1" userDrawn="1">
          <p15:clr>
            <a:srgbClr val="A4A3A4"/>
          </p15:clr>
        </p15:guide>
        <p15:guide id="47" orient="horz" pos="4067" userDrawn="1">
          <p15:clr>
            <a:srgbClr val="A4A3A4"/>
          </p15:clr>
        </p15:guide>
        <p15:guide id="48" orient="horz" pos="601" userDrawn="1">
          <p15:clr>
            <a:srgbClr val="A4A3A4"/>
          </p15:clr>
        </p15:guide>
        <p15:guide id="49" pos="149" userDrawn="1">
          <p15:clr>
            <a:srgbClr val="A4A3A4"/>
          </p15:clr>
        </p15:guide>
        <p15:guide id="50" pos="5589" userDrawn="1">
          <p15:clr>
            <a:srgbClr val="A4A3A4"/>
          </p15:clr>
        </p15:guide>
        <p15:guide id="51" pos="3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7A81FF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1314" y="327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4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28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29371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39184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哪种简洁？</a:t>
            </a:r>
            <a:endParaRPr lang="en-US" altLang="zh-CN" dirty="0"/>
          </a:p>
          <a:p>
            <a:r>
              <a:rPr lang="en-US" altLang="zh-CN" dirty="0"/>
              <a:t>shapefile</a:t>
            </a:r>
            <a:r>
              <a:rPr lang="zh-CN" altLang="en-US" dirty="0"/>
              <a:t>格式矢量数据中</a:t>
            </a:r>
            <a:r>
              <a:rPr lang="en-US" altLang="zh-CN" dirty="0"/>
              <a:t>.</a:t>
            </a:r>
            <a:r>
              <a:rPr lang="en-US" altLang="zh-CN" dirty="0" err="1"/>
              <a:t>proj</a:t>
            </a:r>
            <a:r>
              <a:rPr lang="zh-CN" altLang="en-US" dirty="0"/>
              <a:t>文件保存的是</a:t>
            </a:r>
            <a:r>
              <a:rPr lang="en-US" altLang="zh-CN" dirty="0" err="1"/>
              <a:t>wkt</a:t>
            </a:r>
            <a:r>
              <a:rPr lang="zh-CN" altLang="en-US" dirty="0"/>
              <a:t>格式坐标系统。</a:t>
            </a:r>
          </a:p>
        </p:txBody>
      </p:sp>
    </p:spTree>
    <p:extLst>
      <p:ext uri="{BB962C8B-B14F-4D97-AF65-F5344CB8AC3E}">
        <p14:creationId xmlns:p14="http://schemas.microsoft.com/office/powerpoint/2010/main" val="268996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6984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1543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4082526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外业测量，主要通过测量仪器如全站仪，</a:t>
            </a:r>
            <a:r>
              <a:rPr lang="en-US" altLang="zh-CN" dirty="0" err="1"/>
              <a:t>gps</a:t>
            </a:r>
            <a:r>
              <a:rPr lang="zh-CN" altLang="en-US" dirty="0"/>
              <a:t>等，测量地面位置信息，再将其存储到地理数据库中获得。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75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Shapefile</a:t>
            </a:r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-3</a:t>
            </a:r>
            <a:r>
              <a:rPr lang="zh-CN" altLang="en-US" dirty="0"/>
              <a:t>）为强制需要。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57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假如没有规范，不同软件定义自己的数据格式，同一个数据无法再不同软件中进行处理。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20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所谓要素，简单地说就是一个独立的对象，在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地图中可能表现为一个多边形建筑物，在数据库中即一个独立的条目。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9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7"/>
            <a:ext cx="9144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2"/>
            <a:ext cx="9144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2"/>
            <a:ext cx="9144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8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8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8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8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1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609398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8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945238"/>
            <a:ext cx="77724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41" y="1087441"/>
            <a:ext cx="4027487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41"/>
            <a:ext cx="4027488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39347"/>
            <a:ext cx="4040188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248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39347"/>
            <a:ext cx="4041775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248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32562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73407" y="1087439"/>
            <a:ext cx="3459409" cy="23329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6" y="115891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2420" y="115891"/>
            <a:ext cx="2942344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8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8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3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10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89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178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354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532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709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474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006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" y="6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91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41" y="1087441"/>
            <a:ext cx="8207375" cy="23329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31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1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287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463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641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66" indent="-180966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28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06" indent="-174617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5967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170" indent="-184142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347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523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701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7878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5" y="1685336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OGR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开源库及矢量数据处理</a:t>
            </a:r>
            <a:endParaRPr lang="zh-CN" altLang="zh-CN" sz="4800" b="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12" y="3931740"/>
            <a:ext cx="880902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罗 新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endParaRPr lang="zh-CN" altLang="en-US" sz="28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18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8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algn="l">
              <a:defRPr/>
            </a:pP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23" y="5474697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微软雅黑"/>
                <a:ea typeface="微软雅黑"/>
              </a:rPr>
              <a:t>邮箱</a:t>
            </a: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: xinluo_xin@ynu.edu.cn</a:t>
            </a:r>
          </a:p>
          <a:p>
            <a:pPr>
              <a:defRPr/>
            </a:pP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地址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：地球科学学院</a:t>
            </a:r>
            <a:r>
              <a:rPr lang="en-US" altLang="zh-CN" sz="1800" dirty="0">
                <a:solidFill>
                  <a:prstClr val="black"/>
                </a:solidFill>
                <a:latin typeface="微软雅黑"/>
                <a:ea typeface="微软雅黑"/>
              </a:rPr>
              <a:t>1327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办公室</a:t>
            </a:r>
            <a:endParaRPr lang="en-CN" sz="18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7" y="243149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5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5" y="261081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云南大学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《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 开源GIS 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》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课程第</a:t>
            </a:r>
            <a:r>
              <a:rPr lang="zh-CN" altLang="en-US" sz="1800" b="1" dirty="0">
                <a:solidFill>
                  <a:prstClr val="black"/>
                </a:solidFill>
                <a:latin typeface="微软雅黑"/>
                <a:ea typeface="微软雅黑"/>
              </a:rPr>
              <a:t>三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6" y="1310646"/>
            <a:ext cx="8142703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是一个在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MIT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许可协议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下的开源地理空间数据转换库，其利用抽象数据模型来表达不同格式的地理空间数据，同时提供一系列插件和命令行工具来进行数据转换和处理。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01" y="4082833"/>
            <a:ext cx="2722605" cy="23759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DA626-2B5A-D348-D829-F56EE4D32393}"/>
              </a:ext>
            </a:extLst>
          </p:cNvPr>
          <p:cNvSpPr txBox="1"/>
          <p:nvPr/>
        </p:nvSpPr>
        <p:spPr>
          <a:xfrm>
            <a:off x="602055" y="3981124"/>
            <a:ext cx="6083671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项目的一个分支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，主要用于地理矢量数据读写、处理及分析的开源库。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GDAL/OGR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是由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C++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编程语言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开发，其提供多种编程语言应用程序接口。</a:t>
            </a:r>
          </a:p>
        </p:txBody>
      </p:sp>
    </p:spTree>
    <p:extLst>
      <p:ext uri="{BB962C8B-B14F-4D97-AF65-F5344CB8AC3E}">
        <p14:creationId xmlns:p14="http://schemas.microsoft.com/office/powerpoint/2010/main" val="27457524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体系构成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412753" y="1522008"/>
            <a:ext cx="8600621" cy="516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OGRDriver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驱动类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，用于注册和读写对应类型的数据。</a:t>
            </a:r>
            <a:endParaRPr lang="en-US" altLang="zh-CN" sz="23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OGRDataSource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数据源类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，用于存储矢量数据的文件或数据库对象。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OGRLayer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图层类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定义同类型要素集合。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OGRFeature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要素类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用于定义几何和属性信息。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几何类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：其封装了</a:t>
            </a:r>
            <a:r>
              <a:rPr lang="en-US" altLang="zh-CN" sz="2300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模型的矢量数据，提供了一系列几何操作。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OGRSpatialReference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空间参考类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用于定义投影和水准面。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28639" y="1512056"/>
            <a:ext cx="837246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结构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几何类用于表示各种几何矢量，其继承关系如下：</a:t>
            </a:r>
            <a:endParaRPr lang="en-US" altLang="zh-CN" sz="26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1FF3FF-C112-060C-2EB2-6F8662D9162F}"/>
              </a:ext>
            </a:extLst>
          </p:cNvPr>
          <p:cNvGrpSpPr/>
          <p:nvPr/>
        </p:nvGrpSpPr>
        <p:grpSpPr>
          <a:xfrm>
            <a:off x="239143" y="2749890"/>
            <a:ext cx="8685964" cy="3944827"/>
            <a:chOff x="239142" y="2826088"/>
            <a:chExt cx="8685964" cy="39448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B667F8-B1E4-E60F-1B7C-6B00B9B82C6A}"/>
                </a:ext>
              </a:extLst>
            </p:cNvPr>
            <p:cNvSpPr/>
            <p:nvPr/>
          </p:nvSpPr>
          <p:spPr>
            <a:xfrm>
              <a:off x="3032352" y="2826088"/>
              <a:ext cx="2814638" cy="65722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78B896-8B24-6498-69F8-CFFE3F490B9A}"/>
                </a:ext>
              </a:extLst>
            </p:cNvPr>
            <p:cNvSpPr/>
            <p:nvPr/>
          </p:nvSpPr>
          <p:spPr>
            <a:xfrm>
              <a:off x="2181294" y="4672801"/>
              <a:ext cx="2472285" cy="2098113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15B6DF-8BE4-9443-592F-E3C28E917A3E}"/>
                </a:ext>
              </a:extLst>
            </p:cNvPr>
            <p:cNvSpPr/>
            <p:nvPr/>
          </p:nvSpPr>
          <p:spPr>
            <a:xfrm>
              <a:off x="239144" y="3893182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OGRCurve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83813A-0E17-EAF7-D376-23779C8FA0DD}"/>
                </a:ext>
              </a:extLst>
            </p:cNvPr>
            <p:cNvSpPr/>
            <p:nvPr/>
          </p:nvSpPr>
          <p:spPr>
            <a:xfrm>
              <a:off x="2181675" y="3893182"/>
              <a:ext cx="247228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5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OGRGeometryCollection</a:t>
              </a:r>
              <a:endParaRPr lang="zh-CN" altLang="en-US" sz="15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B985B9-7842-7544-EF01-366A36A740DD}"/>
                </a:ext>
              </a:extLst>
            </p:cNvPr>
            <p:cNvSpPr/>
            <p:nvPr/>
          </p:nvSpPr>
          <p:spPr>
            <a:xfrm>
              <a:off x="4765544" y="3893179"/>
              <a:ext cx="1852019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OGRPoint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EF0B7C-E027-33AB-4721-CFF49996461B}"/>
                </a:ext>
              </a:extLst>
            </p:cNvPr>
            <p:cNvSpPr/>
            <p:nvPr/>
          </p:nvSpPr>
          <p:spPr>
            <a:xfrm>
              <a:off x="6691513" y="3893180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OGRSurface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57F080-620A-99D2-8C06-6ECF3D271C65}"/>
                </a:ext>
              </a:extLst>
            </p:cNvPr>
            <p:cNvSpPr/>
            <p:nvPr/>
          </p:nvSpPr>
          <p:spPr>
            <a:xfrm>
              <a:off x="239142" y="4776649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OGRLineString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18C-A914-7931-E32E-2875002B437E}"/>
                </a:ext>
              </a:extLst>
            </p:cNvPr>
            <p:cNvSpPr/>
            <p:nvPr/>
          </p:nvSpPr>
          <p:spPr>
            <a:xfrm>
              <a:off x="239142" y="5654651"/>
              <a:ext cx="1781496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OGRLinearRing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F731D-DDD9-F443-7452-FD380945BC70}"/>
                </a:ext>
              </a:extLst>
            </p:cNvPr>
            <p:cNvSpPr/>
            <p:nvPr/>
          </p:nvSpPr>
          <p:spPr>
            <a:xfrm>
              <a:off x="2290009" y="4763669"/>
              <a:ext cx="226536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7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OGRMultiLineString</a:t>
              </a:r>
              <a:endParaRPr lang="zh-CN" altLang="en-US" sz="17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7E35FD-BCEB-191D-A435-BA1BC17F6D78}"/>
                </a:ext>
              </a:extLst>
            </p:cNvPr>
            <p:cNvSpPr/>
            <p:nvPr/>
          </p:nvSpPr>
          <p:spPr>
            <a:xfrm>
              <a:off x="2306973" y="5453444"/>
              <a:ext cx="2246367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OGRMultiPoint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216DDB-6F8E-2385-3662-79EC733041B7}"/>
                </a:ext>
              </a:extLst>
            </p:cNvPr>
            <p:cNvSpPr/>
            <p:nvPr/>
          </p:nvSpPr>
          <p:spPr>
            <a:xfrm>
              <a:off x="2290009" y="6116401"/>
              <a:ext cx="2263331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EE65CAC-C23C-86D0-DE32-DC6674D010E7}"/>
                </a:ext>
              </a:extLst>
            </p:cNvPr>
            <p:cNvSpPr/>
            <p:nvPr/>
          </p:nvSpPr>
          <p:spPr>
            <a:xfrm>
              <a:off x="6691512" y="4966779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35F750F-734C-46EC-3634-98BC7BCA2951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 bwMode="auto">
            <a:xfrm flipH="1">
              <a:off x="3417437" y="4480993"/>
              <a:ext cx="381" cy="19180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D45901-3A2E-22D8-A30E-FAA015736C4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 bwMode="auto">
            <a:xfrm flipH="1">
              <a:off x="1129890" y="4480993"/>
              <a:ext cx="2" cy="2956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D05352-461D-90F2-1B3F-9E2405A2B7D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>
              <a:off x="1129890" y="5364460"/>
              <a:ext cx="0" cy="29019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AC3C20-55F7-4202-DE5D-F801A01185C7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flipH="1">
              <a:off x="7808309" y="4480991"/>
              <a:ext cx="1" cy="48578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60F520E-3ABE-1469-9F96-87890D66433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rot="5400000">
              <a:off x="2579848" y="2033358"/>
              <a:ext cx="409869" cy="3309779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4756926-1098-426F-84C3-689A7AA6F506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919057" y="2003926"/>
              <a:ext cx="409867" cy="3368639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14E75DC-0C30-E874-D461-6634FBDB7F4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723811" y="3177321"/>
              <a:ext cx="409869" cy="102185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ACA2153-C8D3-41F2-DEAD-B877E8CF4DF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860679" y="3062304"/>
              <a:ext cx="409866" cy="125188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571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5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9" y="3868894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矢量数据读写及处理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9650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矢量数据读写及处理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48"/>
            <a:ext cx="85086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7335" y="1522007"/>
            <a:ext cx="314003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数据读取流程：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A6C448-978D-72AB-A80F-24C8046ECDDA}"/>
              </a:ext>
            </a:extLst>
          </p:cNvPr>
          <p:cNvGrpSpPr/>
          <p:nvPr/>
        </p:nvGrpSpPr>
        <p:grpSpPr>
          <a:xfrm>
            <a:off x="1378478" y="2087166"/>
            <a:ext cx="6317724" cy="4524891"/>
            <a:chOff x="1378476" y="2087163"/>
            <a:chExt cx="6317724" cy="45248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3213744" y="2087163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3213744" y="3221847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3213744" y="4350726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读取要素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4440201" y="2945432"/>
              <a:ext cx="0" cy="27641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32" idx="0"/>
            </p:cNvCxnSpPr>
            <p:nvPr/>
          </p:nvCxnSpPr>
          <p:spPr bwMode="auto">
            <a:xfrm>
              <a:off x="5666658" y="4779861"/>
              <a:ext cx="656259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4440201" y="4080116"/>
              <a:ext cx="0" cy="27061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790B82-D4A5-3EFC-F37F-A9AD5617129E}"/>
                </a:ext>
              </a:extLst>
            </p:cNvPr>
            <p:cNvSpPr/>
            <p:nvPr/>
          </p:nvSpPr>
          <p:spPr>
            <a:xfrm>
              <a:off x="1378476" y="5593905"/>
              <a:ext cx="2452914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读取属性信息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（字段）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CB0DFA-455D-09C0-BBAB-833EA0AC4ED1}"/>
                </a:ext>
              </a:extLst>
            </p:cNvPr>
            <p:cNvSpPr/>
            <p:nvPr/>
          </p:nvSpPr>
          <p:spPr>
            <a:xfrm>
              <a:off x="4949634" y="5593905"/>
              <a:ext cx="2746566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读取几何信息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（坐标系、几何体）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A683D52-4D28-7CC2-B3CB-180396C5A0DA}"/>
                </a:ext>
              </a:extLst>
            </p:cNvPr>
            <p:cNvCxnSpPr>
              <a:cxnSpLocks/>
              <a:stCxn id="8" idx="1"/>
              <a:endCxn id="27" idx="0"/>
            </p:cNvCxnSpPr>
            <p:nvPr/>
          </p:nvCxnSpPr>
          <p:spPr bwMode="auto">
            <a:xfrm rot="10800000" flipV="1">
              <a:off x="2604934" y="4779861"/>
              <a:ext cx="608811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6350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88409" y="1307486"/>
            <a:ext cx="2353273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数据写入流程：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A79A96-B41E-60D9-96CF-BA14033C4D03}"/>
              </a:ext>
            </a:extLst>
          </p:cNvPr>
          <p:cNvGrpSpPr/>
          <p:nvPr/>
        </p:nvGrpSpPr>
        <p:grpSpPr>
          <a:xfrm>
            <a:off x="1464925" y="2082171"/>
            <a:ext cx="5671368" cy="4533431"/>
            <a:chOff x="1402721" y="2051064"/>
            <a:chExt cx="5671368" cy="45334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1F750A9-C70A-8B83-DC72-043D5C6B3C46}"/>
                </a:ext>
              </a:extLst>
            </p:cNvPr>
            <p:cNvSpPr/>
            <p:nvPr/>
          </p:nvSpPr>
          <p:spPr>
            <a:xfrm>
              <a:off x="1402721" y="2053747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创建数据驱动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1403837" y="2969519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1402721" y="3907422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1402721" y="5985991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创建要素定义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0A28092-BB0F-2EE7-FB40-F241177B1DC1}"/>
                </a:ext>
              </a:extLst>
            </p:cNvPr>
            <p:cNvSpPr/>
            <p:nvPr/>
          </p:nvSpPr>
          <p:spPr>
            <a:xfrm>
              <a:off x="4720816" y="3060571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将几何写入要素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B5F08D-C366-E9E1-C8B9-677FB210B9C4}"/>
                </a:ext>
              </a:extLst>
            </p:cNvPr>
            <p:cNvSpPr/>
            <p:nvPr/>
          </p:nvSpPr>
          <p:spPr>
            <a:xfrm>
              <a:off x="4720815" y="2051064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创建要素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BCD2B2D-744C-31EF-F7D4-59903193479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 bwMode="auto">
            <a:xfrm>
              <a:off x="2579358" y="2652251"/>
              <a:ext cx="1116" cy="31726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flipH="1">
              <a:off x="2579358" y="3568023"/>
              <a:ext cx="1116" cy="339399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 bwMode="auto">
            <a:xfrm flipV="1">
              <a:off x="3755994" y="2350316"/>
              <a:ext cx="964821" cy="393492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 bwMode="auto">
            <a:xfrm>
              <a:off x="2579358" y="4505926"/>
              <a:ext cx="1" cy="32759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F86FD19-D4AD-A9C2-E880-E27009B55ED1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 bwMode="auto">
            <a:xfrm flipH="1">
              <a:off x="2579358" y="5691791"/>
              <a:ext cx="1" cy="2942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391CD4-EC27-562C-C959-D73D69D19943}"/>
                </a:ext>
              </a:extLst>
            </p:cNvPr>
            <p:cNvSpPr/>
            <p:nvPr/>
          </p:nvSpPr>
          <p:spPr>
            <a:xfrm>
              <a:off x="4720815" y="4042331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设置要素字段并写入字段值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29A80CE-592B-5A77-EDEC-3F159F1367C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 bwMode="auto">
            <a:xfrm>
              <a:off x="5897452" y="2649568"/>
              <a:ext cx="1" cy="41100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EF2B3-CDFE-35F1-36CC-ABA53F2E4E23}"/>
                </a:ext>
              </a:extLst>
            </p:cNvPr>
            <p:cNvSpPr/>
            <p:nvPr/>
          </p:nvSpPr>
          <p:spPr>
            <a:xfrm>
              <a:off x="1402722" y="4833522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创建字段定义并写入图层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456D5E-7535-6B2B-7789-2BCC644CA7C3}"/>
                </a:ext>
              </a:extLst>
            </p:cNvPr>
            <p:cNvSpPr/>
            <p:nvPr/>
          </p:nvSpPr>
          <p:spPr>
            <a:xfrm>
              <a:off x="4720815" y="5299640"/>
              <a:ext cx="2352157" cy="64517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将要素写入图层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85763AD-FE70-24A1-79E6-C395D1B67BB7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 bwMode="auto">
            <a:xfrm flipH="1">
              <a:off x="5897452" y="3659075"/>
              <a:ext cx="1" cy="3832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CBFFEC2-A6C8-8425-5177-807C04288FAF}"/>
                </a:ext>
              </a:extLst>
            </p:cNvPr>
            <p:cNvCxnSpPr>
              <a:cxnSpLocks/>
              <a:stCxn id="11" idx="2"/>
              <a:endCxn id="52" idx="0"/>
            </p:cNvCxnSpPr>
            <p:nvPr/>
          </p:nvCxnSpPr>
          <p:spPr bwMode="auto">
            <a:xfrm flipH="1">
              <a:off x="5896894" y="4900600"/>
              <a:ext cx="558" cy="3990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6409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8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4" y="1872360"/>
            <a:ext cx="8037499" cy="389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78" indent="-457178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开源进行矢量数据读写，写出只含除呈贡外其他任一行政区矢量文件。</a:t>
            </a: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6" y="1426118"/>
            <a:ext cx="8583443" cy="344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u="sng" dirty="0">
                <a:solidFill>
                  <a:schemeClr val="accent2"/>
                </a:solidFill>
                <a:latin typeface="+mn-ea"/>
                <a:ea typeface="+mn-ea"/>
              </a:rPr>
              <a:t>地理坐标系统表达：</a:t>
            </a:r>
            <a:endParaRPr lang="en-US" altLang="zh-CN" sz="28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通过对坐标系统编码进行地理坐标系统的表达。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Proj.4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通过定义字符串来表达地理坐标系统。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WKT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通过定义一个文本格式来表达地理坐标系统。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A94BF1-4A5D-6663-27A6-59F1BAB3DB4D}"/>
              </a:ext>
            </a:extLst>
          </p:cNvPr>
          <p:cNvSpPr txBox="1"/>
          <p:nvPr/>
        </p:nvSpPr>
        <p:spPr>
          <a:xfrm>
            <a:off x="174598" y="5062328"/>
            <a:ext cx="17422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4326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6B1AB-A266-1E50-6AEF-EC8D466BFD5C}"/>
              </a:ext>
            </a:extLst>
          </p:cNvPr>
          <p:cNvSpPr txBox="1"/>
          <p:nvPr/>
        </p:nvSpPr>
        <p:spPr>
          <a:xfrm>
            <a:off x="1661276" y="5062329"/>
            <a:ext cx="338347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Proj.4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'+proj=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longlat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ellps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=WGS84 +datum=WGS84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no_defs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</a:t>
            </a:r>
            <a:endParaRPr lang="zh-CN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E8F8E2-EF2F-E607-E16B-7FD049F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280" y="4969996"/>
            <a:ext cx="3937519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WKT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zh-CN" sz="1200" b="1" dirty="0">
                <a:solidFill>
                  <a:schemeClr val="bg1"/>
                </a:solidFill>
                <a:latin typeface="+mn-ea"/>
                <a:ea typeface="+mn-ea"/>
              </a:rPr>
              <a:t>GEODCRS["WGS 84", DATUM["World Geodetic System 1984", ELLIPSOID["WGS 84", 6378137, 298.257223563, LENGTHUNIT["metre", 1]]], CS[ellipsoidal, 2], AXIS["Latitude (lat)", north, ORDER[1]], AXIS["Longitude (lon)", east, ORDER[2]], ANGLEUNIT["degree", 0.0174532925199433]] </a:t>
            </a:r>
          </a:p>
        </p:txBody>
      </p:sp>
    </p:spTree>
    <p:extLst>
      <p:ext uri="{BB962C8B-B14F-4D97-AF65-F5344CB8AC3E}">
        <p14:creationId xmlns:p14="http://schemas.microsoft.com/office/powerpoint/2010/main" val="26470944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6" y="1509239"/>
            <a:ext cx="8583443" cy="473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900" b="1" u="sng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sz="2900" b="1" u="sng" dirty="0">
                <a:solidFill>
                  <a:schemeClr val="accent2"/>
                </a:solidFill>
                <a:latin typeface="+mn-ea"/>
                <a:ea typeface="+mn-ea"/>
              </a:rPr>
              <a:t>坐标系统编码：</a:t>
            </a:r>
            <a:endParaRPr lang="en-US" altLang="zh-CN" sz="29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 European Petroleum Survey Group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，欧洲石油调查小组），该组织发布了一个地理空间参考系统的数据库，数据库对全球收录到的坐标参考系统进行了编码。  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4326; </a:t>
            </a: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wgs84+utm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1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）北半球，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）；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）南半球：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8820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04703" y="1660732"/>
            <a:ext cx="8508670" cy="4736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osr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模块：定义空间参考：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ogr.osr.SpatialReference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空间参考转换：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ogr.osr.CoordinateTransformation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0814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964250"/>
            <a:ext cx="6945080" cy="717997"/>
            <a:chOff x="2121801" y="3511390"/>
            <a:chExt cx="6202367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1" y="3560439"/>
              <a:ext cx="5546267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开源库介绍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10847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22" y="2777507"/>
            <a:ext cx="5063187" cy="772176"/>
            <a:chOff x="2121802" y="2115450"/>
            <a:chExt cx="3975682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5"/>
              <a:ext cx="3399682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矢量数据与</a:t>
              </a:r>
              <a:r>
                <a:rPr lang="en-US" altLang="zh-CN" sz="3200" b="1" dirty="0" err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OpenGIS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7E18CD0D-064F-14CB-C9B4-018467666510}"/>
              </a:ext>
            </a:extLst>
          </p:cNvPr>
          <p:cNvGrpSpPr/>
          <p:nvPr/>
        </p:nvGrpSpPr>
        <p:grpSpPr>
          <a:xfrm>
            <a:off x="2198922" y="5111507"/>
            <a:ext cx="5148235" cy="717999"/>
            <a:chOff x="2121801" y="3511390"/>
            <a:chExt cx="4597678" cy="576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5466AC-8EBF-CC7C-FD5A-175163A31419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31C3D0-4829-F3E4-E945-11AB93491849}"/>
                </a:ext>
              </a:extLst>
            </p:cNvPr>
            <p:cNvSpPr/>
            <p:nvPr/>
          </p:nvSpPr>
          <p:spPr>
            <a:xfrm>
              <a:off x="2777901" y="3560441"/>
              <a:ext cx="3941578" cy="4691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矢量数据处理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475861-7AB6-DFCC-4101-9AA444FD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42ACB7-D51C-34C3-D30A-8B8EA094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31E014-CD51-DE71-E35B-76823060A22B}"/>
              </a:ext>
            </a:extLst>
          </p:cNvPr>
          <p:cNvSpPr txBox="1"/>
          <p:nvPr/>
        </p:nvSpPr>
        <p:spPr>
          <a:xfrm>
            <a:off x="620487" y="2140076"/>
            <a:ext cx="719110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</a:rPr>
              <a:t>#腾讯会议：</a:t>
            </a:r>
            <a:endParaRPr lang="en-US" altLang="zh-CN" sz="6000" b="1" dirty="0">
              <a:solidFill>
                <a:srgbClr val="FF0000"/>
              </a:solidFill>
            </a:endParaRPr>
          </a:p>
          <a:p>
            <a:r>
              <a:rPr lang="zh-CN" altLang="en-US" sz="6000" b="1" dirty="0">
                <a:solidFill>
                  <a:srgbClr val="FF0000"/>
                </a:solidFill>
              </a:rPr>
              <a:t>486-328-696</a:t>
            </a:r>
          </a:p>
        </p:txBody>
      </p:sp>
    </p:spTree>
    <p:extLst>
      <p:ext uri="{BB962C8B-B14F-4D97-AF65-F5344CB8AC3E}">
        <p14:creationId xmlns:p14="http://schemas.microsoft.com/office/powerpoint/2010/main" val="217254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几何对象描述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8" y="1641138"/>
            <a:ext cx="8695705" cy="464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well-known text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）和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well-known binary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）是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是以文本形式描述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是以二进制形式描述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  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示例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Point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“POINT (100 30)”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LineString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“LINESTRING (120 10, 100 30, 90 20, 70 40) 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Polygon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“POLYGON ((130 10, -140 40, 120 40, 110 20, 115 10))”  </a:t>
            </a:r>
          </a:p>
        </p:txBody>
      </p:sp>
    </p:spTree>
    <p:extLst>
      <p:ext uri="{BB962C8B-B14F-4D97-AF65-F5344CB8AC3E}">
        <p14:creationId xmlns:p14="http://schemas.microsoft.com/office/powerpoint/2010/main" val="14187016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2009016"/>
            <a:ext cx="8882741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家乡所在市含各行政区矢量数据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）设计矢量数据读入和要素选取函数并进行使用演示，要素选取满足单个要素和多个要素选取功能，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函数功能可根据实际情况扩展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。矢量数据格式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选用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，要求对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每行代码进行注释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。函数模版如下所示。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2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9816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开源库矢量数据读写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开源库矢量数据读写及处理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4" y="2081179"/>
            <a:ext cx="8259230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sz="2000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read(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path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为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矢量数据路径</a:t>
            </a:r>
          </a:p>
          <a:p>
            <a:pPr algn="just"/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'''vector reading by </a:t>
            </a:r>
            <a:r>
              <a:rPr lang="en-US" altLang="zh-CN" sz="19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ogr</a:t>
            </a:r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.'''</a:t>
            </a:r>
          </a:p>
          <a:p>
            <a:pPr algn="just"/>
            <a:r>
              <a:rPr lang="en-US" altLang="zh-CN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代码部分</a:t>
            </a:r>
            <a:endParaRPr lang="en-US" altLang="zh-CN" sz="19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count_fields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count_features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返回值为字段个数和要素个数</a:t>
            </a:r>
            <a:br>
              <a:rPr lang="zh-CN" altLang="en-US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endParaRPr lang="en-US" altLang="zh-CN" sz="19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1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vec_sel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field,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field_value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 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path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为矢量数据路径，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为字段，</a:t>
            </a:r>
            <a:r>
              <a:rPr lang="en-US" altLang="zh-CN" sz="19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field_value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为选取要素对应的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字段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值</a:t>
            </a:r>
            <a:r>
              <a:rPr lang="zh-CN" altLang="en-US" sz="1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sz="1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zh-CN" altLang="en-US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 feature selection by </a:t>
            </a:r>
            <a:r>
              <a:rPr lang="en-US" altLang="zh-CN" sz="19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ogr</a:t>
            </a:r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.'''</a:t>
            </a:r>
          </a:p>
          <a:p>
            <a:pPr algn="just"/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代码部分</a:t>
            </a:r>
          </a:p>
          <a:p>
            <a:pPr algn="just"/>
            <a:r>
              <a:rPr lang="zh-CN" altLang="en-US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zh-CN" altLang="en-US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  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5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9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一、矢量数据与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操作系统简介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234660" y="846751"/>
            <a:ext cx="992606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20445" y="1452190"/>
            <a:ext cx="8688895" cy="269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矢量数据结构是通过记录空间对象的坐标及空间关系，尽可能精确地表现点、线、多边形等地理实体的空间位置。在矢量数据结构中，点数据可直接用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坐标值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描述；线数据可用均匀或不均匀间隔的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点链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来描述；面数据可由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多条线段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组成的封闭多边形表达。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83CEB48-45C7-3827-472C-20BF5F866020}"/>
              </a:ext>
            </a:extLst>
          </p:cNvPr>
          <p:cNvGrpSpPr/>
          <p:nvPr/>
        </p:nvGrpSpPr>
        <p:grpSpPr>
          <a:xfrm>
            <a:off x="319837" y="4374587"/>
            <a:ext cx="2132306" cy="1866500"/>
            <a:chOff x="690797" y="4533062"/>
            <a:chExt cx="2132306" cy="18464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9F7C4-BE43-2491-FE7E-6BB63B1D9E55}"/>
                </a:ext>
              </a:extLst>
            </p:cNvPr>
            <p:cNvGrpSpPr/>
            <p:nvPr/>
          </p:nvGrpSpPr>
          <p:grpSpPr>
            <a:xfrm>
              <a:off x="690797" y="4533062"/>
              <a:ext cx="2132306" cy="1130853"/>
              <a:chOff x="1015173" y="4729414"/>
              <a:chExt cx="1783883" cy="102342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FDD59-49EF-A59F-2C94-812DEC035ACD}"/>
                  </a:ext>
                </a:extLst>
              </p:cNvPr>
              <p:cNvSpPr/>
              <p:nvPr/>
            </p:nvSpPr>
            <p:spPr>
              <a:xfrm>
                <a:off x="1175810" y="497976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43BA2D6-E28F-22A4-99A9-29C322963118}"/>
                  </a:ext>
                </a:extLst>
              </p:cNvPr>
              <p:cNvSpPr/>
              <p:nvPr/>
            </p:nvSpPr>
            <p:spPr>
              <a:xfrm>
                <a:off x="1015173" y="534191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0D5DE00-63A0-9CA8-7241-10461D19CEAE}"/>
                  </a:ext>
                </a:extLst>
              </p:cNvPr>
              <p:cNvSpPr/>
              <p:nvPr/>
            </p:nvSpPr>
            <p:spPr>
              <a:xfrm>
                <a:off x="1691257" y="500788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496468B-16E7-B08E-EAB8-09185B7C9A17}"/>
                  </a:ext>
                </a:extLst>
              </p:cNvPr>
              <p:cNvSpPr/>
              <p:nvPr/>
            </p:nvSpPr>
            <p:spPr>
              <a:xfrm>
                <a:off x="1791683" y="5640310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AA97735-2B50-8C78-BE82-D543D9A37D55}"/>
                  </a:ext>
                </a:extLst>
              </p:cNvPr>
              <p:cNvSpPr/>
              <p:nvPr/>
            </p:nvSpPr>
            <p:spPr>
              <a:xfrm>
                <a:off x="1301095" y="53897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F4932C-4D6A-E424-F093-EC001C9F0835}"/>
                  </a:ext>
                </a:extLst>
              </p:cNvPr>
              <p:cNvSpPr/>
              <p:nvPr/>
            </p:nvSpPr>
            <p:spPr>
              <a:xfrm>
                <a:off x="1999688" y="49436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5835C05-D9E5-8DAE-F7B7-A7A24B6F2DF4}"/>
                  </a:ext>
                </a:extLst>
              </p:cNvPr>
              <p:cNvSpPr/>
              <p:nvPr/>
            </p:nvSpPr>
            <p:spPr>
              <a:xfrm>
                <a:off x="1387709" y="51320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E5BF08-CB0C-243A-32E1-2675E98F91BE}"/>
                  </a:ext>
                </a:extLst>
              </p:cNvPr>
              <p:cNvSpPr/>
              <p:nvPr/>
            </p:nvSpPr>
            <p:spPr>
              <a:xfrm>
                <a:off x="1565104" y="4729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454B504-5D87-FC3A-11C4-79D92ACC2CFE}"/>
                  </a:ext>
                </a:extLst>
              </p:cNvPr>
              <p:cNvSpPr/>
              <p:nvPr/>
            </p:nvSpPr>
            <p:spPr>
              <a:xfrm>
                <a:off x="2023352" y="529696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2BE8F4-2E34-D88B-541F-20D43127F8B6}"/>
                  </a:ext>
                </a:extLst>
              </p:cNvPr>
              <p:cNvSpPr/>
              <p:nvPr/>
            </p:nvSpPr>
            <p:spPr>
              <a:xfrm>
                <a:off x="1210696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8834F91-2098-1FAB-B5C7-95FB475575FC}"/>
                  </a:ext>
                </a:extLst>
              </p:cNvPr>
              <p:cNvSpPr/>
              <p:nvPr/>
            </p:nvSpPr>
            <p:spPr>
              <a:xfrm>
                <a:off x="2255059" y="4800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2932784-34A9-781D-15A5-4ECF999ACBE6}"/>
                  </a:ext>
                </a:extLst>
              </p:cNvPr>
              <p:cNvSpPr/>
              <p:nvPr/>
            </p:nvSpPr>
            <p:spPr>
              <a:xfrm>
                <a:off x="1666183" y="5434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BDCD228-03EC-9D61-DA98-331516DDD633}"/>
                  </a:ext>
                </a:extLst>
              </p:cNvPr>
              <p:cNvSpPr/>
              <p:nvPr/>
            </p:nvSpPr>
            <p:spPr>
              <a:xfrm>
                <a:off x="2469267" y="505619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015340-6383-3788-32E4-7123A70E6FE8}"/>
                  </a:ext>
                </a:extLst>
              </p:cNvPr>
              <p:cNvSpPr/>
              <p:nvPr/>
            </p:nvSpPr>
            <p:spPr>
              <a:xfrm>
                <a:off x="2619049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9C13C62-E04A-480F-2A3C-D0275BA820A8}"/>
                  </a:ext>
                </a:extLst>
              </p:cNvPr>
              <p:cNvSpPr/>
              <p:nvPr/>
            </p:nvSpPr>
            <p:spPr>
              <a:xfrm>
                <a:off x="2205428" y="51066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881EEC-ABDB-8715-FADD-FBEC2134D943}"/>
                  </a:ext>
                </a:extLst>
              </p:cNvPr>
              <p:cNvSpPr/>
              <p:nvPr/>
            </p:nvSpPr>
            <p:spPr>
              <a:xfrm>
                <a:off x="2714198" y="4991929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86A321E-F007-CE6C-0F95-B9B64FDBCC78}"/>
                  </a:ext>
                </a:extLst>
              </p:cNvPr>
              <p:cNvSpPr/>
              <p:nvPr/>
            </p:nvSpPr>
            <p:spPr>
              <a:xfrm>
                <a:off x="2415974" y="54156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03AD95-B687-3746-8850-54E66EF47688}"/>
                  </a:ext>
                </a:extLst>
              </p:cNvPr>
              <p:cNvSpPr/>
              <p:nvPr/>
            </p:nvSpPr>
            <p:spPr>
              <a:xfrm>
                <a:off x="2699477" y="5370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5424E03-D339-691F-8048-941FB41A8D2C}"/>
                  </a:ext>
                </a:extLst>
              </p:cNvPr>
              <p:cNvSpPr/>
              <p:nvPr/>
            </p:nvSpPr>
            <p:spPr>
              <a:xfrm>
                <a:off x="1222587" y="4768367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DB7212-3276-1989-42B3-9C515D026D71}"/>
                  </a:ext>
                </a:extLst>
              </p:cNvPr>
              <p:cNvSpPr/>
              <p:nvPr/>
            </p:nvSpPr>
            <p:spPr>
              <a:xfrm>
                <a:off x="2210128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D5012C-00C2-7B79-6EB6-3CF878F49E26}"/>
                </a:ext>
              </a:extLst>
            </p:cNvPr>
            <p:cNvSpPr txBox="1"/>
            <p:nvPr/>
          </p:nvSpPr>
          <p:spPr>
            <a:xfrm>
              <a:off x="1154043" y="5983717"/>
              <a:ext cx="1102546" cy="39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6D38A-EACF-7A48-769C-8B1B946F9D6E}"/>
              </a:ext>
            </a:extLst>
          </p:cNvPr>
          <p:cNvGrpSpPr/>
          <p:nvPr/>
        </p:nvGrpSpPr>
        <p:grpSpPr>
          <a:xfrm>
            <a:off x="3356848" y="4739460"/>
            <a:ext cx="2476500" cy="1535704"/>
            <a:chOff x="3533395" y="4862952"/>
            <a:chExt cx="2476500" cy="151565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4ED3CC-EBFE-0FE9-FA71-DED85E993451}"/>
                </a:ext>
              </a:extLst>
            </p:cNvPr>
            <p:cNvGrpSpPr/>
            <p:nvPr/>
          </p:nvGrpSpPr>
          <p:grpSpPr>
            <a:xfrm>
              <a:off x="3533395" y="4862952"/>
              <a:ext cx="2476500" cy="630099"/>
              <a:chOff x="3492343" y="5005355"/>
              <a:chExt cx="2476500" cy="63009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45AFD1-DE54-576C-4EAC-0418685E80FE}"/>
                  </a:ext>
                </a:extLst>
              </p:cNvPr>
              <p:cNvGrpSpPr/>
              <p:nvPr/>
            </p:nvGrpSpPr>
            <p:grpSpPr>
              <a:xfrm>
                <a:off x="3492343" y="5005355"/>
                <a:ext cx="2476500" cy="191515"/>
                <a:chOff x="3721100" y="4679764"/>
                <a:chExt cx="2476500" cy="19151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DD66006-4443-B370-15F1-33A7969FB8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21100" y="4776164"/>
                  <a:ext cx="1003300" cy="951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7F6EC9F4-9554-DB1C-3BAB-085BBEC11D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724400" y="4679764"/>
                  <a:ext cx="400050" cy="1915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A87E7414-B751-8884-8B4B-9AC931127E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124450" y="4685486"/>
                  <a:ext cx="1073150" cy="82880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D26DA38-1314-666E-D743-BFE4C8B27626}"/>
                  </a:ext>
                </a:extLst>
              </p:cNvPr>
              <p:cNvGrpSpPr/>
              <p:nvPr/>
            </p:nvGrpSpPr>
            <p:grpSpPr>
              <a:xfrm>
                <a:off x="3492343" y="5443939"/>
                <a:ext cx="2476500" cy="191515"/>
                <a:chOff x="3747770" y="5118348"/>
                <a:chExt cx="2388870" cy="174871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64A58-CE3A-4FB8-A9FA-9B41354C24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7208" y="5118348"/>
                  <a:ext cx="362902" cy="1029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DCAD589-ABB7-A207-14FD-A7F456D82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90110" y="5221261"/>
                  <a:ext cx="434340" cy="71958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C46008E-3865-F1AA-8DCC-767AE334B8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124450" y="5118348"/>
                  <a:ext cx="1012190" cy="174871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5B31FBFC-D0A4-019F-8BA3-B96896B85A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747770" y="5118348"/>
                  <a:ext cx="579438" cy="65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166720-15C8-2EFF-4683-52CD0F9A5EAD}"/>
                </a:ext>
              </a:extLst>
            </p:cNvPr>
            <p:cNvSpPr txBox="1"/>
            <p:nvPr/>
          </p:nvSpPr>
          <p:spPr>
            <a:xfrm>
              <a:off x="4281143" y="5983717"/>
              <a:ext cx="1102546" cy="39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FE55076-613E-0146-E85A-6352E9B074B2}"/>
              </a:ext>
            </a:extLst>
          </p:cNvPr>
          <p:cNvGrpSpPr/>
          <p:nvPr/>
        </p:nvGrpSpPr>
        <p:grpSpPr>
          <a:xfrm>
            <a:off x="6987910" y="4374587"/>
            <a:ext cx="1615363" cy="1935251"/>
            <a:chOff x="6943107" y="4464459"/>
            <a:chExt cx="1615363" cy="1915228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33036BC-967B-B8F1-7A9B-382866510783}"/>
                </a:ext>
              </a:extLst>
            </p:cNvPr>
            <p:cNvSpPr/>
            <p:nvPr/>
          </p:nvSpPr>
          <p:spPr>
            <a:xfrm>
              <a:off x="6943107" y="4464459"/>
              <a:ext cx="1615363" cy="1239949"/>
            </a:xfrm>
            <a:custGeom>
              <a:avLst/>
              <a:gdLst>
                <a:gd name="connsiteX0" fmla="*/ 457200 w 1504950"/>
                <a:gd name="connsiteY0" fmla="*/ 95250 h 1009650"/>
                <a:gd name="connsiteX1" fmla="*/ 1143000 w 1504950"/>
                <a:gd name="connsiteY1" fmla="*/ 0 h 1009650"/>
                <a:gd name="connsiteX2" fmla="*/ 1504950 w 1504950"/>
                <a:gd name="connsiteY2" fmla="*/ 463550 h 1009650"/>
                <a:gd name="connsiteX3" fmla="*/ 1447800 w 1504950"/>
                <a:gd name="connsiteY3" fmla="*/ 939800 h 1009650"/>
                <a:gd name="connsiteX4" fmla="*/ 596900 w 1504950"/>
                <a:gd name="connsiteY4" fmla="*/ 1009650 h 1009650"/>
                <a:gd name="connsiteX5" fmla="*/ 0 w 1504950"/>
                <a:gd name="connsiteY5" fmla="*/ 241300 h 1009650"/>
                <a:gd name="connsiteX6" fmla="*/ 457200 w 1504950"/>
                <a:gd name="connsiteY6" fmla="*/ 952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950" h="1009650">
                  <a:moveTo>
                    <a:pt x="457200" y="95250"/>
                  </a:moveTo>
                  <a:lnTo>
                    <a:pt x="1143000" y="0"/>
                  </a:lnTo>
                  <a:lnTo>
                    <a:pt x="1504950" y="463550"/>
                  </a:lnTo>
                  <a:lnTo>
                    <a:pt x="1447800" y="939800"/>
                  </a:lnTo>
                  <a:lnTo>
                    <a:pt x="596900" y="1009650"/>
                  </a:lnTo>
                  <a:lnTo>
                    <a:pt x="0" y="241300"/>
                  </a:lnTo>
                  <a:lnTo>
                    <a:pt x="457200" y="9525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0E4B0F7-BA6A-11F8-EF8F-9660E33CB46C}"/>
                </a:ext>
              </a:extLst>
            </p:cNvPr>
            <p:cNvSpPr txBox="1"/>
            <p:nvPr/>
          </p:nvSpPr>
          <p:spPr>
            <a:xfrm>
              <a:off x="7281478" y="5983717"/>
              <a:ext cx="1102546" cy="39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51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01650" y="1489931"/>
            <a:ext cx="8248650" cy="45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矢量数据结构是利用欧几里得几何学中的点、线、面极其组合体来表示地理实体空间分布的一种数据组织方式。这种数据组织方式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能很好的逼近地理实体的空间分布特征，数据精度高，数据存储的冗余度低，便于进行地理实体的网络分析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获取方式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）外业测量；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）栅格数据转换。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应用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城市规划、土地管理、公共事业管理等方面。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1997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51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73698" y="1489927"/>
            <a:ext cx="873662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常用数据格式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是目前最常见的一种矢量数据格式。作为行业标准，几乎所有的商业和开源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软件都支持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。一个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通常包括：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）主文件（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shp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），存储地理要素几何图形；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）索引文件（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shx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）：存储地理数据几何特征的索引；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DBASE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dbf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）：存储地理数据属性信息；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）空间参考文件（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prj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）：存储空间参考的文件。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.GPKG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：由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制定的存储地理信息的开放数据格式。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其他：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GeoJSON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KML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1099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OGC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及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1074" y="1441520"/>
            <a:ext cx="8346427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为了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研究和开发开放式地理信息系统技术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1996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年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在美国成立了开放地理信息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(OGC, Open GIS Consortium) 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该组织提出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geodata interoperation specification,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开放的地理数据互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操作规范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897605-A10F-8138-5CAF-F7928675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5"/>
          <a:stretch/>
        </p:blipFill>
        <p:spPr>
          <a:xfrm>
            <a:off x="5401848" y="4982712"/>
            <a:ext cx="3611527" cy="1262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C75B2-D901-5F4D-3642-D86209B84728}"/>
              </a:ext>
            </a:extLst>
          </p:cNvPr>
          <p:cNvSpPr txBox="1"/>
          <p:nvPr/>
        </p:nvSpPr>
        <p:spPr>
          <a:xfrm>
            <a:off x="489857" y="4652252"/>
            <a:ext cx="491198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是一个非赢利性组织，目的是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促进采用新的技术和商业方式来提高地理信息处理的互操作性。</a:t>
            </a:r>
            <a:endParaRPr lang="zh-CN" altLang="en-US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1156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19102" y="1470055"/>
            <a:ext cx="8376651" cy="519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规范定义了开源地理数据（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open geodata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）模型，改模型定义了一个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公用的基本地理信息类型集合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，该集合可被应用于地理数据建模。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定义了数据的基础是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要素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Feature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）。要素具有两个必要的组成部分，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几何信息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属性信息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定义了要素的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时空参照系统、语义、元数据等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对要素进行描述，便于空间数据的共享和互操作。</a:t>
            </a: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197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5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9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18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111567</TotalTime>
  <Words>1725</Words>
  <Application>Microsoft Office PowerPoint</Application>
  <PresentationFormat>全屏显示(4:3)</PresentationFormat>
  <Paragraphs>170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一. 开源Linux操作系统简介</vt:lpstr>
      <vt:lpstr>一、矢量数据与OpenGIS</vt:lpstr>
      <vt:lpstr>一、矢量数据与OpenGIS</vt:lpstr>
      <vt:lpstr>一、矢量数据与OpenGIS</vt:lpstr>
      <vt:lpstr>一、矢量数据与OpenGIS</vt:lpstr>
      <vt:lpstr>PowerPoint 演示文稿</vt:lpstr>
      <vt:lpstr>二、OGR开源库介绍</vt:lpstr>
      <vt:lpstr>二、OGR开源库介绍</vt:lpstr>
      <vt:lpstr>二、OGR开源库介绍</vt:lpstr>
      <vt:lpstr>PowerPoint 演示文稿</vt:lpstr>
      <vt:lpstr>三、OGR矢量数据读写及处理</vt:lpstr>
      <vt:lpstr>二、OGR开源库介绍</vt:lpstr>
      <vt:lpstr>二、OGR开源库介绍</vt:lpstr>
      <vt:lpstr>二、OGR开源库介绍</vt:lpstr>
      <vt:lpstr>二、OGR开源库介绍</vt:lpstr>
      <vt:lpstr>二、OGR开源库介绍</vt:lpstr>
      <vt:lpstr>PowerPoint 演示文稿</vt:lpstr>
      <vt:lpstr>二、OGR开源库介绍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13179</cp:revision>
  <dcterms:created xsi:type="dcterms:W3CDTF">2004-07-09T11:40:27Z</dcterms:created>
  <dcterms:modified xsi:type="dcterms:W3CDTF">2024-09-30T08:48:44Z</dcterms:modified>
</cp:coreProperties>
</file>